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68" r:id="rId3"/>
    <p:sldId id="266" r:id="rId4"/>
    <p:sldId id="277" r:id="rId5"/>
    <p:sldId id="267" r:id="rId6"/>
    <p:sldId id="263" r:id="rId7"/>
    <p:sldId id="269" r:id="rId8"/>
    <p:sldId id="258" r:id="rId9"/>
    <p:sldId id="270" r:id="rId10"/>
    <p:sldId id="279" r:id="rId11"/>
    <p:sldId id="289" r:id="rId12"/>
    <p:sldId id="271" r:id="rId13"/>
    <p:sldId id="259" r:id="rId14"/>
    <p:sldId id="284" r:id="rId15"/>
    <p:sldId id="280" r:id="rId16"/>
    <p:sldId id="275" r:id="rId17"/>
    <p:sldId id="260" r:id="rId18"/>
    <p:sldId id="272" r:id="rId19"/>
    <p:sldId id="285" r:id="rId20"/>
    <p:sldId id="265" r:id="rId21"/>
    <p:sldId id="286" r:id="rId22"/>
    <p:sldId id="261" r:id="rId23"/>
    <p:sldId id="274" r:id="rId24"/>
    <p:sldId id="276" r:id="rId25"/>
    <p:sldId id="283" r:id="rId26"/>
    <p:sldId id="257" r:id="rId27"/>
    <p:sldId id="264" r:id="rId28"/>
    <p:sldId id="287" r:id="rId29"/>
    <p:sldId id="278" r:id="rId30"/>
    <p:sldId id="281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61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4717" autoAdjust="0"/>
  </p:normalViewPr>
  <p:slideViewPr>
    <p:cSldViewPr>
      <p:cViewPr>
        <p:scale>
          <a:sx n="81" d="100"/>
          <a:sy n="81" d="100"/>
        </p:scale>
        <p:origin x="-1387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A96F4-6026-47DF-A4E9-2D334A3B58C7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17176-E710-4732-93AF-1216C483707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500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7176-E710-4732-93AF-1216C4837074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755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7176-E710-4732-93AF-1216C4837074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412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7176-E710-4732-93AF-1216C4837074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878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7176-E710-4732-93AF-1216C4837074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700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D58661C-8606-4D9A-8D1A-4E3BF78D9CBE}" type="datetimeFigureOut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01C14C2-CE27-4F88-97CF-D52C2CDF59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40;&#1083;&#1089;&#1091;.mp3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1;&#1102;&#1073;&#1101;%20-%20&#1044;&#1072;&#1074;&#1072;&#1081;%20&#1079;&#1072;%20&#8230;.mp3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2;&#1072;&#1088;&#1082;%20&#1041;&#1077;&#1088;&#1085;&#1077;&#1089;%20-%20&#1046;&#1091;&#1088;&#1072;&#1074;&#1083;&#1080;.mp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42;&#1086;&#1077;&#1085;&#1085;&#1099;&#1077;%20&#1087;&#1077;&#1089;&#1085;&#1080;%20-%20&#1055;&#1088;&#1086;&#1097;&#1072;&#1085;&#1080;&#1077;%20&#1089;&#1083;&#1072;&#1074;&#1103;&#1085;&#1082;&#1080;.mp3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1945-2005%20-%20&#1057;&#1074;&#1103;&#1097;&#1077;&#1085;&#1085;&#1072;&#1103;%20&#1074;&#1086;&#1081;&#1085;&#1072;.mp3" TargetMode="Externa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42;&#1086;&#1077;&#1085;&#1085;&#1099;&#1077;%20&#1087;&#1077;&#1089;&#1085;&#1080;%20-%20&#1069;&#1093;,%20&#1076;&#1086;&#1088;&#1086;&#1075;&#1080;%202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1;&#1077;&#1074;%20&#1051;&#1077;&#1097;&#1077;&#1085;&#1082;&#1086;%20-%20&#1044;&#1077;&#1085;&#1100;%20&#1055;&#1086;&#1073;&#1077;&#1076;&#1099;.mp3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2;&#1080;&#1093;&#1072;&#1080;&#1083;%20&#1053;&#1086;&#1078;&#1082;&#1080;&#1085;%20-%20&#1055;&#1086;&#1089;&#1083;&#1077;&#1076;&#1085;&#1080;&#1081;%20&#1073;&#1086;&#1081;.mp3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5.jpe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4;&#1082;&#1091;&#1076;&#1078;&#1072;&#1074;&#1072;%20&#1046;&#1076;&#1080;%20&#1084;&#1077;&#1085;&#1103;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51;&#1102;&#1076;&#1084;&#1080;&#1083;&#1072;%20&#1043;&#1091;&#1088;&#1095;&#1077;&#1085;&#1082;&#1086;%20-%20&#1052;&#1086;&#1083;&#1080;&#1090;&#1074;&#1072;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esktop\&#1084;&#1086;&#1077;%20&#1076;&#1088;&#1077;&#1074;&#1086;\&#1053;&#1080;&#1082;&#1090;&#1086;%20&#1085;&#1077;%20&#1079;&#1072;&#1073;&#1099;&#1090;%20&#1080;%20&#1085;&#1080;&#1095;&#1090;&#1086;%20&#1085;&#1077;%20&#1079;&#1072;&#1073;&#1099;&#1090;&#1086;\&#1042;&#1086;&#1074;%20%20&#1087;&#1077;&#1089;&#1085;&#1080;\&#1042;&#1072;&#1083;&#1077;&#1085;&#1090;&#1080;&#1085;&#1072;%20&#1041;&#1080;&#1088;&#1102;&#1082;&#1086;&#1074;&#1072;%20-%20&#1041;&#1072;&#1083;&#1083;&#1072;&#1076;&#1072;%20&#1086;%20&#1084;&#1072;&#1090;&#1077;&#1088;&#1080;.mp3" TargetMode="External"/><Relationship Id="rId6" Type="http://schemas.openxmlformats.org/officeDocument/2006/relationships/image" Target="../media/image33.png"/><Relationship Id="rId5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176" y="6148352"/>
            <a:ext cx="2800400" cy="576064"/>
          </a:xfrm>
        </p:spPr>
        <p:txBody>
          <a:bodyPr/>
          <a:lstStyle/>
          <a:p>
            <a:r>
              <a:rPr lang="ru-RU" dirty="0" smtClean="0"/>
              <a:t>От внучки Черцовой Марии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708" y="980728"/>
            <a:ext cx="9001000" cy="252028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Великая Отечественная война</a:t>
            </a:r>
            <a:br>
              <a:rPr lang="ru-RU" sz="7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7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1941-1945</a:t>
            </a:r>
            <a:endParaRPr lang="ru-RU" sz="72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510" y="6067052"/>
            <a:ext cx="298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Вечная Вам память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783" b="98641" l="9961" r="98730"/>
                    </a14:imgEffect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763574"/>
            <a:ext cx="3326151" cy="239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32" y="3861048"/>
            <a:ext cx="3600400" cy="219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295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748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Фамилия</a:t>
            </a:r>
            <a:r>
              <a:rPr lang="ru-RU" dirty="0"/>
              <a:t> Ковалевский</a:t>
            </a:r>
          </a:p>
          <a:p>
            <a:r>
              <a:rPr lang="ru-RU" dirty="0">
                <a:solidFill>
                  <a:srgbClr val="FFC000"/>
                </a:solidFill>
              </a:rPr>
              <a:t>Имя</a:t>
            </a:r>
            <a:r>
              <a:rPr lang="ru-RU" dirty="0"/>
              <a:t> Константин</a:t>
            </a:r>
          </a:p>
          <a:p>
            <a:r>
              <a:rPr lang="ru-RU" dirty="0">
                <a:solidFill>
                  <a:srgbClr val="FFC000"/>
                </a:solidFill>
              </a:rPr>
              <a:t>Отчество</a:t>
            </a:r>
            <a:r>
              <a:rPr lang="ru-RU" dirty="0"/>
              <a:t> Федорович</a:t>
            </a:r>
          </a:p>
          <a:p>
            <a:r>
              <a:rPr lang="ru-RU" dirty="0">
                <a:solidFill>
                  <a:srgbClr val="FFC000"/>
                </a:solidFill>
              </a:rPr>
              <a:t>Воинское звание </a:t>
            </a:r>
            <a:r>
              <a:rPr lang="ru-RU" dirty="0"/>
              <a:t>мл. лейтенант</a:t>
            </a:r>
          </a:p>
          <a:p>
            <a:r>
              <a:rPr lang="ru-RU" dirty="0">
                <a:solidFill>
                  <a:srgbClr val="FFC000"/>
                </a:solidFill>
              </a:rPr>
              <a:t>Причина выбытия </a:t>
            </a:r>
            <a:r>
              <a:rPr lang="ru-RU" dirty="0"/>
              <a:t>убит</a:t>
            </a:r>
          </a:p>
          <a:p>
            <a:r>
              <a:rPr lang="ru-RU" dirty="0">
                <a:solidFill>
                  <a:srgbClr val="FFC000"/>
                </a:solidFill>
              </a:rPr>
              <a:t>Дата выбытия </a:t>
            </a:r>
            <a:r>
              <a:rPr lang="ru-RU" dirty="0"/>
              <a:t>__.10.1944</a:t>
            </a:r>
          </a:p>
          <a:p>
            <a:r>
              <a:rPr lang="ru-RU" dirty="0">
                <a:solidFill>
                  <a:srgbClr val="FFC000"/>
                </a:solidFill>
              </a:rPr>
              <a:t>Место выбытия </a:t>
            </a:r>
            <a:r>
              <a:rPr lang="ru-RU" b="1" i="1" dirty="0"/>
              <a:t>Эстонская ССР, </a:t>
            </a:r>
            <a:r>
              <a:rPr lang="ru-RU" b="1" i="1" dirty="0" smtClean="0"/>
              <a:t>Сааремский </a:t>
            </a:r>
            <a:r>
              <a:rPr lang="ru-RU" b="1" i="1" dirty="0"/>
              <a:t>уезд, Куриу, в районе, о. Эзель</a:t>
            </a:r>
          </a:p>
          <a:p>
            <a:r>
              <a:rPr lang="ru-RU" dirty="0"/>
              <a:t>Название источника донесения ЦАМО</a:t>
            </a:r>
          </a:p>
          <a:p>
            <a:r>
              <a:rPr lang="ru-RU" dirty="0"/>
              <a:t>Номер фонда источника информации 33</a:t>
            </a:r>
          </a:p>
          <a:p>
            <a:r>
              <a:rPr lang="ru-RU" dirty="0"/>
              <a:t>Номер описи источника информации 11459</a:t>
            </a:r>
          </a:p>
          <a:p>
            <a:r>
              <a:rPr lang="ru-RU" dirty="0"/>
              <a:t>Номер дела источника информации 46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914400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75582" y="5239195"/>
            <a:ext cx="11852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4104" y="5760702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 Алексей Григорьевич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5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ть Иванова А.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7344816" cy="6019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16632"/>
            <a:ext cx="345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Путь Иванова Алексея Григорьевича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Алс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6416" y="126876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51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404-й истребительный авиационный полк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404-й истребительный полк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Владимир Савончик</a:t>
            </a:r>
          </a:p>
          <a:p>
            <a:endParaRPr lang="ru-RU" dirty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Награды: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За образцовое выполнение боевых заданиях в боях с немецкими захватчиками за овладение 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островом Саарема ( Эзель)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и проявленные при этом доблесть и мужество Указом Президиума Верховного Совета СССР от 16 декабря 1944 года на основании Приказа ВГК №220 от 24 декабря 1944 года 404-й «Таллинский» истребительный авиационный полк награждён орденом «Кутузова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III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степени».</a:t>
            </a:r>
          </a:p>
          <a:p>
            <a:pPr algn="just"/>
            <a:endParaRPr lang="ru-RU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6 октября 1944 года . Иванов Алексей Григорьевич .Младший лейтенант. Лётчик 404-го истребительного авиационного полка . Не вернулся из боевого вылета на самолёте Як-9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2481064" cy="2481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45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26" y="2838756"/>
            <a:ext cx="4026458" cy="301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33128" y="238378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Иванов Пётр Григорьевич </a:t>
            </a:r>
          </a:p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1920-1943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4777" y="397934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26" y="616530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Геройски сражался за город Севск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3" y="1318795"/>
            <a:ext cx="8819501" cy="136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8783" y="2686457"/>
            <a:ext cx="51247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Фамилия </a:t>
            </a:r>
            <a:r>
              <a:rPr lang="ru-RU" dirty="0"/>
              <a:t>Иванов</a:t>
            </a:r>
          </a:p>
          <a:p>
            <a:r>
              <a:rPr lang="ru-RU" dirty="0">
                <a:solidFill>
                  <a:srgbClr val="FFFF00"/>
                </a:solidFill>
              </a:rPr>
              <a:t>Имя </a:t>
            </a:r>
            <a:r>
              <a:rPr lang="ru-RU" dirty="0" smtClean="0"/>
              <a:t>Пётр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Отчество</a:t>
            </a:r>
            <a:r>
              <a:rPr lang="ru-RU" dirty="0"/>
              <a:t> Григорьевич</a:t>
            </a:r>
          </a:p>
          <a:p>
            <a:r>
              <a:rPr lang="ru-RU" dirty="0">
                <a:solidFill>
                  <a:srgbClr val="FFFF00"/>
                </a:solidFill>
              </a:rPr>
              <a:t>Дата рождения/Возраст </a:t>
            </a:r>
            <a:r>
              <a:rPr lang="ru-RU" dirty="0"/>
              <a:t>__.__.1920</a:t>
            </a:r>
          </a:p>
          <a:p>
            <a:r>
              <a:rPr lang="ru-RU" dirty="0">
                <a:solidFill>
                  <a:srgbClr val="FFFF00"/>
                </a:solidFill>
              </a:rPr>
              <a:t>Дата и место призыва </a:t>
            </a:r>
            <a:r>
              <a:rPr lang="ru-RU" dirty="0"/>
              <a:t>__.__.1940 Коминтерновский РВК, Московская обл., г. Москва, Коминтерновский р-н</a:t>
            </a:r>
          </a:p>
          <a:p>
            <a:r>
              <a:rPr lang="ru-RU" dirty="0">
                <a:solidFill>
                  <a:srgbClr val="FFFF00"/>
                </a:solidFill>
              </a:rPr>
              <a:t>Последнее место службы </a:t>
            </a:r>
            <a:r>
              <a:rPr lang="ru-RU" dirty="0"/>
              <a:t>п/п 47603-ж</a:t>
            </a:r>
          </a:p>
          <a:p>
            <a:r>
              <a:rPr lang="ru-RU" dirty="0">
                <a:solidFill>
                  <a:srgbClr val="FFFF00"/>
                </a:solidFill>
              </a:rPr>
              <a:t>Воинское звание </a:t>
            </a:r>
            <a:r>
              <a:rPr lang="ru-RU" dirty="0"/>
              <a:t>сержант</a:t>
            </a:r>
          </a:p>
          <a:p>
            <a:r>
              <a:rPr lang="ru-RU" dirty="0">
                <a:solidFill>
                  <a:srgbClr val="FFFF00"/>
                </a:solidFill>
              </a:rPr>
              <a:t>Причина выбытия </a:t>
            </a:r>
            <a:r>
              <a:rPr lang="ru-RU" dirty="0"/>
              <a:t>пропал без вести</a:t>
            </a:r>
          </a:p>
          <a:p>
            <a:r>
              <a:rPr lang="ru-RU" dirty="0">
                <a:solidFill>
                  <a:srgbClr val="FFFF00"/>
                </a:solidFill>
              </a:rPr>
              <a:t>Дата выбытия </a:t>
            </a:r>
            <a:r>
              <a:rPr lang="ru-RU" dirty="0" smtClean="0"/>
              <a:t>28.03.1943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Название источника донесения </a:t>
            </a:r>
            <a:r>
              <a:rPr lang="ru-RU" dirty="0"/>
              <a:t>ЦАМО</a:t>
            </a:r>
          </a:p>
        </p:txBody>
      </p:sp>
      <p:pic>
        <p:nvPicPr>
          <p:cNvPr id="10" name="Любэ - Давай за …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9592" y="33265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59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275856" cy="4006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78" y="2033538"/>
            <a:ext cx="6032739" cy="45347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6285" y="116632"/>
            <a:ext cx="588829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Повестка Иванову Г.И.</a:t>
            </a:r>
          </a:p>
          <a:p>
            <a:pPr algn="ctr"/>
            <a:r>
              <a:rPr lang="ru-RU" sz="1600" i="1" dirty="0"/>
              <a:t>Сообщаем о вашем сыне </a:t>
            </a:r>
            <a:r>
              <a:rPr lang="ru-RU" sz="1600" i="1" dirty="0" smtClean="0"/>
              <a:t>сержанте </a:t>
            </a:r>
            <a:r>
              <a:rPr lang="ru-RU" sz="1600" b="1" i="1" dirty="0">
                <a:solidFill>
                  <a:srgbClr val="FF0000"/>
                </a:solidFill>
              </a:rPr>
              <a:t>Иванова П.Г</a:t>
            </a:r>
            <a:r>
              <a:rPr lang="ru-RU" sz="1600" i="1" dirty="0"/>
              <a:t>. В том, что 23</a:t>
            </a:r>
          </a:p>
          <a:p>
            <a:pPr algn="ctr"/>
            <a:r>
              <a:rPr lang="ru-RU" sz="1600" i="1" dirty="0"/>
              <a:t>марта  в </a:t>
            </a:r>
            <a:r>
              <a:rPr lang="ru-RU" sz="1600" i="1" dirty="0" smtClean="0"/>
              <a:t>ожесточенных схватках с немецко-фашистскими гадами. Геройски </a:t>
            </a:r>
            <a:r>
              <a:rPr lang="ru-RU" sz="1600" i="1" dirty="0"/>
              <a:t>погиб в битве за город «Севск», но мы командиры и </a:t>
            </a:r>
          </a:p>
          <a:p>
            <a:pPr algn="ctr"/>
            <a:r>
              <a:rPr lang="ru-RU" sz="1600" i="1" dirty="0"/>
              <a:t>Красноармейцы берем пример с его работы отомстим </a:t>
            </a:r>
            <a:r>
              <a:rPr lang="ru-RU" sz="1600" i="1" dirty="0" smtClean="0"/>
              <a:t>за сержанта</a:t>
            </a:r>
            <a:endParaRPr lang="ru-RU" sz="1600" i="1" dirty="0"/>
          </a:p>
          <a:p>
            <a:pPr algn="ctr"/>
            <a:r>
              <a:rPr lang="ru-RU" sz="1600" i="1" dirty="0"/>
              <a:t>Иванова П.Г. </a:t>
            </a:r>
            <a:r>
              <a:rPr lang="ru-RU" sz="1600" i="1" dirty="0" smtClean="0"/>
              <a:t>  Сообщает </a:t>
            </a:r>
            <a:r>
              <a:rPr lang="ru-RU" sz="1600" i="1" dirty="0"/>
              <a:t>его командир Асманский Василий Романович. 3.04.43г.</a:t>
            </a:r>
          </a:p>
        </p:txBody>
      </p:sp>
    </p:spTree>
    <p:extLst>
      <p:ext uri="{BB962C8B-B14F-4D97-AF65-F5344CB8AC3E}">
        <p14:creationId xmlns="" xmlns:p14="http://schemas.microsoft.com/office/powerpoint/2010/main" val="34875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" y="-99392"/>
            <a:ext cx="3382066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17" y="1048982"/>
            <a:ext cx="5649265" cy="466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6327766" y="2564904"/>
            <a:ext cx="1234764" cy="94421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369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28124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FFC000"/>
                </a:solidFill>
              </a:rPr>
              <a:t>Касатиков </a:t>
            </a:r>
            <a:r>
              <a:rPr lang="ru-RU" sz="3200" i="1" dirty="0" smtClean="0">
                <a:solidFill>
                  <a:srgbClr val="FFC000"/>
                </a:solidFill>
              </a:rPr>
              <a:t>Георгий Федотович</a:t>
            </a:r>
          </a:p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1898 - ….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6752"/>
            <a:ext cx="55359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79565109</a:t>
            </a:r>
          </a:p>
          <a:p>
            <a:r>
              <a:rPr lang="ru-RU" dirty="0">
                <a:solidFill>
                  <a:srgbClr val="FF0000"/>
                </a:solidFill>
              </a:rPr>
              <a:t>Информация из картотеки</a:t>
            </a:r>
          </a:p>
          <a:p>
            <a:r>
              <a:rPr lang="ru-RU" dirty="0">
                <a:solidFill>
                  <a:srgbClr val="FFFF00"/>
                </a:solidFill>
              </a:rPr>
              <a:t>Фамилия</a:t>
            </a:r>
            <a:r>
              <a:rPr lang="ru-RU" dirty="0"/>
              <a:t>	Касатиков	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Имя</a:t>
            </a:r>
            <a:r>
              <a:rPr lang="ru-RU" dirty="0"/>
              <a:t> </a:t>
            </a:r>
            <a:r>
              <a:rPr lang="ru-RU" dirty="0" smtClean="0"/>
              <a:t>Георгий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Отчество</a:t>
            </a:r>
            <a:r>
              <a:rPr lang="ru-RU" dirty="0"/>
              <a:t>	Федотович	</a:t>
            </a:r>
          </a:p>
          <a:p>
            <a:r>
              <a:rPr lang="ru-RU" dirty="0">
                <a:solidFill>
                  <a:srgbClr val="FFFF00"/>
                </a:solidFill>
              </a:rPr>
              <a:t>Дата </a:t>
            </a:r>
            <a:r>
              <a:rPr lang="ru-RU" dirty="0" smtClean="0">
                <a:solidFill>
                  <a:srgbClr val="FFFF00"/>
                </a:solidFill>
              </a:rPr>
              <a:t>рождения/Возраст</a:t>
            </a:r>
            <a:r>
              <a:rPr lang="ru-RU" dirty="0" smtClean="0"/>
              <a:t>__.__.</a:t>
            </a:r>
            <a:r>
              <a:rPr lang="ru-RU" dirty="0"/>
              <a:t>1898	</a:t>
            </a:r>
          </a:p>
          <a:p>
            <a:r>
              <a:rPr lang="ru-RU" dirty="0">
                <a:solidFill>
                  <a:srgbClr val="FFFF00"/>
                </a:solidFill>
              </a:rPr>
              <a:t>Место </a:t>
            </a:r>
            <a:r>
              <a:rPr lang="ru-RU" dirty="0" smtClean="0">
                <a:solidFill>
                  <a:srgbClr val="FFFF00"/>
                </a:solidFill>
              </a:rPr>
              <a:t>рождения </a:t>
            </a:r>
            <a:r>
              <a:rPr lang="ru-RU" dirty="0" smtClean="0"/>
              <a:t>Смоленская </a:t>
            </a:r>
            <a:r>
              <a:rPr lang="ru-RU" dirty="0"/>
              <a:t>обл., Сухиничский р-н, </a:t>
            </a:r>
            <a:r>
              <a:rPr lang="ru-RU" dirty="0" smtClean="0"/>
              <a:t>с</a:t>
            </a:r>
            <a:r>
              <a:rPr lang="ru-RU" dirty="0"/>
              <a:t>. Рождественно	</a:t>
            </a:r>
          </a:p>
          <a:p>
            <a:r>
              <a:rPr lang="ru-RU" dirty="0">
                <a:solidFill>
                  <a:srgbClr val="FFFF00"/>
                </a:solidFill>
              </a:rPr>
              <a:t>Воинское </a:t>
            </a:r>
            <a:r>
              <a:rPr lang="ru-RU" dirty="0" smtClean="0">
                <a:solidFill>
                  <a:srgbClr val="FFFF00"/>
                </a:solidFill>
              </a:rPr>
              <a:t>звание </a:t>
            </a:r>
            <a:r>
              <a:rPr lang="ru-RU" dirty="0" smtClean="0"/>
              <a:t>рядовой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Причина </a:t>
            </a:r>
            <a:r>
              <a:rPr lang="ru-RU" dirty="0" smtClean="0">
                <a:solidFill>
                  <a:srgbClr val="FFFF00"/>
                </a:solidFill>
              </a:rPr>
              <a:t>выбытия </a:t>
            </a:r>
            <a:r>
              <a:rPr lang="ru-RU" dirty="0" smtClean="0"/>
              <a:t>попал </a:t>
            </a:r>
            <a:r>
              <a:rPr lang="ru-RU" dirty="0"/>
              <a:t>в плен </a:t>
            </a:r>
            <a:r>
              <a:rPr lang="ru-RU" dirty="0">
                <a:solidFill>
                  <a:srgbClr val="00B0F0"/>
                </a:solidFill>
              </a:rPr>
              <a:t>(освобожден)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Дата </a:t>
            </a:r>
            <a:r>
              <a:rPr lang="ru-RU" dirty="0" smtClean="0">
                <a:solidFill>
                  <a:srgbClr val="FFFF00"/>
                </a:solidFill>
              </a:rPr>
              <a:t>выбытия</a:t>
            </a:r>
            <a:r>
              <a:rPr lang="ru-RU" dirty="0"/>
              <a:t> </a:t>
            </a:r>
            <a:r>
              <a:rPr lang="ru-RU" dirty="0" smtClean="0"/>
              <a:t>11.10.1941</a:t>
            </a:r>
            <a:endParaRPr lang="ru-RU" dirty="0"/>
          </a:p>
        </p:txBody>
      </p:sp>
      <p:pic>
        <p:nvPicPr>
          <p:cNvPr id="5" name="Рисунок 4" descr="ccbedabd-88b7-4246-8079-e9991268c9c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980728"/>
            <a:ext cx="4154151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91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1720" y="116632"/>
            <a:ext cx="47051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Касатиков Егор Федотович</a:t>
            </a:r>
          </a:p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1897-1943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Место </a:t>
            </a:r>
            <a:r>
              <a:rPr lang="ru-RU" dirty="0" smtClean="0">
                <a:solidFill>
                  <a:srgbClr val="FFFF00"/>
                </a:solidFill>
              </a:rPr>
              <a:t>рождения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Смоленская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обл., Сухиничский р-н, Каменевский с/с, с.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Рождественское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Дата </a:t>
            </a:r>
            <a:r>
              <a:rPr lang="ru-RU" dirty="0">
                <a:solidFill>
                  <a:srgbClr val="FFFF00"/>
                </a:solidFill>
              </a:rPr>
              <a:t>и место </a:t>
            </a:r>
            <a:r>
              <a:rPr lang="ru-RU" dirty="0" smtClean="0">
                <a:solidFill>
                  <a:srgbClr val="FFFF00"/>
                </a:solidFill>
              </a:rPr>
              <a:t>призыва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Бауманский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РВК, Московская обл., г. Москва, Бауманский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р-н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Последнее место </a:t>
            </a:r>
            <a:r>
              <a:rPr lang="ru-RU" dirty="0" smtClean="0">
                <a:solidFill>
                  <a:srgbClr val="FFFF00"/>
                </a:solidFill>
              </a:rPr>
              <a:t>службы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п/п 01704-п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Воинское </a:t>
            </a:r>
            <a:r>
              <a:rPr lang="ru-RU" dirty="0" smtClean="0">
                <a:solidFill>
                  <a:srgbClr val="FFFF00"/>
                </a:solidFill>
              </a:rPr>
              <a:t>звание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рядовой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Причина </a:t>
            </a:r>
            <a:r>
              <a:rPr lang="ru-RU" dirty="0" smtClean="0">
                <a:solidFill>
                  <a:srgbClr val="FFFF00"/>
                </a:solidFill>
              </a:rPr>
              <a:t>выбытия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пропал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без вести	</a:t>
            </a:r>
          </a:p>
          <a:p>
            <a:r>
              <a:rPr lang="ru-RU" dirty="0">
                <a:solidFill>
                  <a:srgbClr val="FFFF00"/>
                </a:solidFill>
              </a:rPr>
              <a:t>Дата </a:t>
            </a:r>
            <a:r>
              <a:rPr lang="ru-RU" dirty="0" smtClean="0">
                <a:solidFill>
                  <a:srgbClr val="FFFF00"/>
                </a:solidFill>
              </a:rPr>
              <a:t>выбытия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__.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12.1943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176" y="832963"/>
            <a:ext cx="50043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Прадед, мы все благодарны тебе: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За Мир, за Победу, Свободу в стране,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За то, что в счастливое время живём,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И только счастливые песни поём.</a:t>
            </a:r>
          </a:p>
          <a:p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Прадедушка был советский солдат,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Путь фронтовой удостоен наград,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Нам завещал – дух боевой.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Прадедушка наш- мы гордимся тобой!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050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76342495</a:t>
            </a:r>
          </a:p>
          <a:p>
            <a:r>
              <a:rPr lang="ru-RU" dirty="0">
                <a:solidFill>
                  <a:srgbClr val="FF0000"/>
                </a:solidFill>
              </a:rPr>
              <a:t>Информация из документов, уточняющих потери</a:t>
            </a:r>
          </a:p>
        </p:txBody>
      </p:sp>
      <p:pic>
        <p:nvPicPr>
          <p:cNvPr id="10" name="Рисунок 9" descr="20200508_211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92696"/>
            <a:ext cx="2999596" cy="411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Марк Бернес - Журав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260648"/>
            <a:ext cx="244475" cy="2662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32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0"/>
            <a:ext cx="462997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7"/>
            <a:ext cx="462196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45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92488" cy="650622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20072" y="2636912"/>
            <a:ext cx="3384376" cy="11506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Госпиталь № 14837</a:t>
            </a:r>
            <a:endParaRPr lang="ru-RU" sz="3200" b="1" dirty="0">
              <a:solidFill>
                <a:srgbClr val="FFC0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67" y="3717032"/>
            <a:ext cx="446157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3787808" cy="271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640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День Побе́ды </a:t>
            </a:r>
            <a:r>
              <a:rPr lang="ru-RU" dirty="0"/>
              <a:t>— праздник победы Красной армии и советского народа над нацистской Германией в Великой Отечественной войне 1941—1945 годов. Установлен Указом Президиума Верховного Совета СССР от 8 мая 1945 </a:t>
            </a:r>
            <a:r>
              <a:rPr lang="ru-RU" dirty="0" smtClean="0"/>
              <a:t>года и </a:t>
            </a:r>
            <a:r>
              <a:rPr lang="ru-RU" dirty="0"/>
              <a:t>отмечается 9 мая каждого года.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5" y="2852935"/>
            <a:ext cx="5184577" cy="32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3608" y="1484784"/>
            <a:ext cx="89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День Победы </a:t>
            </a:r>
            <a:r>
              <a:rPr lang="ru-RU" dirty="0"/>
              <a:t>— один из самых важных праздников в странах постсоветского пространства, именно в этот день мы празднуем победу на фашистами и окончание Великой Отечественной войны, унесшей жизни множества наших соотечественников. Также День Победы отмечается во Франции, Великобритании и США.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44481"/>
            <a:ext cx="1972283" cy="4057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458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Касатиков Николай Егорович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1922-1988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1420768" cy="14842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5536" y="1645605"/>
            <a:ext cx="496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Воевал на войне. Одна нога была короче другой</a:t>
            </a:r>
          </a:p>
          <a:p>
            <a:r>
              <a:rPr lang="ru-RU" dirty="0">
                <a:solidFill>
                  <a:srgbClr val="FFC000"/>
                </a:solidFill>
              </a:rPr>
              <a:t>н</a:t>
            </a:r>
            <a:r>
              <a:rPr lang="ru-RU" dirty="0" smtClean="0">
                <a:solidFill>
                  <a:srgbClr val="FFC000"/>
                </a:solidFill>
              </a:rPr>
              <a:t>а 8 см.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168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822749" cy="455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17" y="0"/>
            <a:ext cx="1533879" cy="1660316"/>
          </a:xfrm>
          <a:prstGeom prst="rect">
            <a:avLst/>
          </a:prstGeom>
        </p:spPr>
      </p:pic>
      <p:pic>
        <p:nvPicPr>
          <p:cNvPr id="12" name="Рисунок 11" descr="наград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348880"/>
            <a:ext cx="4626643" cy="35773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Похоронен: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Адрес: 142070 Московская обл., Домодедовский р-н, </a:t>
            </a:r>
            <a:r>
              <a:rPr lang="ru-RU" dirty="0" err="1" smtClean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/о </a:t>
            </a:r>
            <a:r>
              <a:rPr lang="ru-RU" dirty="0" err="1" smtClean="0">
                <a:solidFill>
                  <a:srgbClr val="FF0000"/>
                </a:solidFill>
              </a:rPr>
              <a:t>Чурилково</a:t>
            </a:r>
            <a:r>
              <a:rPr lang="ru-RU" dirty="0" smtClean="0">
                <a:solidFill>
                  <a:srgbClr val="FF0000"/>
                </a:solidFill>
              </a:rPr>
              <a:t>, дер. </a:t>
            </a:r>
            <a:r>
              <a:rPr lang="ru-RU" dirty="0" err="1" smtClean="0">
                <a:solidFill>
                  <a:srgbClr val="FF0000"/>
                </a:solidFill>
              </a:rPr>
              <a:t>Истомиха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Военные песни - Прощание славян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123728" y="112474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45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20200331_192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92721" y="404664"/>
            <a:ext cx="9051279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98103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Касатиков Фёдор Павлович</a:t>
            </a:r>
          </a:p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1897-1945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7862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Молчалив солдат и печален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Он уходит, в чужие дали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Избавлять мир от темных пятен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Его воля прочнее стали.</a:t>
            </a:r>
          </a:p>
          <a:p>
            <a:endParaRPr lang="ru-RU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Он бросался на танк с гранатой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Когда сотни бойцов отступали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Он окопы, копал лопатой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Получал ордена и медали.</a:t>
            </a:r>
          </a:p>
          <a:p>
            <a:endParaRPr lang="ru-RU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Не страшна ему немецкая мина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Воды рек и пожаров пламя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Он прошел от Москвы до Берлина</a:t>
            </a:r>
          </a:p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Водрузил над Рейхстагом знамя.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491880" y="1484784"/>
            <a:ext cx="5256584" cy="494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1945-2005 - Священная 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7624" y="47667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93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4731417</a:t>
            </a:r>
          </a:p>
          <a:p>
            <a:r>
              <a:rPr lang="ru-RU" dirty="0">
                <a:solidFill>
                  <a:srgbClr val="FF0000"/>
                </a:solidFill>
              </a:rPr>
              <a:t>Информация из донесения о безвозвратных потерях</a:t>
            </a:r>
          </a:p>
          <a:p>
            <a:r>
              <a:rPr lang="ru-RU" dirty="0">
                <a:solidFill>
                  <a:srgbClr val="FFFF00"/>
                </a:solidFill>
              </a:rPr>
              <a:t>Фамилия	</a:t>
            </a:r>
            <a:r>
              <a:rPr lang="ru-RU" dirty="0"/>
              <a:t>Касатиков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Имя</a:t>
            </a:r>
            <a:r>
              <a:rPr lang="ru-RU" dirty="0">
                <a:solidFill>
                  <a:srgbClr val="FFFF00"/>
                </a:solidFill>
              </a:rPr>
              <a:t>	</a:t>
            </a:r>
            <a:r>
              <a:rPr lang="ru-RU" dirty="0"/>
              <a:t>Федор	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Отчество</a:t>
            </a:r>
            <a:r>
              <a:rPr lang="ru-RU" dirty="0"/>
              <a:t>	Павлович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Дата рождения/Возраст</a:t>
            </a:r>
            <a:r>
              <a:rPr lang="ru-RU" dirty="0"/>
              <a:t> </a:t>
            </a:r>
            <a:r>
              <a:rPr lang="ru-RU" dirty="0" smtClean="0"/>
              <a:t>__.__.</a:t>
            </a:r>
            <a:r>
              <a:rPr lang="ru-RU" dirty="0"/>
              <a:t>1897	</a:t>
            </a:r>
          </a:p>
          <a:p>
            <a:r>
              <a:rPr lang="ru-RU" dirty="0">
                <a:solidFill>
                  <a:srgbClr val="FFFF00"/>
                </a:solidFill>
              </a:rPr>
              <a:t>Место </a:t>
            </a:r>
            <a:r>
              <a:rPr lang="ru-RU" dirty="0" smtClean="0">
                <a:solidFill>
                  <a:srgbClr val="FFFF00"/>
                </a:solidFill>
              </a:rPr>
              <a:t>рождения</a:t>
            </a:r>
            <a:r>
              <a:rPr lang="ru-RU" dirty="0"/>
              <a:t> </a:t>
            </a:r>
            <a:r>
              <a:rPr lang="ru-RU" dirty="0" smtClean="0"/>
              <a:t>Смоленская </a:t>
            </a:r>
            <a:r>
              <a:rPr lang="ru-RU" dirty="0"/>
              <a:t>обл., Сухиничский р-н, с. Рождествено	</a:t>
            </a:r>
          </a:p>
          <a:p>
            <a:r>
              <a:rPr lang="ru-RU" dirty="0">
                <a:solidFill>
                  <a:srgbClr val="FFFF00"/>
                </a:solidFill>
              </a:rPr>
              <a:t>Дата и место </a:t>
            </a:r>
            <a:r>
              <a:rPr lang="ru-RU" dirty="0" smtClean="0">
                <a:solidFill>
                  <a:srgbClr val="FFFF00"/>
                </a:solidFill>
              </a:rPr>
              <a:t>призыва</a:t>
            </a:r>
            <a:r>
              <a:rPr lang="ru-RU" dirty="0"/>
              <a:t> </a:t>
            </a:r>
            <a:r>
              <a:rPr lang="ru-RU" dirty="0" smtClean="0"/>
              <a:t>Сталинский </a:t>
            </a:r>
            <a:r>
              <a:rPr lang="ru-RU" dirty="0"/>
              <a:t>РВК, Московская обл., г. Москва, Сталинский р-н	</a:t>
            </a:r>
          </a:p>
          <a:p>
            <a:r>
              <a:rPr lang="ru-RU" dirty="0">
                <a:solidFill>
                  <a:srgbClr val="FFFF00"/>
                </a:solidFill>
              </a:rPr>
              <a:t>Последнее место </a:t>
            </a:r>
            <a:r>
              <a:rPr lang="ru-RU" dirty="0" smtClean="0">
                <a:solidFill>
                  <a:srgbClr val="FFFF00"/>
                </a:solidFill>
              </a:rPr>
              <a:t>службы</a:t>
            </a:r>
            <a:r>
              <a:rPr lang="ru-RU" dirty="0"/>
              <a:t> </a:t>
            </a:r>
            <a:r>
              <a:rPr lang="ru-RU" dirty="0" smtClean="0"/>
              <a:t>1 </a:t>
            </a:r>
            <a:r>
              <a:rPr lang="ru-RU" dirty="0"/>
              <a:t>БелФ </a:t>
            </a:r>
            <a:r>
              <a:rPr lang="ru-RU" dirty="0" smtClean="0"/>
              <a:t> 415 </a:t>
            </a:r>
            <a:r>
              <a:rPr lang="ru-RU" dirty="0"/>
              <a:t>опаб	</a:t>
            </a:r>
          </a:p>
          <a:p>
            <a:r>
              <a:rPr lang="ru-RU" dirty="0">
                <a:solidFill>
                  <a:srgbClr val="FFFF00"/>
                </a:solidFill>
              </a:rPr>
              <a:t>Воинское </a:t>
            </a:r>
            <a:r>
              <a:rPr lang="ru-RU" dirty="0" smtClean="0">
                <a:solidFill>
                  <a:srgbClr val="FFFF00"/>
                </a:solidFill>
              </a:rPr>
              <a:t>звание </a:t>
            </a:r>
            <a:r>
              <a:rPr lang="ru-RU" dirty="0" smtClean="0"/>
              <a:t>красноармеец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Причина </a:t>
            </a:r>
            <a:r>
              <a:rPr lang="ru-RU" dirty="0" smtClean="0">
                <a:solidFill>
                  <a:srgbClr val="FFFF00"/>
                </a:solidFill>
              </a:rPr>
              <a:t>выбытия</a:t>
            </a:r>
            <a:r>
              <a:rPr lang="ru-RU" dirty="0"/>
              <a:t>  </a:t>
            </a:r>
            <a:r>
              <a:rPr lang="ru-RU" dirty="0" smtClean="0"/>
              <a:t>убит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Дата </a:t>
            </a:r>
            <a:r>
              <a:rPr lang="ru-RU" dirty="0" smtClean="0">
                <a:solidFill>
                  <a:srgbClr val="FFFF00"/>
                </a:solidFill>
              </a:rPr>
              <a:t>выбытия</a:t>
            </a:r>
            <a:r>
              <a:rPr lang="ru-RU" dirty="0"/>
              <a:t> </a:t>
            </a:r>
            <a:r>
              <a:rPr lang="ru-RU" dirty="0" smtClean="0"/>
              <a:t>13.04.1945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FFFF00"/>
                </a:solidFill>
              </a:rPr>
              <a:t>Первичное место захоронения</a:t>
            </a:r>
            <a:r>
              <a:rPr lang="ru-RU" dirty="0"/>
              <a:t>	Германия, Бранденбург, м. Рампитц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0692"/>
            <a:ext cx="3384376" cy="285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80" y="3703347"/>
            <a:ext cx="4572000" cy="300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902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уть Касатикова Ф.П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20688"/>
            <a:ext cx="6951723" cy="42484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79" y="3861048"/>
            <a:ext cx="3764221" cy="282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  <a:lumOff val="1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116632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Путь Касатикова Фёдра Павловича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9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30826" y="431957"/>
            <a:ext cx="653069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B0F0"/>
                </a:solidFill>
              </a:rPr>
              <a:t>     </a:t>
            </a:r>
            <a:r>
              <a:rPr lang="ru-RU" dirty="0" smtClean="0">
                <a:solidFill>
                  <a:srgbClr val="00B0F0"/>
                </a:solidFill>
              </a:rPr>
              <a:t>Касатиков Николай Егорович    </a:t>
            </a:r>
            <a:r>
              <a:rPr lang="ru-RU" dirty="0" smtClean="0"/>
              <a:t>23.12.1922 – 06.05.1988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    Касатиков Егор Федотович       </a:t>
            </a:r>
            <a:r>
              <a:rPr lang="ru-RU" dirty="0" smtClean="0"/>
              <a:t>1897-1943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    Касатиков Георгий Федотович </a:t>
            </a:r>
            <a:r>
              <a:rPr lang="ru-RU" dirty="0" smtClean="0"/>
              <a:t>1897 -….(попал в плен )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    Касатиков Фёдор Павлович     </a:t>
            </a:r>
            <a:r>
              <a:rPr lang="ru-RU" dirty="0" smtClean="0"/>
              <a:t>1897-13.04.1945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4000" b="1" dirty="0" smtClean="0">
                <a:solidFill>
                  <a:srgbClr val="FF0000"/>
                </a:solidFill>
              </a:rPr>
              <a:t>     Вечная Вам память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88749"/>
            <a:ext cx="3862096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815206" cy="443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97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785938" cy="530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29961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Черцов Михаил Григорьевич 1900-1942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56549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95000"/>
                  </a:schemeClr>
                </a:solidFill>
              </a:rPr>
              <a:t>Мой прадед сражался на страшной войне</a:t>
            </a:r>
            <a:r>
              <a:rPr lang="ru-RU" i="1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Наверное, он помечтал обо мне,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Мол, доля солдата страну защитить,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Ведь внукам и правнукам хочется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жить дать.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Негоже детишкам родиться в плену,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Врагам не уступим родную страну.</a:t>
            </a:r>
          </a:p>
          <a:p>
            <a:pPr algn="just"/>
            <a:endParaRPr lang="ru-RU" dirty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И смело шагая в решительный бой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Совсем не боялся прадедушка мой.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Он верил, хоть пули свистят у виска,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Победа за нами, победа близка.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И прав оказался отважный герой,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Его фотография рядом со мной.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</a:rPr>
              <a:t>«Спасибо, дедуля, - шепчу я ему, -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</a:rPr>
              <a:t>За то, что не отдал меня никому».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12" y="4390316"/>
            <a:ext cx="332263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Военные песни - Эх, дороги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115616" y="47667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99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89528448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Информация из списков захоронения</a:t>
            </a:r>
          </a:p>
          <a:p>
            <a:r>
              <a:rPr lang="ru-RU" dirty="0">
                <a:solidFill>
                  <a:srgbClr val="FFFF00"/>
                </a:solidFill>
              </a:rPr>
              <a:t>Фамилия</a:t>
            </a:r>
            <a:r>
              <a:rPr lang="ru-RU" dirty="0"/>
              <a:t>	Черцов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Имя</a:t>
            </a:r>
            <a:r>
              <a:rPr lang="ru-RU" dirty="0">
                <a:solidFill>
                  <a:srgbClr val="FFFF00"/>
                </a:solidFill>
              </a:rPr>
              <a:t>	</a:t>
            </a:r>
            <a:r>
              <a:rPr lang="ru-RU" dirty="0"/>
              <a:t>Михаил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Отчество</a:t>
            </a:r>
            <a:r>
              <a:rPr lang="ru-RU" dirty="0">
                <a:solidFill>
                  <a:srgbClr val="FFFF00"/>
                </a:solidFill>
              </a:rPr>
              <a:t>	</a:t>
            </a:r>
            <a:r>
              <a:rPr lang="ru-RU" dirty="0"/>
              <a:t>Григорьевич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Дата рождения/Возраст</a:t>
            </a:r>
            <a:r>
              <a:rPr lang="ru-RU" dirty="0" smtClean="0"/>
              <a:t>__.__.</a:t>
            </a:r>
            <a:r>
              <a:rPr lang="ru-RU" dirty="0"/>
              <a:t>1900	</a:t>
            </a:r>
          </a:p>
          <a:p>
            <a:r>
              <a:rPr lang="ru-RU" dirty="0">
                <a:solidFill>
                  <a:srgbClr val="FFFF00"/>
                </a:solidFill>
              </a:rPr>
              <a:t>Воинское звание</a:t>
            </a:r>
            <a:r>
              <a:rPr lang="ru-RU" dirty="0"/>
              <a:t>	рядовой	</a:t>
            </a:r>
          </a:p>
          <a:p>
            <a:r>
              <a:rPr lang="ru-RU" dirty="0">
                <a:solidFill>
                  <a:srgbClr val="FFFF00"/>
                </a:solidFill>
              </a:rPr>
              <a:t>Дата смерти</a:t>
            </a:r>
            <a:r>
              <a:rPr lang="ru-RU" dirty="0"/>
              <a:t>	03.09.1942	</a:t>
            </a:r>
          </a:p>
          <a:p>
            <a:r>
              <a:rPr lang="ru-RU" dirty="0">
                <a:solidFill>
                  <a:srgbClr val="FFFF00"/>
                </a:solidFill>
              </a:rPr>
              <a:t>Страна захоронения</a:t>
            </a:r>
            <a:r>
              <a:rPr lang="ru-RU" dirty="0"/>
              <a:t>	Россия	</a:t>
            </a:r>
          </a:p>
          <a:p>
            <a:r>
              <a:rPr lang="ru-RU" dirty="0">
                <a:solidFill>
                  <a:srgbClr val="FFFF00"/>
                </a:solidFill>
              </a:rPr>
              <a:t>Регион захоронения</a:t>
            </a:r>
            <a:r>
              <a:rPr lang="ru-RU" dirty="0"/>
              <a:t>	Орловская обл.	</a:t>
            </a:r>
          </a:p>
          <a:p>
            <a:r>
              <a:rPr lang="ru-RU" dirty="0">
                <a:solidFill>
                  <a:srgbClr val="FFFF00"/>
                </a:solidFill>
              </a:rPr>
              <a:t>Место захоронения	</a:t>
            </a:r>
            <a:r>
              <a:rPr lang="ru-RU" dirty="0"/>
              <a:t>Ливенский р-н, с. Коротыш, пер. Куликовский,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4" y="3261326"/>
            <a:ext cx="87849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2" y="5286431"/>
            <a:ext cx="8784976" cy="819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6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20200331_192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520" y="0"/>
            <a:ext cx="4320480" cy="6827299"/>
          </a:xfrm>
          <a:prstGeom prst="rect">
            <a:avLst/>
          </a:prstGeom>
          <a:noFill/>
        </p:spPr>
      </p:pic>
      <p:pic>
        <p:nvPicPr>
          <p:cNvPr id="7" name="Рисунок 6" descr="9c6fb22s-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4427984" cy="1847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85921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4"/>
            <a:ext cx="50768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7" y="2961331"/>
            <a:ext cx="5103962" cy="383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36480" y="188640"/>
            <a:ext cx="4021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C000"/>
                </a:solidFill>
              </a:rPr>
              <a:t>Ливенский р-н, с. Коротыш, пер. Куликовский, 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5" y="2925934"/>
            <a:ext cx="5127502" cy="386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331640" y="4667300"/>
            <a:ext cx="2710134" cy="165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37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09" y="2633999"/>
            <a:ext cx="5472608" cy="409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34" y="-19713"/>
            <a:ext cx="4016943" cy="301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" y="-87764"/>
            <a:ext cx="4470913" cy="301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" y="3068961"/>
            <a:ext cx="1814105" cy="17281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20" y="5099606"/>
            <a:ext cx="18161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17" y="2780928"/>
            <a:ext cx="18161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2" y="5099605"/>
            <a:ext cx="18161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Лев Лещенко - День Побе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971600" y="472514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71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4376" cy="696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72200" y="0"/>
            <a:ext cx="2592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Орёл</a:t>
            </a:r>
            <a:r>
              <a:rPr lang="ru-RU" sz="1200" dirty="0"/>
              <a:t> – старинный русский город</a:t>
            </a:r>
          </a:p>
          <a:p>
            <a:r>
              <a:rPr lang="ru-RU" sz="1200" dirty="0"/>
              <a:t>На перекрёстке дней, дорог.</a:t>
            </a:r>
          </a:p>
          <a:p>
            <a:r>
              <a:rPr lang="ru-RU" sz="1200" dirty="0"/>
              <a:t>Познал он всё: и смерть, и голод,</a:t>
            </a:r>
          </a:p>
          <a:p>
            <a:endParaRPr lang="ru-RU" sz="1200" dirty="0" smtClean="0"/>
          </a:p>
          <a:p>
            <a:r>
              <a:rPr lang="ru-RU" sz="1200" dirty="0" smtClean="0"/>
              <a:t>Был </a:t>
            </a:r>
            <a:r>
              <a:rPr lang="ru-RU" sz="1200" dirty="0"/>
              <a:t>от разрухи недалёк</a:t>
            </a:r>
            <a:r>
              <a:rPr lang="ru-RU" sz="1200" dirty="0" smtClean="0"/>
              <a:t>.</a:t>
            </a:r>
          </a:p>
          <a:p>
            <a:r>
              <a:rPr lang="ru-RU" sz="1200" dirty="0"/>
              <a:t>В войну фашисты город взяли,</a:t>
            </a:r>
          </a:p>
          <a:p>
            <a:r>
              <a:rPr lang="ru-RU" sz="1200" dirty="0"/>
              <a:t>Разрушив там всё, что могли.</a:t>
            </a:r>
          </a:p>
          <a:p>
            <a:r>
              <a:rPr lang="ru-RU" sz="1200" dirty="0"/>
              <a:t>А сколько женщин в плен угнали?</a:t>
            </a:r>
          </a:p>
          <a:p>
            <a:r>
              <a:rPr lang="ru-RU" sz="1200" dirty="0"/>
              <a:t>Орлу обиду нанесли....</a:t>
            </a:r>
          </a:p>
          <a:p>
            <a:r>
              <a:rPr lang="ru-RU" sz="1200" dirty="0"/>
              <a:t> </a:t>
            </a:r>
          </a:p>
          <a:p>
            <a:r>
              <a:rPr lang="ru-RU" sz="1200" dirty="0"/>
              <a:t>Недолго пир кровавый длился</a:t>
            </a:r>
          </a:p>
          <a:p>
            <a:r>
              <a:rPr lang="ru-RU" sz="1200" dirty="0"/>
              <a:t>И в сорок третьем был салют,</a:t>
            </a:r>
          </a:p>
          <a:p>
            <a:r>
              <a:rPr lang="ru-RU" sz="1200" dirty="0"/>
              <a:t>От пут Орёл освободился</a:t>
            </a:r>
          </a:p>
          <a:p>
            <a:r>
              <a:rPr lang="ru-RU" sz="1200" dirty="0"/>
              <a:t>И создал неземной уют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2810543" cy="14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41277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Память прадеду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Черцову Михаилу Григорьевичу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Путь Черцова М.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068960"/>
            <a:ext cx="4896544" cy="354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7944" y="2708920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Путь Черцова Михаила Григорьевича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2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60648"/>
            <a:ext cx="4912108" cy="62646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1399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 мои Герои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68560" y="3717032"/>
            <a:ext cx="45365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Вам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За Победу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s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916832"/>
            <a:ext cx="2771800" cy="155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Михаил Ножкин - Последний б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69269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0" y="472232"/>
            <a:ext cx="6151203" cy="38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Спасибо Всем, кто жизнь отдал,</a:t>
            </a:r>
          </a:p>
          <a:p>
            <a:r>
              <a:rPr lang="ru-RU" b="1" dirty="0">
                <a:solidFill>
                  <a:srgbClr val="FF0000"/>
                </a:solidFill>
              </a:rPr>
              <a:t>За Русь родную, за свободу,</a:t>
            </a:r>
          </a:p>
          <a:p>
            <a:r>
              <a:rPr lang="ru-RU" b="1" dirty="0">
                <a:solidFill>
                  <a:srgbClr val="FF0000"/>
                </a:solidFill>
              </a:rPr>
              <a:t>Кто страх забыл и воевал,</a:t>
            </a:r>
          </a:p>
          <a:p>
            <a:r>
              <a:rPr lang="ru-RU" b="1" dirty="0">
                <a:solidFill>
                  <a:srgbClr val="FF0000"/>
                </a:solidFill>
              </a:rPr>
              <a:t>Служа любимому народу.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Спасибо Вам,</a:t>
            </a:r>
          </a:p>
          <a:p>
            <a:r>
              <a:rPr lang="ru-RU" b="1" dirty="0">
                <a:solidFill>
                  <a:srgbClr val="FF0000"/>
                </a:solidFill>
              </a:rPr>
              <a:t>Ваш подвиг вечен,</a:t>
            </a:r>
          </a:p>
          <a:p>
            <a:r>
              <a:rPr lang="ru-RU" b="1" dirty="0">
                <a:solidFill>
                  <a:srgbClr val="FF0000"/>
                </a:solidFill>
              </a:rPr>
              <a:t>Пока жива моя страна,</a:t>
            </a:r>
          </a:p>
          <a:p>
            <a:r>
              <a:rPr lang="ru-RU" b="1" dirty="0">
                <a:solidFill>
                  <a:srgbClr val="FF0000"/>
                </a:solidFill>
              </a:rPr>
              <a:t>Вы в душах наших,</a:t>
            </a:r>
          </a:p>
          <a:p>
            <a:r>
              <a:rPr lang="ru-RU" b="1" dirty="0">
                <a:solidFill>
                  <a:srgbClr val="FF0000"/>
                </a:solidFill>
              </a:rPr>
              <a:t>В нашем сердце,</a:t>
            </a:r>
          </a:p>
          <a:p>
            <a:r>
              <a:rPr lang="ru-RU" b="1" dirty="0">
                <a:solidFill>
                  <a:srgbClr val="FF0000"/>
                </a:solidFill>
              </a:rPr>
              <a:t>Героев не забудем, Никогда!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8" y="3943498"/>
            <a:ext cx="3918024" cy="260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20" y="4177494"/>
            <a:ext cx="3684307" cy="245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06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5" y="3094075"/>
            <a:ext cx="3168353" cy="36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45" y="32079"/>
            <a:ext cx="4567411" cy="317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57" y="2708919"/>
            <a:ext cx="6255683" cy="407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3" y="44831"/>
            <a:ext cx="5049807" cy="317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42946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9334" y="330353"/>
            <a:ext cx="667362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Вечная Вам память</a:t>
            </a:r>
          </a:p>
          <a:p>
            <a:pPr algn="ctr"/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Спасибо за жизнь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9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4" y="1635"/>
            <a:ext cx="89229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Я села писать письмо деду,</a:t>
            </a:r>
          </a:p>
          <a:p>
            <a:pPr algn="ctr"/>
            <a:r>
              <a:rPr lang="ru-RU" dirty="0"/>
              <a:t>который погиб на войне.</a:t>
            </a:r>
          </a:p>
          <a:p>
            <a:pPr algn="ctr"/>
            <a:r>
              <a:rPr lang="ru-RU" dirty="0"/>
              <a:t>Он тоже приблизил Победу,</a:t>
            </a:r>
          </a:p>
          <a:p>
            <a:pPr algn="ctr"/>
            <a:r>
              <a:rPr lang="ru-RU" dirty="0"/>
              <a:t>чтоб, лучше жилось в мире мне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Слеза по щеке скатилась,</a:t>
            </a:r>
          </a:p>
          <a:p>
            <a:pPr algn="ctr"/>
            <a:r>
              <a:rPr lang="ru-RU" dirty="0"/>
              <a:t>увидеть тебя - не пришлось.</a:t>
            </a:r>
          </a:p>
          <a:p>
            <a:pPr algn="ctr"/>
            <a:r>
              <a:rPr lang="ru-RU" dirty="0"/>
              <a:t>Красиво бы я нарядилась,</a:t>
            </a:r>
          </a:p>
          <a:p>
            <a:pPr algn="ctr"/>
            <a:r>
              <a:rPr lang="ru-RU" dirty="0"/>
              <a:t>ты бы пришел, как гость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Друг другу были бы рады,</a:t>
            </a:r>
          </a:p>
          <a:p>
            <a:pPr algn="ctr"/>
            <a:r>
              <a:rPr lang="ru-RU" dirty="0"/>
              <a:t>спросил бы</a:t>
            </a:r>
            <a:r>
              <a:rPr lang="ru-RU" dirty="0" smtClean="0"/>
              <a:t>:« Как </a:t>
            </a:r>
            <a:r>
              <a:rPr lang="ru-RU" dirty="0"/>
              <a:t>внучка живешь?"</a:t>
            </a:r>
          </a:p>
          <a:p>
            <a:pPr algn="ctr"/>
            <a:r>
              <a:rPr lang="ru-RU" dirty="0"/>
              <a:t>По голове бы погладил</a:t>
            </a:r>
          </a:p>
          <a:p>
            <a:pPr algn="ctr"/>
            <a:r>
              <a:rPr lang="ru-RU" dirty="0"/>
              <a:t>я знала бы - ты не уйдешь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И шла бы с тобою рядом,</a:t>
            </a:r>
          </a:p>
          <a:p>
            <a:pPr algn="ctr"/>
            <a:r>
              <a:rPr lang="ru-RU" dirty="0"/>
              <a:t>гордилась, дедом своим.</a:t>
            </a:r>
          </a:p>
          <a:p>
            <a:pPr algn="ctr"/>
            <a:r>
              <a:rPr lang="ru-RU" dirty="0"/>
              <a:t>Ловя восхищенные взгляды,</a:t>
            </a:r>
          </a:p>
          <a:p>
            <a:pPr algn="ctr"/>
            <a:r>
              <a:rPr lang="ru-RU" dirty="0"/>
              <a:t>с войны, ты пришел живым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Но это в мечтах лишь осталось,</a:t>
            </a:r>
          </a:p>
          <a:p>
            <a:pPr algn="ctr"/>
            <a:r>
              <a:rPr lang="ru-RU" dirty="0"/>
              <a:t>дед мой погиб на войне,</a:t>
            </a:r>
          </a:p>
          <a:p>
            <a:pPr algn="ctr"/>
            <a:r>
              <a:rPr lang="ru-RU" dirty="0"/>
              <a:t>И сердце опять болью сжалось,</a:t>
            </a:r>
          </a:p>
          <a:p>
            <a:pPr algn="ctr"/>
            <a:r>
              <a:rPr lang="ru-RU" dirty="0"/>
              <a:t>жилось без него плохо мне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Деды геройски сражались,</a:t>
            </a:r>
          </a:p>
          <a:p>
            <a:pPr algn="ctr"/>
            <a:r>
              <a:rPr lang="ru-RU" dirty="0"/>
              <a:t>чтоб внуки в мире росли.</a:t>
            </a:r>
          </a:p>
          <a:p>
            <a:pPr algn="ctr"/>
            <a:r>
              <a:rPr lang="ru-RU" dirty="0"/>
              <a:t>И правнуки  их рождались,</a:t>
            </a:r>
          </a:p>
          <a:p>
            <a:pPr algn="ctr"/>
            <a:r>
              <a:rPr lang="ru-RU" dirty="0"/>
              <a:t>не зная, бед страшной войны.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" y="5129313"/>
            <a:ext cx="3041280" cy="181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2581157"/>
            <a:ext cx="2619375" cy="188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3489"/>
            <a:ext cx="2952328" cy="228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48" y="5129313"/>
            <a:ext cx="2624752" cy="136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" y="409419"/>
            <a:ext cx="3041282" cy="540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826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69"/>
            <a:ext cx="9144000" cy="2655168"/>
          </a:xfrm>
        </p:spPr>
        <p:txBody>
          <a:bodyPr/>
          <a:lstStyle/>
          <a:p>
            <a:r>
              <a:rPr lang="ru-RU" sz="2000" dirty="0" smtClean="0">
                <a:solidFill>
                  <a:srgbClr val="FFC000"/>
                </a:solidFill>
                <a:cs typeface="Aharoni" panose="02010803020104030203" pitchFamily="2" charset="-79"/>
              </a:rPr>
              <a:t>дед</a:t>
            </a:r>
            <a:r>
              <a:rPr lang="ru-RU" sz="2000" dirty="0" smtClean="0">
                <a:cs typeface="Aharoni" panose="02010803020104030203" pitchFamily="2" charset="-79"/>
              </a:rPr>
              <a:t>: </a:t>
            </a:r>
            <a:r>
              <a:rPr lang="ru-RU" sz="2800" dirty="0" smtClean="0">
                <a:solidFill>
                  <a:srgbClr val="00B0F0"/>
                </a:solidFill>
                <a:cs typeface="Aharoni" panose="02010803020104030203" pitchFamily="2" charset="-79"/>
              </a:rPr>
              <a:t>Касатиков Н.Е</a:t>
            </a:r>
            <a:r>
              <a:rPr lang="ru-RU" sz="2000" dirty="0" smtClean="0">
                <a:solidFill>
                  <a:srgbClr val="00B0F0"/>
                </a:solidFill>
                <a:cs typeface="Aharoni" panose="02010803020104030203" pitchFamily="2" charset="-79"/>
              </a:rPr>
              <a:t>.(1922-1988)</a:t>
            </a:r>
            <a:br>
              <a:rPr lang="ru-RU" sz="2000" dirty="0" smtClean="0">
                <a:solidFill>
                  <a:srgbClr val="00B0F0"/>
                </a:solidFill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rgbClr val="FFC000"/>
                </a:solidFill>
                <a:cs typeface="Aharoni" panose="02010803020104030203" pitchFamily="2" charset="-79"/>
              </a:rPr>
              <a:t>прадеды</a:t>
            </a:r>
            <a:r>
              <a:rPr lang="ru-RU" sz="2000" dirty="0" smtClean="0">
                <a:cs typeface="Aharoni" panose="02010803020104030203" pitchFamily="2" charset="-79"/>
              </a:rPr>
              <a:t>: </a:t>
            </a:r>
            <a:r>
              <a:rPr lang="ru-RU" sz="2800" dirty="0" smtClean="0">
                <a:cs typeface="Aharoni" panose="02010803020104030203" pitchFamily="2" charset="-79"/>
              </a:rPr>
              <a:t>Касатиков Е.Ф</a:t>
            </a:r>
            <a:r>
              <a:rPr lang="ru-RU" sz="2000" dirty="0" smtClean="0">
                <a:cs typeface="Aharoni" panose="02010803020104030203" pitchFamily="2" charset="-79"/>
              </a:rPr>
              <a:t>.(1897-1943),</a:t>
            </a:r>
            <a:r>
              <a:rPr lang="ru-RU" sz="2800" dirty="0" smtClean="0">
                <a:cs typeface="Aharoni" panose="02010803020104030203" pitchFamily="2" charset="-79"/>
              </a:rPr>
              <a:t>Черцов М.Г</a:t>
            </a:r>
            <a:r>
              <a:rPr lang="ru-RU" sz="2000" dirty="0" smtClean="0">
                <a:cs typeface="Aharoni" panose="02010803020104030203" pitchFamily="2" charset="-79"/>
              </a:rPr>
              <a:t>.(1900-1942)</a:t>
            </a:r>
            <a:r>
              <a:rPr lang="ru-RU" sz="2000" dirty="0">
                <a:cs typeface="Aharoni" panose="02010803020104030203" pitchFamily="2" charset="-79"/>
              </a:rPr>
              <a:t/>
            </a:r>
            <a:br>
              <a:rPr lang="ru-RU" sz="2000" dirty="0"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rgbClr val="FFC000"/>
                </a:solidFill>
                <a:cs typeface="Aharoni" panose="02010803020104030203" pitchFamily="2" charset="-79"/>
              </a:rPr>
              <a:t>двоюродные деды</a:t>
            </a:r>
            <a:r>
              <a:rPr lang="ru-RU" sz="2000" dirty="0" smtClean="0">
                <a:cs typeface="Aharoni" panose="02010803020104030203" pitchFamily="2" charset="-79"/>
              </a:rPr>
              <a:t>: </a:t>
            </a:r>
            <a:r>
              <a:rPr lang="ru-RU" sz="2800" dirty="0" smtClean="0">
                <a:cs typeface="Aharoni" panose="02010803020104030203" pitchFamily="2" charset="-79"/>
              </a:rPr>
              <a:t>Иванов А.Г</a:t>
            </a:r>
            <a:r>
              <a:rPr lang="ru-RU" sz="2800" dirty="0">
                <a:cs typeface="Aharoni" panose="02010803020104030203" pitchFamily="2" charset="-79"/>
              </a:rPr>
              <a:t>. </a:t>
            </a:r>
            <a:r>
              <a:rPr lang="ru-RU" sz="2000" dirty="0">
                <a:cs typeface="Aharoni" panose="02010803020104030203" pitchFamily="2" charset="-79"/>
              </a:rPr>
              <a:t>(</a:t>
            </a:r>
            <a:r>
              <a:rPr lang="ru-RU" sz="2000" dirty="0" smtClean="0">
                <a:cs typeface="Aharoni" panose="02010803020104030203" pitchFamily="2" charset="-79"/>
              </a:rPr>
              <a:t>1922-1944), </a:t>
            </a:r>
            <a:r>
              <a:rPr lang="ru-RU" sz="2800" dirty="0" smtClean="0">
                <a:cs typeface="Aharoni" panose="02010803020104030203" pitchFamily="2" charset="-79"/>
              </a:rPr>
              <a:t>Иванов П.Г</a:t>
            </a:r>
            <a:r>
              <a:rPr lang="ru-RU" sz="2000" dirty="0" smtClean="0">
                <a:cs typeface="Aharoni" panose="02010803020104030203" pitchFamily="2" charset="-79"/>
              </a:rPr>
              <a:t>.(1920-1943) </a:t>
            </a:r>
            <a:br>
              <a:rPr lang="ru-RU" sz="2000" dirty="0" smtClean="0"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rgbClr val="FFC000"/>
                </a:solidFill>
                <a:cs typeface="Aharoni" panose="02010803020104030203" pitchFamily="2" charset="-79"/>
              </a:rPr>
              <a:t>Двоюродный прадед</a:t>
            </a:r>
            <a:r>
              <a:rPr lang="ru-RU" sz="2000" dirty="0" smtClean="0">
                <a:cs typeface="Aharoni" panose="02010803020104030203" pitchFamily="2" charset="-79"/>
              </a:rPr>
              <a:t>: </a:t>
            </a:r>
            <a:r>
              <a:rPr lang="ru-RU" sz="2800" dirty="0" smtClean="0">
                <a:cs typeface="Aharoni" panose="02010803020104030203" pitchFamily="2" charset="-79"/>
              </a:rPr>
              <a:t>Касатиков Г.Ф</a:t>
            </a:r>
            <a:r>
              <a:rPr lang="en-US" sz="2800" dirty="0" smtClean="0">
                <a:cs typeface="Aharoni" panose="02010803020104030203" pitchFamily="2" charset="-79"/>
              </a:rPr>
              <a:t>.</a:t>
            </a:r>
            <a:r>
              <a:rPr lang="ru-RU" sz="2800" dirty="0" smtClean="0">
                <a:cs typeface="Aharoni" panose="02010803020104030203" pitchFamily="2" charset="-79"/>
              </a:rPr>
              <a:t> </a:t>
            </a:r>
            <a:r>
              <a:rPr lang="ru-RU" sz="2000" dirty="0" smtClean="0">
                <a:cs typeface="Aharoni" panose="02010803020104030203" pitchFamily="2" charset="-79"/>
              </a:rPr>
              <a:t>(1898-….)</a:t>
            </a:r>
            <a:br>
              <a:rPr lang="ru-RU" sz="2000" dirty="0" smtClean="0"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rgbClr val="FFC000"/>
                </a:solidFill>
                <a:cs typeface="Aharoni" panose="02010803020104030203" pitchFamily="2" charset="-79"/>
              </a:rPr>
              <a:t>Троюродный прадед </a:t>
            </a:r>
            <a:r>
              <a:rPr lang="ru-RU" sz="2000" dirty="0" smtClean="0">
                <a:cs typeface="Aharoni" panose="02010803020104030203" pitchFamily="2" charset="-79"/>
              </a:rPr>
              <a:t>: </a:t>
            </a:r>
            <a:r>
              <a:rPr lang="ru-RU" sz="2800" dirty="0" smtClean="0">
                <a:cs typeface="Aharoni" panose="02010803020104030203" pitchFamily="2" charset="-79"/>
              </a:rPr>
              <a:t>Касатиков Ф.П</a:t>
            </a:r>
            <a:r>
              <a:rPr lang="ru-RU" sz="2000" dirty="0" smtClean="0">
                <a:cs typeface="Aharoni" panose="02010803020104030203" pitchFamily="2" charset="-79"/>
              </a:rPr>
              <a:t>.(1897-1945)</a:t>
            </a:r>
            <a:endParaRPr lang="ru-RU" sz="2000" dirty="0"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815" y="2807196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Вечная Вам Память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5" y="4396457"/>
            <a:ext cx="2767557" cy="1438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961357"/>
            <a:ext cx="2031849" cy="1897289"/>
          </a:xfrm>
          <a:prstGeom prst="rect">
            <a:avLst/>
          </a:prstGeom>
        </p:spPr>
      </p:pic>
      <p:pic>
        <p:nvPicPr>
          <p:cNvPr id="8" name="Окуджава Жди ме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43608" y="364502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793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404664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Иванов Алексей Григорьевич</a:t>
            </a:r>
          </a:p>
          <a:p>
            <a:pPr algn="ctr"/>
            <a:r>
              <a:rPr lang="ru-RU" sz="3200" i="1" dirty="0" smtClean="0">
                <a:solidFill>
                  <a:srgbClr val="FFC000"/>
                </a:solidFill>
              </a:rPr>
              <a:t> 1922-1944</a:t>
            </a:r>
            <a:endParaRPr lang="ru-RU" sz="3200" i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292" y="4650966"/>
            <a:ext cx="84359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Як-9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— советский одномоторный самолёт истребитель-бомбардировщик Великой Отечественной войны. Был разработан КБ под управлением Александра Сергеевича Яковлева. Являлся самым массовым советским истребителем Великой Отечественной войны. Производился с октября 1942 по декабрь 1948 года, всего было построено 16 769 самолётов.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6" y="1916832"/>
            <a:ext cx="392633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06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714876" y="1857364"/>
            <a:ext cx="3963704" cy="263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Людмила Гурченко - Молитв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7584" y="54868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91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049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2333684"/>
            <a:ext cx="84690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en-US" dirty="0" smtClean="0"/>
              <a:t>https</a:t>
            </a:r>
            <a:r>
              <a:rPr lang="en-US" dirty="0"/>
              <a:t>://www.obd-memorial.ru/html/default.htm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56718933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Информация из донесения о безвозвратных потерях</a:t>
            </a:r>
          </a:p>
          <a:p>
            <a:r>
              <a:rPr lang="ru-RU" dirty="0">
                <a:solidFill>
                  <a:srgbClr val="FFFF00"/>
                </a:solidFill>
              </a:rPr>
              <a:t>Фамилия	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Иванов</a:t>
            </a:r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Имя</a:t>
            </a:r>
            <a:r>
              <a:rPr lang="ru-RU" dirty="0"/>
              <a:t>	</a:t>
            </a:r>
            <a:r>
              <a:rPr lang="ru-RU" dirty="0" smtClean="0"/>
              <a:t>Алексей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Отчество</a:t>
            </a:r>
            <a:r>
              <a:rPr lang="ru-RU" dirty="0">
                <a:solidFill>
                  <a:srgbClr val="FFFF00"/>
                </a:solidFill>
              </a:rPr>
              <a:t>	</a:t>
            </a:r>
            <a:r>
              <a:rPr lang="ru-RU" dirty="0"/>
              <a:t>Григорьевич	</a:t>
            </a:r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Дата рождения/Возраст</a:t>
            </a:r>
            <a:r>
              <a:rPr lang="ru-RU" dirty="0" smtClean="0"/>
              <a:t>__.__.</a:t>
            </a:r>
            <a:r>
              <a:rPr lang="ru-RU" dirty="0"/>
              <a:t>1922	</a:t>
            </a:r>
          </a:p>
          <a:p>
            <a:r>
              <a:rPr lang="ru-RU" dirty="0">
                <a:solidFill>
                  <a:srgbClr val="FFFF00"/>
                </a:solidFill>
              </a:rPr>
              <a:t>Место рождения	</a:t>
            </a:r>
            <a:r>
              <a:rPr lang="ru-RU" dirty="0"/>
              <a:t>Тамбовская обл., Ламский р-н, д. Зеленое	</a:t>
            </a:r>
          </a:p>
          <a:p>
            <a:r>
              <a:rPr lang="ru-RU" dirty="0">
                <a:solidFill>
                  <a:srgbClr val="FFFF00"/>
                </a:solidFill>
              </a:rPr>
              <a:t>Дата и место призыва</a:t>
            </a:r>
            <a:r>
              <a:rPr lang="ru-RU" dirty="0"/>
              <a:t>	__.__.1940, </a:t>
            </a:r>
            <a:r>
              <a:rPr lang="ru-RU" dirty="0" smtClean="0"/>
              <a:t>Фирсановский </a:t>
            </a:r>
            <a:r>
              <a:rPr lang="ru-RU" dirty="0"/>
              <a:t>РВК, Московская обл.	</a:t>
            </a:r>
          </a:p>
          <a:p>
            <a:r>
              <a:rPr lang="ru-RU" dirty="0">
                <a:solidFill>
                  <a:srgbClr val="FFFF00"/>
                </a:solidFill>
              </a:rPr>
              <a:t>Последнее место службы</a:t>
            </a:r>
            <a:r>
              <a:rPr lang="ru-RU" dirty="0"/>
              <a:t>	13 ва 404 иап	</a:t>
            </a:r>
          </a:p>
          <a:p>
            <a:r>
              <a:rPr lang="ru-RU" dirty="0">
                <a:solidFill>
                  <a:srgbClr val="FFFF00"/>
                </a:solidFill>
              </a:rPr>
              <a:t>Воинское звание</a:t>
            </a:r>
            <a:r>
              <a:rPr lang="ru-RU" dirty="0"/>
              <a:t>	мл. лейтенант	</a:t>
            </a:r>
          </a:p>
          <a:p>
            <a:r>
              <a:rPr lang="ru-RU" dirty="0">
                <a:solidFill>
                  <a:srgbClr val="FFFF00"/>
                </a:solidFill>
              </a:rPr>
              <a:t>Причина выбытия</a:t>
            </a:r>
            <a:r>
              <a:rPr lang="ru-RU" dirty="0"/>
              <a:t>	пропал без вести	</a:t>
            </a:r>
          </a:p>
          <a:p>
            <a:r>
              <a:rPr lang="ru-RU" dirty="0">
                <a:solidFill>
                  <a:srgbClr val="FFFF00"/>
                </a:solidFill>
              </a:rPr>
              <a:t>Дата выбытия</a:t>
            </a:r>
            <a:r>
              <a:rPr lang="ru-RU" dirty="0"/>
              <a:t>	06.10.1944</a:t>
            </a:r>
          </a:p>
        </p:txBody>
      </p:sp>
      <p:pic>
        <p:nvPicPr>
          <p:cNvPr id="8" name="Валентина Бирюкова - Баллада о матер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308304" y="450912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26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8092</TotalTime>
  <Words>1108</Words>
  <Application>Microsoft Office PowerPoint</Application>
  <PresentationFormat>Экран (4:3)</PresentationFormat>
  <Paragraphs>242</Paragraphs>
  <Slides>31</Slides>
  <Notes>4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Горизонт</vt:lpstr>
      <vt:lpstr>Великая Отечественная война 1941-1945</vt:lpstr>
      <vt:lpstr>Слайд 2</vt:lpstr>
      <vt:lpstr>Слайд 3</vt:lpstr>
      <vt:lpstr>Слайд 4</vt:lpstr>
      <vt:lpstr>Слайд 5</vt:lpstr>
      <vt:lpstr>Слайд 6</vt:lpstr>
      <vt:lpstr>дед: Касатиков Н.Е.(1922-1988) прадеды: Касатиков Е.Ф.(1897-1943),Черцов М.Г.(1900-1942) двоюродные деды: Иванов А.Г. (1922-1944), Иванов П.Г.(1920-1943)  Двоюродный прадед: Касатиков Г.Ф. (1898-….) Троюродный прадед : Касатиков Ф.П.(1897-1945)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Касатиков Николай Егорович 1922-1988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Мировая Война 1941-1945</dc:title>
  <dc:creator>Пользователь</dc:creator>
  <cp:lastModifiedBy>Asus</cp:lastModifiedBy>
  <cp:revision>242</cp:revision>
  <dcterms:created xsi:type="dcterms:W3CDTF">2016-08-12T17:23:33Z</dcterms:created>
  <dcterms:modified xsi:type="dcterms:W3CDTF">2020-10-08T13:58:13Z</dcterms:modified>
</cp:coreProperties>
</file>