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2" r:id="rId3"/>
    <p:sldId id="263" r:id="rId4"/>
    <p:sldId id="264" r:id="rId5"/>
    <p:sldId id="266" r:id="rId6"/>
    <p:sldId id="265" r:id="rId7"/>
    <p:sldId id="267" r:id="rId8"/>
    <p:sldId id="269" r:id="rId9"/>
    <p:sldId id="270" r:id="rId10"/>
    <p:sldId id="273" r:id="rId11"/>
    <p:sldId id="271" r:id="rId12"/>
    <p:sldId id="274" r:id="rId13"/>
    <p:sldId id="275" r:id="rId14"/>
    <p:sldId id="268" r:id="rId15"/>
    <p:sldId id="272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61" r:id="rId29"/>
    <p:sldId id="259" r:id="rId30"/>
    <p:sldId id="25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6" d="100"/>
          <a:sy n="26" d="100"/>
        </p:scale>
        <p:origin x="-2562" y="-9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9 Мая\9_M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653136"/>
            <a:ext cx="6444208" cy="965969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877272"/>
            <a:ext cx="6400800" cy="67248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3086762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84108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9 Мая\9May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78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3995738" y="1125538"/>
            <a:ext cx="5148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979613" y="1989138"/>
            <a:ext cx="6985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 advTm="10000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Golos-Yu-B-Levitana-Ob_yavlenie-o-nachale-voyny(muzofon.com).mp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26" Type="http://schemas.openxmlformats.org/officeDocument/2006/relationships/image" Target="../media/image80.jpeg"/><Relationship Id="rId3" Type="http://schemas.openxmlformats.org/officeDocument/2006/relationships/image" Target="../media/image57.jpeg"/><Relationship Id="rId21" Type="http://schemas.openxmlformats.org/officeDocument/2006/relationships/image" Target="../media/image75.jpeg"/><Relationship Id="rId34" Type="http://schemas.openxmlformats.org/officeDocument/2006/relationships/image" Target="../media/image88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17" Type="http://schemas.openxmlformats.org/officeDocument/2006/relationships/image" Target="../media/image71.jpeg"/><Relationship Id="rId25" Type="http://schemas.openxmlformats.org/officeDocument/2006/relationships/image" Target="../media/image79.jpeg"/><Relationship Id="rId33" Type="http://schemas.openxmlformats.org/officeDocument/2006/relationships/image" Target="../media/image87.jpeg"/><Relationship Id="rId2" Type="http://schemas.openxmlformats.org/officeDocument/2006/relationships/image" Target="../media/image56.jpeg"/><Relationship Id="rId16" Type="http://schemas.openxmlformats.org/officeDocument/2006/relationships/image" Target="../media/image70.jpeg"/><Relationship Id="rId20" Type="http://schemas.openxmlformats.org/officeDocument/2006/relationships/image" Target="../media/image74.jpe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24" Type="http://schemas.openxmlformats.org/officeDocument/2006/relationships/image" Target="../media/image78.jpeg"/><Relationship Id="rId32" Type="http://schemas.openxmlformats.org/officeDocument/2006/relationships/image" Target="../media/image86.jpeg"/><Relationship Id="rId5" Type="http://schemas.openxmlformats.org/officeDocument/2006/relationships/image" Target="../media/image59.jpeg"/><Relationship Id="rId15" Type="http://schemas.openxmlformats.org/officeDocument/2006/relationships/image" Target="../media/image69.jpeg"/><Relationship Id="rId23" Type="http://schemas.openxmlformats.org/officeDocument/2006/relationships/image" Target="../media/image77.jpeg"/><Relationship Id="rId28" Type="http://schemas.openxmlformats.org/officeDocument/2006/relationships/image" Target="../media/image82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31" Type="http://schemas.openxmlformats.org/officeDocument/2006/relationships/image" Target="../media/image85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Relationship Id="rId14" Type="http://schemas.openxmlformats.org/officeDocument/2006/relationships/image" Target="../media/image68.jpeg"/><Relationship Id="rId22" Type="http://schemas.openxmlformats.org/officeDocument/2006/relationships/image" Target="../media/image76.jpe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Relationship Id="rId35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-74580"/>
            <a:ext cx="9180512" cy="7048096"/>
          </a:xfr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4067944" y="-27384"/>
            <a:ext cx="511256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 Войны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1941-1945 гг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Лейтенант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Вавиков </a:t>
            </a:r>
          </a:p>
          <a:p>
            <a:pPr marL="0" indent="0" algn="ctr">
              <a:buFont typeface="Arial" charset="0"/>
              <a:buNone/>
            </a:pP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 Спиридонович</a:t>
            </a:r>
            <a:endParaRPr lang="ru-RU" alt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Мои документы\2007_Документы\Лично\Вавиков В.С\2015_01_29\IMG_00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68" y="188640"/>
            <a:ext cx="2795587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rkestr_-_Svyacshennaya_vojna_bez_slov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519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200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8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Мои документы\2007_Документы\Лично\Вавиков В.С\Приказ о Награждении Орден ОВ1ст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012" y="16465"/>
            <a:ext cx="4569019" cy="67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Мои документы\2007_Документы\Лично\Вавиков В.С\Наградной лист Орден ОВ1ст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518"/>
            <a:ext cx="5049365" cy="686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Мои документы\2007_Документы\Лично\Вавиков В.С\2015_01_29\Орден ОВ1с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5166270"/>
            <a:ext cx="21812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430" y="3568948"/>
            <a:ext cx="4536504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27 апреля 1945 года лейтенант Вавиков с группой сапер обнаружил в Берлинском парке по Вильгельм </a:t>
            </a:r>
            <a:r>
              <a:rPr lang="ru-RU" sz="1200" dirty="0" err="1" smtClean="0"/>
              <a:t>штрассе</a:t>
            </a:r>
            <a:r>
              <a:rPr lang="ru-RU" sz="1200" dirty="0" smtClean="0"/>
              <a:t> минное поле и под пулеметным огнем противника обезвредил его сняв при этом 26 противотанковых мин. </a:t>
            </a:r>
          </a:p>
          <a:p>
            <a:r>
              <a:rPr lang="ru-RU" sz="1200" dirty="0" smtClean="0"/>
              <a:t>29 апреля лейтенант Вавиков под сильным артиллерийско-пулеметным огнем противника подорвал два здания вместе с засевшим пулеметчиком и проделал три пролома в каменных стенах.</a:t>
            </a:r>
          </a:p>
          <a:p>
            <a:r>
              <a:rPr lang="ru-RU" sz="1200" dirty="0" smtClean="0"/>
              <a:t>1 мая 1945 года подорвал баррикаду и обеспечил продвижение нашим танкам и артиллерии. </a:t>
            </a:r>
          </a:p>
          <a:p>
            <a:r>
              <a:rPr lang="ru-RU" sz="1200" dirty="0" smtClean="0"/>
              <a:t>Достоин награждения орденом «Отечественная война второй степени».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5273982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483768" y="1476375"/>
            <a:ext cx="6552728" cy="944513"/>
          </a:xfrm>
        </p:spPr>
        <p:txBody>
          <a:bodyPr/>
          <a:lstStyle/>
          <a:p>
            <a:r>
              <a:rPr lang="ru-RU" sz="1600" dirty="0" smtClean="0"/>
              <a:t>За участие в героическом штурме и освобождении Варшавы </a:t>
            </a:r>
            <a:r>
              <a:rPr lang="ru-RU" sz="1600" dirty="0"/>
              <a:t>был награжден медалью «За освобождение Варшавы». </a:t>
            </a:r>
          </a:p>
        </p:txBody>
      </p:sp>
      <p:pic>
        <p:nvPicPr>
          <p:cNvPr id="10242" name="Picture 2" descr="D:\Мои документы\2007_Документы\Лично\Вавиков В.С\2015_01_29\IMG_00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5350" y="1988840"/>
            <a:ext cx="570865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ои документы\2007_Документы\Лично\Вавиков В.С\foto\DSC0196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81015"/>
            <a:ext cx="3969314" cy="29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7686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483768" y="1476375"/>
            <a:ext cx="6552728" cy="1232545"/>
          </a:xfrm>
        </p:spPr>
        <p:txBody>
          <a:bodyPr/>
          <a:lstStyle/>
          <a:p>
            <a:r>
              <a:rPr lang="ru-RU" sz="1600" dirty="0" smtClean="0"/>
              <a:t>Прадедушка </a:t>
            </a:r>
            <a:r>
              <a:rPr lang="ru-RU" sz="1600" dirty="0"/>
              <a:t>участвовал во многих оборонительных и наступательных боевых операциях в освобождении от врагов Российской земли, Украины, Белоруссии, Польши, в штурме последнего оплота фашисткой Германии – Берлина. </a:t>
            </a:r>
          </a:p>
        </p:txBody>
      </p:sp>
      <p:pic>
        <p:nvPicPr>
          <p:cNvPr id="11266" name="Picture 2" descr="D:\Мои документы\2007_Документы\Лично\Вавиков В.С\2015_01_29\IMG_0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911475"/>
            <a:ext cx="5724525" cy="39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67769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483768" y="1476375"/>
            <a:ext cx="6660232" cy="872505"/>
          </a:xfrm>
        </p:spPr>
        <p:txBody>
          <a:bodyPr/>
          <a:lstStyle/>
          <a:p>
            <a:r>
              <a:rPr lang="ru-RU" sz="1600" dirty="0" smtClean="0"/>
              <a:t>За </a:t>
            </a:r>
            <a:r>
              <a:rPr lang="ru-RU" sz="1600" dirty="0"/>
              <a:t>участие в великой отечественной войне награжден медалью «За победу над </a:t>
            </a:r>
            <a:r>
              <a:rPr lang="ru-RU" sz="1600" dirty="0" smtClean="0"/>
              <a:t>Германией  </a:t>
            </a:r>
            <a:r>
              <a:rPr lang="ru-RU" sz="1600" dirty="0"/>
              <a:t>в Великой отечественной войне 1941-1945 </a:t>
            </a:r>
            <a:r>
              <a:rPr lang="ru-RU" sz="1600" dirty="0" err="1" smtClean="0"/>
              <a:t>гг</a:t>
            </a:r>
            <a:r>
              <a:rPr lang="ru-RU" sz="1600" dirty="0" smtClean="0"/>
              <a:t>». </a:t>
            </a:r>
            <a:endParaRPr lang="ru-RU" sz="1600" dirty="0"/>
          </a:p>
        </p:txBody>
      </p:sp>
      <p:pic>
        <p:nvPicPr>
          <p:cNvPr id="12290" name="Picture 2" descr="D:\Мои документы\2007_Документы\Лично\Вавиков В.С\2015_01_29\IMG_00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359" y="2060848"/>
            <a:ext cx="56451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ои документы\2007_Документы\Лично\Вавиков В.С\foto\DSC019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662" y="3913253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364042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851920" y="1052736"/>
            <a:ext cx="5292080" cy="1152128"/>
          </a:xfrm>
        </p:spPr>
        <p:txBody>
          <a:bodyPr/>
          <a:lstStyle/>
          <a:p>
            <a:r>
              <a:rPr lang="ru-RU" sz="1600" dirty="0"/>
              <a:t>После Великой Победы </a:t>
            </a:r>
            <a:r>
              <a:rPr lang="ru-RU" sz="1600" dirty="0" smtClean="0"/>
              <a:t>прадедушка </a:t>
            </a:r>
            <a:r>
              <a:rPr lang="ru-RU" sz="1600" dirty="0"/>
              <a:t>еще год оставался в Германии. Его взвод занимался разминированием и уничтожением боевых припасов, и только в июле 1946 года он был демобилизован. </a:t>
            </a:r>
          </a:p>
        </p:txBody>
      </p:sp>
      <p:pic>
        <p:nvPicPr>
          <p:cNvPr id="3" name="Picture 3" descr="D:\Мои документы\2007_Документы\Лично\Вавиков В.С\2015_01_29\IMG_0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2530" y="2132856"/>
            <a:ext cx="6601470" cy="474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0814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D:\Мои документы\2007_Документы\Лично\Вавиков В.С\2015_01_29\IMG_00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23800"/>
            <a:ext cx="758983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1051079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4338" name="Picture 2" descr="D:\Мои документы\2007_Документы\Лично\Вавиков В.С\2015_01_29\IMG_00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" y="503036"/>
            <a:ext cx="3944982" cy="35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ои документы\2007_Документы\Лично\Вавиков В.С\2015_01_29\IMG_00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426602"/>
            <a:ext cx="4192027" cy="15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721457"/>
            <a:ext cx="2735796" cy="270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D:\Мои документы\2007_Документы\Лично\Вавиков В.С\2015_01_29\IMG_003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123" y="5157192"/>
            <a:ext cx="3974293" cy="18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93086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5362" name="Picture 2" descr="D:\Мои документы\2007_Документы\Лично\Вавиков В.С\2015_01_29\IMG_00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13" y="962025"/>
            <a:ext cx="3535362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и документы\2007_Документы\Лично\Вавиков В.С\2015_01_29\IMG_00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75" y="1563688"/>
            <a:ext cx="3562350" cy="52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8832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6386" name="Picture 2" descr="D:\Мои документы\2007_Документы\Лично\Вавиков В.С\2015_01_29\IMG_003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04664"/>
            <a:ext cx="3143250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Мои документы\2007_Документы\Лично\Вавиков В.С\2015_01_29\IMG_00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1268760"/>
            <a:ext cx="3048000" cy="5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Мои документы\2007_Документы\Лично\Вавиков В.С\2015_01_29\IMG_00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707" y="1860665"/>
            <a:ext cx="3071813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4042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7410" name="Picture 2" descr="D:\Мои документы\2007_Документы\Лично\Вавиков В.С\2015_01_29\IMG_00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931837"/>
            <a:ext cx="6357938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56871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275731" y="1484784"/>
            <a:ext cx="5832773" cy="2455366"/>
          </a:xfrm>
        </p:spPr>
        <p:txBody>
          <a:bodyPr/>
          <a:lstStyle/>
          <a:p>
            <a:r>
              <a:rPr lang="ru-RU" sz="1600" dirty="0" smtClean="0"/>
              <a:t>Вавиков </a:t>
            </a:r>
            <a:r>
              <a:rPr lang="ru-RU" sz="1600" dirty="0"/>
              <a:t>Виктор Спиридонович, 28/01/1912 – 02/08/2000 г., был участником Великой Отечественной войны 1941-1945 гг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СПАСИБО прадедушке, что в то трудное время он вел дневники и записи.</a:t>
            </a:r>
          </a:p>
          <a:p>
            <a:r>
              <a:rPr lang="ru-RU" sz="1600" dirty="0" smtClean="0"/>
              <a:t>СПАСИБО бабушке</a:t>
            </a:r>
            <a:r>
              <a:rPr lang="ru-RU" sz="1600" dirty="0"/>
              <a:t>,</a:t>
            </a:r>
            <a:r>
              <a:rPr lang="ru-RU" sz="1600" dirty="0" smtClean="0"/>
              <a:t> </a:t>
            </a:r>
            <a:r>
              <a:rPr lang="ru-RU" sz="1600" dirty="0" err="1" smtClean="0"/>
              <a:t>Вавиковой</a:t>
            </a:r>
            <a:r>
              <a:rPr lang="ru-RU" sz="1600" dirty="0" smtClean="0"/>
              <a:t> Галине Васильевне, за то что она сохранила для нас эти записи.</a:t>
            </a:r>
          </a:p>
          <a:p>
            <a:r>
              <a:rPr lang="ru-RU" sz="1600" dirty="0" smtClean="0"/>
              <a:t>Благодаря этому подготовлена данная презентация.</a:t>
            </a:r>
            <a:endParaRPr lang="ru-RU" sz="1600" dirty="0"/>
          </a:p>
        </p:txBody>
      </p:sp>
      <p:pic>
        <p:nvPicPr>
          <p:cNvPr id="2050" name="Picture 2" descr="D:\Мои документы\2007_Документы\Лично\Вавиков В.С\2015_01_29\IMG_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3" y="2030413"/>
            <a:ext cx="3148013" cy="48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779912" y="4149080"/>
            <a:ext cx="40322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b="1" i="1" dirty="0">
                <a:latin typeface="Monotype Corsiva" pitchFamily="66" charset="0"/>
              </a:rPr>
              <a:t>Тот самый длинный день в году</a:t>
            </a:r>
            <a:br>
              <a:rPr lang="ru-RU" altLang="ru-RU" sz="2400" b="1" i="1" dirty="0">
                <a:latin typeface="Monotype Corsiva" pitchFamily="66" charset="0"/>
              </a:rPr>
            </a:br>
            <a:r>
              <a:rPr lang="ru-RU" altLang="ru-RU" sz="2400" b="1" i="1" dirty="0">
                <a:latin typeface="Monotype Corsiva" pitchFamily="66" charset="0"/>
              </a:rPr>
              <a:t>С его безоблачной погодой</a:t>
            </a:r>
            <a:br>
              <a:rPr lang="ru-RU" altLang="ru-RU" sz="2400" b="1" i="1" dirty="0">
                <a:latin typeface="Monotype Corsiva" pitchFamily="66" charset="0"/>
              </a:rPr>
            </a:br>
            <a:r>
              <a:rPr lang="ru-RU" altLang="ru-RU" sz="2400" b="1" i="1" dirty="0">
                <a:latin typeface="Monotype Corsiva" pitchFamily="66" charset="0"/>
              </a:rPr>
              <a:t>Нам выдал общую беду</a:t>
            </a:r>
            <a:br>
              <a:rPr lang="ru-RU" altLang="ru-RU" sz="2400" b="1" i="1" dirty="0">
                <a:latin typeface="Monotype Corsiva" pitchFamily="66" charset="0"/>
              </a:rPr>
            </a:br>
            <a:r>
              <a:rPr lang="ru-RU" altLang="ru-RU" sz="2400" b="1" i="1" dirty="0">
                <a:latin typeface="Monotype Corsiva" pitchFamily="66" charset="0"/>
              </a:rPr>
              <a:t>На всех. </a:t>
            </a:r>
          </a:p>
          <a:p>
            <a:pPr algn="ctr" eaLnBrk="1" hangingPunct="1"/>
            <a:r>
              <a:rPr lang="ru-RU" altLang="ru-RU" sz="2400" b="1" i="1" dirty="0">
                <a:latin typeface="Monotype Corsiva" pitchFamily="66" charset="0"/>
              </a:rPr>
              <a:t>На все четыре года…         </a:t>
            </a:r>
          </a:p>
          <a:p>
            <a:pPr algn="ctr" eaLnBrk="1" hangingPunct="1"/>
            <a:r>
              <a:rPr lang="ru-RU" altLang="ru-RU" sz="1600" b="1" i="1" dirty="0" err="1">
                <a:hlinkClick r:id="rId3" action="ppaction://hlinkfile"/>
              </a:rPr>
              <a:t>К.Симонов</a:t>
            </a:r>
            <a:r>
              <a:rPr lang="ru-RU" altLang="ru-RU" sz="1600" b="1" i="1" dirty="0">
                <a:hlinkClick r:id="rId3" action="ppaction://hlinkfile"/>
              </a:rPr>
              <a:t> </a:t>
            </a:r>
            <a:endParaRPr lang="ru-RU" alt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315327050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8434" name="Picture 2" descr="D:\Мои документы\2007_Документы\Лично\Вавиков В.С\2015_01_29\IMG_00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2" y="404664"/>
            <a:ext cx="444302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Мои документы\2007_Документы\Лично\Вавиков В.С\2015_01_29\IMG_00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715079" y="1572150"/>
            <a:ext cx="6321530" cy="456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22967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19458" name="Picture 2" descr="D:\Мои документы\2007_Документы\Лично\Вавиков В.С\2015_01_29\IMG_00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4830"/>
            <a:ext cx="4374596" cy="5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Мои документы\2007_Документы\Лично\Вавиков В.С\2015_01_29\IMG_00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733" y="1012648"/>
            <a:ext cx="4930175" cy="604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4303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3" y="11749"/>
            <a:ext cx="6552728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Выдержки из дневников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</a:t>
            </a:r>
            <a:r>
              <a:rPr lang="ru-RU" sz="1600" dirty="0"/>
              <a:t>С</a:t>
            </a:r>
            <a:r>
              <a:rPr lang="ru-RU" sz="1600" dirty="0" smtClean="0"/>
              <a:t>пиридоновича</a:t>
            </a:r>
            <a:endParaRPr lang="ru-RU" sz="1600" dirty="0"/>
          </a:p>
        </p:txBody>
      </p:sp>
      <p:pic>
        <p:nvPicPr>
          <p:cNvPr id="20483" name="Picture 3" descr="D:\Мои документы\2007_Документы\Лично\Вавиков В.С\2015_01_29\IMG_00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20267" y="1264309"/>
            <a:ext cx="3720824" cy="761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D:\Мои документы\2007_Документы\Лично\Вавиков В.С\2015_01_29\IMG_004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90804" y="-1478635"/>
            <a:ext cx="3561802" cy="704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28555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D:\Мои документы\2007_Документы\Лично\Вавиков В.С\2015_01_29\Карта Герман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" y="120690"/>
            <a:ext cx="9252495" cy="669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202122" y="11749"/>
            <a:ext cx="6754253" cy="368449"/>
          </a:xfrm>
          <a:solidFill>
            <a:schemeClr val="bg1"/>
          </a:solidFill>
        </p:spPr>
        <p:txBody>
          <a:bodyPr/>
          <a:lstStyle/>
          <a:p>
            <a:r>
              <a:rPr lang="ru-RU" sz="1600" dirty="0" smtClean="0"/>
              <a:t>Фрагмент карты из личного архива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Спиридоновича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162689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эээээээээээээээээээээээээээээээээээээээээээээээээээээээээээээээээ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" y="-74580"/>
            <a:ext cx="9180512" cy="704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D:\Мои документы\2007_Документы\Лично\Вавиков В.С\2015_01_29\Список личного состав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312" y="44624"/>
            <a:ext cx="5284688" cy="68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3384376" cy="212110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600" dirty="0" smtClean="0"/>
              <a:t>Список личного состава 1-го взвода 2-й роты 592 отд. Сталинского Саперного батальона из личного архива </a:t>
            </a:r>
            <a:r>
              <a:rPr lang="ru-RU" sz="1600" dirty="0" err="1" smtClean="0"/>
              <a:t>Вавикова</a:t>
            </a:r>
            <a:r>
              <a:rPr lang="ru-RU" sz="1600" dirty="0" smtClean="0"/>
              <a:t> Виктора Спиридоновича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085437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788881" y="980728"/>
            <a:ext cx="5328592" cy="478518"/>
          </a:xfrm>
        </p:spPr>
        <p:txBody>
          <a:bodyPr/>
          <a:lstStyle/>
          <a:p>
            <a:r>
              <a:rPr lang="ru-RU" sz="1600" dirty="0" smtClean="0"/>
              <a:t>Прадедушка </a:t>
            </a:r>
            <a:r>
              <a:rPr lang="ru-RU" sz="1600" dirty="0"/>
              <a:t>был хорошим сыном и братом, он писал письма своим родным так же как и они ему. </a:t>
            </a:r>
          </a:p>
        </p:txBody>
      </p:sp>
      <p:pic>
        <p:nvPicPr>
          <p:cNvPr id="23556" name="Picture 4" descr="D:\Мои документы\2007_Документы\Лично\Вавиков В.С\2015_01_29\IMG_00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62747"/>
            <a:ext cx="3852564" cy="528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D:\Мои документы\2007_Документы\Лично\Вавиков В.С\2015_01_29\IMG_0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589548"/>
            <a:ext cx="4064806" cy="534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74538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788881" y="980728"/>
            <a:ext cx="5328592" cy="478518"/>
          </a:xfrm>
        </p:spPr>
        <p:txBody>
          <a:bodyPr/>
          <a:lstStyle/>
          <a:p>
            <a:r>
              <a:rPr lang="ru-RU" sz="1600" dirty="0"/>
              <a:t>П</a:t>
            </a:r>
            <a:r>
              <a:rPr lang="ru-RU" sz="1600" dirty="0" smtClean="0"/>
              <a:t>радедушка </a:t>
            </a:r>
            <a:r>
              <a:rPr lang="ru-RU" sz="1600" dirty="0"/>
              <a:t>был хорошим сыном и братом, он писал письма своим родным так же как и они ему. </a:t>
            </a:r>
          </a:p>
        </p:txBody>
      </p:sp>
      <p:pic>
        <p:nvPicPr>
          <p:cNvPr id="25602" name="Picture 2" descr="D:\Мои документы\2007_Документы\Лично\Вавиков В.С\2015_01_29\IMG_001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083" y="3560762"/>
            <a:ext cx="6026151" cy="32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Мои документы\2007_Документы\Лично\Вавиков В.С\2015_01_29\IMG_00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5401618" cy="29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98678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788881" y="980728"/>
            <a:ext cx="5328592" cy="1656184"/>
          </a:xfrm>
        </p:spPr>
        <p:txBody>
          <a:bodyPr/>
          <a:lstStyle/>
          <a:p>
            <a:r>
              <a:rPr lang="ru-RU" sz="1600" dirty="0" smtClean="0"/>
              <a:t>Только </a:t>
            </a:r>
            <a:r>
              <a:rPr lang="ru-RU" sz="1600" dirty="0"/>
              <a:t>в июле 1946 года </a:t>
            </a:r>
            <a:r>
              <a:rPr lang="ru-RU" sz="1600" dirty="0" smtClean="0"/>
              <a:t>Вавиков В.С.  </a:t>
            </a:r>
            <a:r>
              <a:rPr lang="ru-RU" sz="1600" dirty="0"/>
              <a:t>был демобилизован. Вернулся на Родину в </a:t>
            </a:r>
            <a:r>
              <a:rPr lang="ru-RU" sz="1600" dirty="0" err="1"/>
              <a:t>Корочанский</a:t>
            </a:r>
            <a:r>
              <a:rPr lang="ru-RU" sz="1600" dirty="0"/>
              <a:t> район, а  с 1952 года работал главным бухгалтером в совхозе «Плодоовощной» Белгородского </a:t>
            </a:r>
            <a:r>
              <a:rPr lang="ru-RU" sz="1600" dirty="0" smtClean="0"/>
              <a:t>района. Прадедушка </a:t>
            </a:r>
            <a:r>
              <a:rPr lang="ru-RU" sz="1600" dirty="0"/>
              <a:t>и в мирное время вносил посильный вклад в развитие Белгородского района. </a:t>
            </a:r>
          </a:p>
        </p:txBody>
      </p:sp>
      <p:pic>
        <p:nvPicPr>
          <p:cNvPr id="26627" name="Picture 3" descr="D:\Мои документы\2007_Документы\Лично\Вавиков В.С\2015_01_29\IMG_00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29" y="2568145"/>
            <a:ext cx="6248513" cy="432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D:\Мои документы\2007_Документы\Лично\Вавиков В.С\2015_01_29\IMG_0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551" y="2822642"/>
            <a:ext cx="5947009" cy="406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77628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68266" y="1700808"/>
            <a:ext cx="316835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/>
              <a:t>Участником Великой Отечественной Войны была и прабабушка </a:t>
            </a:r>
          </a:p>
          <a:p>
            <a:pPr algn="ctr"/>
            <a:r>
              <a:rPr lang="ru-RU" dirty="0" err="1" smtClean="0"/>
              <a:t>Вавикова</a:t>
            </a:r>
            <a:r>
              <a:rPr lang="ru-RU" dirty="0" smtClean="0"/>
              <a:t> (Зуева) Екатерина Аркадьевна </a:t>
            </a:r>
          </a:p>
          <a:p>
            <a:pPr algn="ctr"/>
            <a:r>
              <a:rPr lang="ru-RU" dirty="0" smtClean="0"/>
              <a:t>8/10/1924  - 13/01/2001</a:t>
            </a:r>
            <a:endParaRPr lang="ru-RU" altLang="ru-RU" dirty="0"/>
          </a:p>
        </p:txBody>
      </p:sp>
      <p:pic>
        <p:nvPicPr>
          <p:cNvPr id="27650" name="Picture 2" descr="D:\Мои документы\2007_Документы\Лично\Вавиков В.С\2015_01_29\IMG_00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041" y="1097504"/>
            <a:ext cx="3741203" cy="576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5"/>
          <p:cNvSpPr txBox="1">
            <a:spLocks noChangeArrowheads="1"/>
          </p:cNvSpPr>
          <p:nvPr/>
        </p:nvSpPr>
        <p:spPr>
          <a:xfrm>
            <a:off x="1475656" y="3933056"/>
            <a:ext cx="4499992" cy="194421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 smtClean="0">
                <a:solidFill>
                  <a:srgbClr val="FF0000"/>
                </a:solidFill>
              </a:rPr>
              <a:t>Поклонимся </a:t>
            </a:r>
            <a:r>
              <a:rPr lang="ru-RU" altLang="ru-RU" sz="1800" b="1" dirty="0">
                <a:solidFill>
                  <a:srgbClr val="FF0000"/>
                </a:solidFill>
              </a:rPr>
              <a:t>великим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тем </a:t>
            </a:r>
            <a:r>
              <a:rPr lang="ru-RU" altLang="ru-RU" sz="1800" b="1" dirty="0">
                <a:solidFill>
                  <a:srgbClr val="FF0000"/>
                </a:solidFill>
              </a:rPr>
              <a:t>годам, </a:t>
            </a:r>
          </a:p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Тем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славным </a:t>
            </a:r>
            <a:r>
              <a:rPr lang="ru-RU" altLang="ru-RU" sz="1800" b="1" dirty="0">
                <a:solidFill>
                  <a:srgbClr val="FF0000"/>
                </a:solidFill>
              </a:rPr>
              <a:t>командирам и бойцам,</a:t>
            </a:r>
          </a:p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И маршалам страны,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и </a:t>
            </a:r>
            <a:r>
              <a:rPr lang="ru-RU" altLang="ru-RU" sz="1800" b="1" dirty="0">
                <a:solidFill>
                  <a:srgbClr val="FF0000"/>
                </a:solidFill>
              </a:rPr>
              <a:t>рядовым,</a:t>
            </a:r>
          </a:p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Поклонимся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и </a:t>
            </a:r>
            <a:r>
              <a:rPr lang="ru-RU" altLang="ru-RU" sz="1800" b="1" dirty="0">
                <a:solidFill>
                  <a:srgbClr val="FF0000"/>
                </a:solidFill>
              </a:rPr>
              <a:t>мертвым, и живым.</a:t>
            </a:r>
          </a:p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Всем тем, которых </a:t>
            </a:r>
            <a:r>
              <a:rPr lang="ru-RU" altLang="ru-RU" sz="1800" b="1" dirty="0" smtClean="0">
                <a:solidFill>
                  <a:srgbClr val="FF0000"/>
                </a:solidFill>
              </a:rPr>
              <a:t>забывать </a:t>
            </a:r>
            <a:r>
              <a:rPr lang="ru-RU" altLang="ru-RU" sz="1800" b="1" dirty="0">
                <a:solidFill>
                  <a:srgbClr val="FF0000"/>
                </a:solidFill>
              </a:rPr>
              <a:t>нельзя,</a:t>
            </a:r>
          </a:p>
          <a:p>
            <a:pPr marL="0" algn="ctr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Поклонимся, поклонимся, друзья!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alt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4171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ээээээээээээээээээээээээээ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00225" y="5962054"/>
            <a:ext cx="73437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b="1" dirty="0"/>
              <a:t>Эстафета мужества передается от поколения к поколению, потому что в основе подвигов лежат священные для каждого человека понятия: Родина, Дружба, воинский долг.</a:t>
            </a:r>
            <a:endParaRPr lang="ru-RU" altLang="ru-RU" b="1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240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эээээээээээээээээээээээээээээээээээээээээээээээээээээээээээээээээ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74580"/>
            <a:ext cx="9180512" cy="7048096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-99392"/>
            <a:ext cx="925252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Мои документы\2007_Документы\Лично\Вавиков В.С\2015_01_29\Автобиография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4859"/>
            <a:ext cx="4699160" cy="58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2007_Документы\Лично\Вавиков В.С\2015_01_29\Автобиография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28355"/>
            <a:ext cx="4572000" cy="585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148262" cy="647700"/>
          </a:xfrm>
        </p:spPr>
        <p:txBody>
          <a:bodyPr/>
          <a:lstStyle/>
          <a:p>
            <a:r>
              <a:rPr lang="ru-RU" altLang="ru-RU" dirty="0" smtClean="0"/>
              <a:t>АВТОБИОГРАФИЯ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37442987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2007_Документы\Лично\Вавиков В.С\foto\DSC019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2007_Документы\Лично\Вавиков В.С\foto\DSC019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Мои документы\2007_Документы\Лично\Вавиков В.С\foto\DSC019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Мои документы\2007_Документы\Лично\Вавиков В.С\foto\DSC0193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2007_Документы\Лично\Вавиков В.С\foto\DSC0194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Мои документы\2007_Документы\Лично\Вавиков В.С\foto\DSC0194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Мои документы\2007_Документы\Лично\Вавиков В.С\foto\DSC0194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Мои документы\2007_Документы\Лично\Вавиков В.С\foto\DSC0194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Мои документы\2007_Документы\Лично\Вавиков В.С\foto\DSC01944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Мои документы\2007_Документы\Лично\Вавиков В.С\foto\DSC01945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Мои документы\2007_Документы\Лично\Вавиков В.С\foto\DSC01946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Мои документы\2007_Документы\Лично\Вавиков В.С\foto\DSC01947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Мои документы\2007_Документы\Лично\Вавиков В.С\foto\DSC01948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Мои документы\2007_Документы\Лично\Вавиков В.С\foto\DSC01949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Мои документы\2007_Документы\Лично\Вавиков В.С\foto\DSC01950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Мои документы\2007_Документы\Лично\Вавиков В.С\foto\DSC01951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Мои документы\2007_Документы\Лично\Вавиков В.С\foto\DSC01952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Мои документы\2007_Документы\Лично\Вавиков В.С\foto\DSC01953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:\Мои документы\2007_Документы\Лично\Вавиков В.С\foto\DSC01954.JP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D:\Мои документы\2007_Документы\Лично\Вавиков В.С\foto\DSC01955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D:\Мои документы\2007_Документы\Лично\Вавиков В.С\foto\DSC01956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D:\Мои документы\2007_Документы\Лично\Вавиков В.С\foto\DSC01957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:\Мои документы\2007_Документы\Лично\Вавиков В.С\foto\DSC01958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:\Мои документы\2007_Документы\Лично\Вавиков В.С\foto\DSC01959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D:\Мои документы\2007_Документы\Лично\Вавиков В.С\foto\DSC01960.JP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56455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2007_Документы\Лично\Вавиков В.С\foto\DSC01961 (2)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и документы\2007_Документы\Лично\Вавиков В.С\foto\DSC01962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Мои документы\2007_Документы\Лично\Вавиков В.С\foto\DSC01963 (2).JP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Мои документы\2007_Документы\Лично\Вавиков В.С\foto\DSC01963.JP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Мои документы\2007_Документы\Лично\Вавиков В.С\foto\DSC01964.JPG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Мои документы\2007_Документы\Лично\Вавиков В.С\foto\DSC01965.JPG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Мои документы\2007_Документы\Лично\Вавиков В.С\foto\DSC01966 (2).JP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Мои документы\2007_Документы\Лично\Вавиков В.С\foto\DSC01966.JP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172162"/>
            <a:ext cx="9661581" cy="724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oboi_velikaya_otechestvennaya_voina.jpg"/>
          <p:cNvPicPr>
            <a:picLocks noGrp="1" noChangeAspect="1"/>
          </p:cNvPicPr>
          <p:nvPr>
            <p:ph idx="1"/>
          </p:nvPr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2157" y="10208"/>
            <a:ext cx="11131827" cy="6957392"/>
          </a:xfrm>
        </p:spPr>
      </p:pic>
    </p:spTree>
    <p:extLst>
      <p:ext uri="{BB962C8B-B14F-4D97-AF65-F5344CB8AC3E}">
        <p14:creationId xmlns:p14="http://schemas.microsoft.com/office/powerpoint/2010/main" val="105530652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25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7500"/>
                            </p:stCondLst>
                            <p:childTnLst>
                              <p:par>
                                <p:cTn id="13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4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5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6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0"/>
                            </p:stCondLst>
                            <p:childTnLst>
                              <p:par>
                                <p:cTn id="17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2500"/>
                            </p:stCondLst>
                            <p:childTnLst>
                              <p:par>
                                <p:cTn id="18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5000"/>
                            </p:stCondLst>
                            <p:childTnLst>
                              <p:par>
                                <p:cTn id="18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75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72500"/>
                            </p:stCondLst>
                            <p:childTnLst>
                              <p:par>
                                <p:cTn id="20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1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7500"/>
                            </p:stCondLst>
                            <p:childTnLst>
                              <p:par>
                                <p:cTn id="22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29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4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4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86000"/>
                            </p:stCondLst>
                            <p:childTnLst>
                              <p:par>
                                <p:cTn id="23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эээээээээээээээээээээээээээээээээээээээээээээээээээээээээээээээээ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74580"/>
            <a:ext cx="9180512" cy="7048096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-99392"/>
            <a:ext cx="9252520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07704" y="116632"/>
            <a:ext cx="5148262" cy="647700"/>
          </a:xfrm>
        </p:spPr>
        <p:txBody>
          <a:bodyPr/>
          <a:lstStyle/>
          <a:p>
            <a:r>
              <a:rPr lang="ru-RU" altLang="ru-RU" dirty="0" smtClean="0"/>
              <a:t>АВТОБИОГРАФИЯ</a:t>
            </a:r>
          </a:p>
        </p:txBody>
      </p:sp>
      <p:pic>
        <p:nvPicPr>
          <p:cNvPr id="3076" name="Picture 4" descr="D:\Мои документы\2007_Документы\Лично\Вавиков В.С\2015_01_29\Автобиография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291" y="1052736"/>
            <a:ext cx="4557283" cy="580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Мои документы\2007_Документы\Лично\Вавиков В.С\2015_01_29\Автобиография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966" y="1700809"/>
            <a:ext cx="46314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1278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131839" y="1700808"/>
            <a:ext cx="5832773" cy="1368152"/>
          </a:xfrm>
        </p:spPr>
        <p:txBody>
          <a:bodyPr/>
          <a:lstStyle/>
          <a:p>
            <a:r>
              <a:rPr lang="ru-RU" sz="1600" dirty="0"/>
              <a:t>С 22 июля 1941 года </a:t>
            </a:r>
            <a:r>
              <a:rPr lang="ru-RU" sz="1600" dirty="0" smtClean="0"/>
              <a:t>прадедушка </a:t>
            </a:r>
            <a:r>
              <a:rPr lang="ru-RU" sz="1600" dirty="0"/>
              <a:t>был призван на военную службу. По сентябрь 1942 года </a:t>
            </a:r>
            <a:r>
              <a:rPr lang="ru-RU" sz="1600" dirty="0" smtClean="0"/>
              <a:t>прадедушка </a:t>
            </a:r>
            <a:r>
              <a:rPr lang="ru-RU" sz="1600" dirty="0"/>
              <a:t>был курсантом Мичуринского военно-инженерного училища, где получил специальность командира саперного взвода</a:t>
            </a:r>
            <a:r>
              <a:rPr lang="ru-RU" sz="1600" dirty="0" smtClean="0"/>
              <a:t>.</a:t>
            </a:r>
          </a:p>
          <a:p>
            <a:endParaRPr lang="ru-RU" sz="1600" dirty="0"/>
          </a:p>
        </p:txBody>
      </p:sp>
      <p:pic>
        <p:nvPicPr>
          <p:cNvPr id="2" name="Picture 3" descr="D:\Мои документы\2007_Документы\Лично\Вавиков В.С\2015_01_29\IMG_0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3333" y="3212976"/>
            <a:ext cx="4807179" cy="366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Мои документы\2007_Документы\Лично\Вавиков В.С\2015_01_29\IMG_00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6552" y="3212976"/>
            <a:ext cx="4850576" cy="36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3823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ои документы\2007_Документы\Лично\Вавиков В.С\2015_01_29\IMG_0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463" y="3052131"/>
            <a:ext cx="7202537" cy="38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339752" y="1484783"/>
            <a:ext cx="6804248" cy="1440161"/>
          </a:xfrm>
        </p:spPr>
        <p:txBody>
          <a:bodyPr/>
          <a:lstStyle/>
          <a:p>
            <a:r>
              <a:rPr lang="ru-RU" sz="1600" dirty="0"/>
              <a:t>Командиром саперного взвода </a:t>
            </a:r>
            <a:r>
              <a:rPr lang="ru-RU" sz="1600" dirty="0" smtClean="0"/>
              <a:t>прадедушка </a:t>
            </a:r>
            <a:r>
              <a:rPr lang="ru-RU" sz="1600" dirty="0"/>
              <a:t>был под Москвой в 816 отдельном саперном батальоне </a:t>
            </a:r>
            <a:r>
              <a:rPr lang="ru-RU" sz="1600" dirty="0" smtClean="0"/>
              <a:t>46 </a:t>
            </a:r>
            <a:r>
              <a:rPr lang="ru-RU" sz="1600" dirty="0"/>
              <a:t>отдельной саперной бригады </a:t>
            </a:r>
            <a:r>
              <a:rPr lang="ru-RU" sz="1600" dirty="0" smtClean="0"/>
              <a:t>140 от. </a:t>
            </a:r>
            <a:r>
              <a:rPr lang="ru-RU" sz="1600" dirty="0" err="1" smtClean="0"/>
              <a:t>инжен</a:t>
            </a:r>
            <a:r>
              <a:rPr lang="ru-RU" sz="1600" dirty="0" smtClean="0"/>
              <a:t>.-мин. бригады </a:t>
            </a:r>
            <a:r>
              <a:rPr lang="ru-RU" sz="1600" dirty="0"/>
              <a:t>с </a:t>
            </a:r>
            <a:r>
              <a:rPr lang="ru-RU" sz="1600" dirty="0" smtClean="0"/>
              <a:t>11/10/1942 по 6/12/1942.  </a:t>
            </a:r>
          </a:p>
          <a:p>
            <a:r>
              <a:rPr lang="ru-RU" sz="1600" dirty="0" smtClean="0"/>
              <a:t>С 1/01/1943 по 1/08/1943 был </a:t>
            </a:r>
            <a:r>
              <a:rPr lang="ru-RU" sz="1600" dirty="0"/>
              <a:t>командиром </a:t>
            </a:r>
            <a:r>
              <a:rPr lang="ru-RU" sz="1600" dirty="0" smtClean="0"/>
              <a:t>саперного взвода в 34 отдельной стрелковой бригаде, 4 отд. стр. батальона.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54876125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483768" y="1476375"/>
            <a:ext cx="6552728" cy="1088529"/>
          </a:xfrm>
        </p:spPr>
        <p:txBody>
          <a:bodyPr/>
          <a:lstStyle/>
          <a:p>
            <a:r>
              <a:rPr lang="ru-RU" sz="1600" dirty="0" smtClean="0"/>
              <a:t>Дальше </a:t>
            </a:r>
            <a:r>
              <a:rPr lang="ru-RU" sz="1600" dirty="0"/>
              <a:t>воевал на Южном фронте , </a:t>
            </a:r>
            <a:r>
              <a:rPr lang="ru-RU" sz="1600" dirty="0" smtClean="0"/>
              <a:t>4-ом </a:t>
            </a:r>
            <a:r>
              <a:rPr lang="ru-RU" sz="1600" dirty="0"/>
              <a:t>Украинском, 3-м Украинском и 1-м Белорусском фронтах. Был командиром 1-го взвода 2-ой роты 592 отдельного Сталинского саперного батальона. </a:t>
            </a:r>
          </a:p>
        </p:txBody>
      </p:sp>
      <p:pic>
        <p:nvPicPr>
          <p:cNvPr id="6146" name="Picture 2" descr="D:\Мои документы\2007_Документы\Лично\Вавиков В.С\2015_01_29\IMG_00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410" y="2700337"/>
            <a:ext cx="7486650" cy="41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770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1691680" y="2060848"/>
            <a:ext cx="2880320" cy="2520280"/>
          </a:xfrm>
        </p:spPr>
        <p:txBody>
          <a:bodyPr/>
          <a:lstStyle/>
          <a:p>
            <a:r>
              <a:rPr lang="ru-RU" sz="1600" dirty="0" smtClean="0"/>
              <a:t>В </a:t>
            </a:r>
            <a:r>
              <a:rPr lang="ru-RU" sz="1600" dirty="0"/>
              <a:t>декабре 1942 года был переведен на Северо-Кавказ</a:t>
            </a:r>
            <a:r>
              <a:rPr lang="en-US" sz="1600" dirty="0"/>
              <a:t>c</a:t>
            </a:r>
            <a:r>
              <a:rPr lang="ru-RU" sz="1600" dirty="0"/>
              <a:t>кий  фронт, освобождал города и станицы Северного Кавказа и был награжден медалью «За Оборону Кавказа». </a:t>
            </a:r>
          </a:p>
        </p:txBody>
      </p:sp>
      <p:pic>
        <p:nvPicPr>
          <p:cNvPr id="7170" name="Picture 2" descr="D:\Мои документы\2007_Документы\Лично\Вавиков В.С\2015_01_29\IMG_00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599" y="2132"/>
            <a:ext cx="4789401" cy="688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2007_Документы\Лично\Вавиков В.С\foto\DSC0197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243945"/>
            <a:ext cx="3527015" cy="264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34488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Мои документы\2007_Документы\Лично\Вавиков В.С\Приказ о Награждении Орден КЗ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-13453"/>
            <a:ext cx="48025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Мои документы\2007_Документы\Лично\Вавиков В.С\Наградной лист орден КЗ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7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ои документы\2007_Документы\Лично\Вавиков В.С\2015_01_29\Орден К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779" y="5256513"/>
            <a:ext cx="17811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533" y="4149080"/>
            <a:ext cx="4536504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 </a:t>
            </a:r>
            <a:r>
              <a:rPr lang="ru-RU" sz="1200" dirty="0" smtClean="0"/>
              <a:t>декабря 1943 года под высотой 81.9, в районе села Екатериновка Запорожской области, лейтенант Вавиков с группой бойцов своего взвода установил за одну ночь 200 мин типа ЯМ-5. Сильный огонь противника не помешал </a:t>
            </a:r>
            <a:r>
              <a:rPr lang="ru-RU" sz="1200" dirty="0" err="1" smtClean="0"/>
              <a:t>Вавикову</a:t>
            </a:r>
            <a:r>
              <a:rPr lang="ru-RU" sz="1200" dirty="0" smtClean="0"/>
              <a:t> выполнить задание, а правильная организация и хорошая маскировка сохранили бойцов его взвода.</a:t>
            </a:r>
          </a:p>
          <a:p>
            <a:r>
              <a:rPr lang="ru-RU" sz="1200" dirty="0" smtClean="0"/>
              <a:t>В ночь на 18 ноября 1943 г. в районе той же высоты лейтенант </a:t>
            </a:r>
            <a:r>
              <a:rPr lang="ru-RU" sz="1200" dirty="0"/>
              <a:t>В</a:t>
            </a:r>
            <a:r>
              <a:rPr lang="ru-RU" sz="1200" dirty="0" smtClean="0"/>
              <a:t>авиков под огнем противника снял 150 мин типа ЯМ-5.</a:t>
            </a:r>
          </a:p>
          <a:p>
            <a:r>
              <a:rPr lang="ru-RU" sz="1200" dirty="0" smtClean="0"/>
              <a:t>В период наступления на высоту 81.9 Вавиков с бойцами своего взвода под губительным огнем противника, 13 января 1944 года, сделал четыре прохода в минных полях для пропуска пехоты и артиллерии.</a:t>
            </a:r>
          </a:p>
          <a:p>
            <a:r>
              <a:rPr lang="ru-RU" sz="1200" dirty="0" smtClean="0"/>
              <a:t>Достоин награждения орденом Красной Звезды.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4453327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9м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9мая</Template>
  <TotalTime>876</TotalTime>
  <Words>736</Words>
  <Application>Microsoft Office PowerPoint</Application>
  <PresentationFormat>Экран (4:3)</PresentationFormat>
  <Paragraphs>56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9мая</vt:lpstr>
      <vt:lpstr>Презентация PowerPoint</vt:lpstr>
      <vt:lpstr>Презентация PowerPoint</vt:lpstr>
      <vt:lpstr>АВТОБИОГРАФИЯ</vt:lpstr>
      <vt:lpstr>АВТОБИОГРАФИЯ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Кравченко Ольга Анатольевна</dc:creator>
  <cp:lastModifiedBy>1</cp:lastModifiedBy>
  <cp:revision>82</cp:revision>
  <dcterms:created xsi:type="dcterms:W3CDTF">2015-01-30T09:25:47Z</dcterms:created>
  <dcterms:modified xsi:type="dcterms:W3CDTF">2015-02-17T16:36:19Z</dcterms:modified>
</cp:coreProperties>
</file>