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39"/>
  </p:notesMasterIdLst>
  <p:sldIdLst>
    <p:sldId id="256" r:id="rId2"/>
    <p:sldId id="261" r:id="rId3"/>
    <p:sldId id="257" r:id="rId4"/>
    <p:sldId id="260" r:id="rId5"/>
    <p:sldId id="259" r:id="rId6"/>
    <p:sldId id="291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92" r:id="rId16"/>
    <p:sldId id="269" r:id="rId17"/>
    <p:sldId id="270" r:id="rId18"/>
    <p:sldId id="272" r:id="rId19"/>
    <p:sldId id="275" r:id="rId20"/>
    <p:sldId id="273" r:id="rId21"/>
    <p:sldId id="271" r:id="rId22"/>
    <p:sldId id="282" r:id="rId23"/>
    <p:sldId id="274" r:id="rId24"/>
    <p:sldId id="281" r:id="rId25"/>
    <p:sldId id="276" r:id="rId26"/>
    <p:sldId id="277" r:id="rId27"/>
    <p:sldId id="278" r:id="rId28"/>
    <p:sldId id="279" r:id="rId29"/>
    <p:sldId id="280" r:id="rId30"/>
    <p:sldId id="283" r:id="rId31"/>
    <p:sldId id="284" r:id="rId32"/>
    <p:sldId id="286" r:id="rId33"/>
    <p:sldId id="289" r:id="rId34"/>
    <p:sldId id="290" r:id="rId35"/>
    <p:sldId id="287" r:id="rId36"/>
    <p:sldId id="288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9" autoAdjust="0"/>
    <p:restoredTop sz="94610" autoAdjust="0"/>
  </p:normalViewPr>
  <p:slideViewPr>
    <p:cSldViewPr>
      <p:cViewPr varScale="1">
        <p:scale>
          <a:sx n="92" d="100"/>
          <a:sy n="92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4634-A511-4D40-BD54-D9A35D1FDB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256A0-9B69-439F-A779-6115EBDC6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4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56A0-9B69-439F-A779-6115EBDC672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67D2EE-89DE-47E7-9A07-3395E50EB6A2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50CB13-BAB5-4C4D-86C7-6C4DED2F8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88;&#1077;&#1079;&#1077;&#1085;&#1090;&#1072;&#1094;&#1080;&#1103;%20&#1076;&#1077;&#1076;\3.avi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103;%20&#1076;&#1077;&#1076;\&#1048;&#1079;%20&#1082;&#1080;&#1085;&#1086;&#1092;&#1080;&#1083;&#1100;&#1084;&#1072;%20&#1054;&#1092;&#1080;&#1094;&#1077;&#1088;&#1099;%20-%20&#1054;&#1092;&#1080;&#1094;&#1077;&#1088;&#1099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103;%20&#1076;&#1077;&#1076;\20_den_pobedi.mp3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7;&#1088;&#1077;&#1079;&#1077;&#1085;&#1090;&#1072;&#1094;&#1080;&#1103;%20&#1076;&#1077;&#1076;\YouTube-%20%20%20%20Saint%20War1.avi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88;&#1077;&#1079;&#1077;&#1085;&#1090;&#1072;&#1094;&#1080;&#1103;%20&#1076;&#1077;&#1076;\2.avi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515220" cy="85725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Гоу</a:t>
            </a:r>
            <a:r>
              <a:rPr lang="ru-RU" sz="2800" dirty="0" smtClean="0"/>
              <a:t> </a:t>
            </a:r>
            <a:r>
              <a:rPr lang="ru-RU" sz="2800" dirty="0" err="1" smtClean="0"/>
              <a:t>спо</a:t>
            </a:r>
            <a:r>
              <a:rPr lang="ru-RU" sz="2800" dirty="0" smtClean="0"/>
              <a:t> </a:t>
            </a:r>
            <a:r>
              <a:rPr lang="ru-RU" sz="2800" dirty="0" err="1" smtClean="0"/>
              <a:t>камс</a:t>
            </a:r>
            <a:r>
              <a:rPr lang="ru-RU" sz="2800" dirty="0" smtClean="0"/>
              <a:t> № 17</a:t>
            </a:r>
            <a:br>
              <a:rPr lang="ru-RU" sz="2800" dirty="0" smtClean="0"/>
            </a:br>
            <a:r>
              <a:rPr lang="ru-RU" sz="2800" dirty="0" smtClean="0"/>
              <a:t>3 </a:t>
            </a:r>
            <a:r>
              <a:rPr lang="ru-RU" sz="2800" cap="none" dirty="0" smtClean="0">
                <a:latin typeface="+mn-lt"/>
              </a:rPr>
              <a:t>подразделение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500438"/>
            <a:ext cx="6400800" cy="3000396"/>
          </a:xfrm>
        </p:spPr>
        <p:txBody>
          <a:bodyPr/>
          <a:lstStyle/>
          <a:p>
            <a:r>
              <a:rPr lang="ru-RU" dirty="0" smtClean="0"/>
              <a:t>Представляет</a:t>
            </a:r>
          </a:p>
          <a:p>
            <a:r>
              <a:rPr lang="ru-RU" dirty="0" smtClean="0"/>
              <a:t>работу  студента</a:t>
            </a:r>
          </a:p>
          <a:p>
            <a:r>
              <a:rPr lang="ru-RU" dirty="0" err="1" smtClean="0"/>
              <a:t>Амелина</a:t>
            </a:r>
            <a:r>
              <a:rPr lang="ru-RU" dirty="0" smtClean="0"/>
              <a:t> Ивана Сергеевича</a:t>
            </a:r>
          </a:p>
          <a:p>
            <a:r>
              <a:rPr lang="ru-RU" dirty="0" smtClean="0"/>
              <a:t>По теме «Великие соотечественники»</a:t>
            </a:r>
          </a:p>
          <a:p>
            <a:r>
              <a:rPr lang="ru-RU" dirty="0" smtClean="0"/>
              <a:t>История моего прадеда Н.А. </a:t>
            </a:r>
            <a:r>
              <a:rPr lang="ru-RU" dirty="0" err="1" smtClean="0"/>
              <a:t>Боровкова</a:t>
            </a:r>
            <a:endParaRPr lang="ru-RU" dirty="0"/>
          </a:p>
        </p:txBody>
      </p:sp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8194" name="Picture 2" descr="http://infograd.granit.ru/upload/%7B036FDBBF-5322-4961-AFDA-31B619AD7BE1%7D_%E3%E5%F0%E1%20%F0-%ED%E0%20%CD%EE%E2%EE%E3%E8%F0%E5%E5%E2%E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42984"/>
            <a:ext cx="502421" cy="57150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9939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3949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Дед Коля во время вой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642918"/>
            <a:ext cx="2648433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143512"/>
            <a:ext cx="27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Николай Александрович, </a:t>
            </a:r>
          </a:p>
          <a:p>
            <a:r>
              <a:rPr lang="ru-RU" dirty="0" smtClean="0"/>
              <a:t>зима 1941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3" y="214290"/>
            <a:ext cx="4429155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Через две недели часть Николая Александровича вышла из окружения.,</a:t>
            </a:r>
          </a:p>
          <a:p>
            <a:r>
              <a:rPr lang="en-US" sz="1900" dirty="0" smtClean="0"/>
              <a:t>c</a:t>
            </a:r>
            <a:r>
              <a:rPr lang="ru-RU" sz="1900" dirty="0" err="1" smtClean="0"/>
              <a:t>оединившись</a:t>
            </a:r>
            <a:r>
              <a:rPr lang="ru-RU" sz="1900" dirty="0" smtClean="0"/>
              <a:t> с действующей армией. Всех бойцов, вышедших из окружения отправили на неделю в отпуск и Николай Боровков приехал к своей семье. Отпуск как раз пришелся на Новый год. Николай Александрович привез продукты, накрыли новогодний стол за которым собралась вся квартира. И вдруг началась бомбардировка фашистов. Многие москвичи уже перестали ходить в убежище, да и праздничный стол оставлять не хотелось. Одна из бомб разорвалась во дворе дома и от ударной волны стекла вылетели в трех домах. Осколки стекол упали на новогодний стол, к большому сожалению испортив часть угощений, в том числе и выпеченный общими усилиями жильцов квартиры торт.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49913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571480"/>
            <a:ext cx="72866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После недельного отпуска Николая </a:t>
            </a:r>
            <a:r>
              <a:rPr lang="ru-RU" sz="2000" dirty="0" err="1" smtClean="0"/>
              <a:t>Боровкова</a:t>
            </a:r>
            <a:r>
              <a:rPr lang="ru-RU" sz="2000" dirty="0" smtClean="0"/>
              <a:t> отправили в летное училище в город Тамбов. После обучения его оставили инструктором по полетам в училище. Там он по программе быстрой подготовки готовил летчиков для фронта, а в 1943 году ему удалось выбить разрешение отправиться на фронт в действующую армию. Он попал на Брестский фронт и до окончания войны был летчиком. Его миновала смерть, его миновали ранения, только ноги болели сильно после войны, от холода в кабине развилась подагра.</a:t>
            </a:r>
          </a:p>
          <a:p>
            <a:r>
              <a:rPr lang="ru-RU" sz="2000" dirty="0" smtClean="0"/>
              <a:t>Николай Александрович Боровков был награжден медалями «За отвагу», «За боевые заслуги», «За Победу в Великой Отечественной Войне 1941 – 1945 г.», орденом «Отечественной войны» 2 степени. Он принимал участие и в Японской войне. Вернулся домой Николай Александрович в 1946 году, он принимал участие как специалист по связи в восстановлении города Берлина. До 1949 года постоянно ездил в командировки в Германию, помогая восстанавливать страну после войны.</a:t>
            </a:r>
            <a:endParaRPr lang="ru-RU" sz="2000" dirty="0"/>
          </a:p>
        </p:txBody>
      </p:sp>
    </p:spTree>
  </p:cSld>
  <p:clrMapOvr>
    <a:masterClrMapping/>
  </p:clrMapOvr>
  <p:transition spd="slow" advTm="44616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Дед Коля в Германии 1949 г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571480"/>
            <a:ext cx="6755921" cy="4693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5715016"/>
            <a:ext cx="52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Германия 1949 год, Николай Александрович,  слева</a:t>
            </a:r>
            <a:endParaRPr lang="ru-RU" dirty="0"/>
          </a:p>
        </p:txBody>
      </p:sp>
    </p:spTree>
  </p:cSld>
  <p:clrMapOvr>
    <a:masterClrMapping/>
  </p:clrMapOvr>
  <p:transition spd="slow" advTm="5674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Дедуля получает новый партбил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714356"/>
            <a:ext cx="3892722" cy="2643206"/>
          </a:xfrm>
          <a:prstGeom prst="rect">
            <a:avLst/>
          </a:prstGeom>
        </p:spPr>
      </p:pic>
      <p:pic>
        <p:nvPicPr>
          <p:cNvPr id="5" name="Рисунок 4" descr="Дедуля с Доски почет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14290"/>
            <a:ext cx="3179205" cy="4086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342900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1972 год, обмен партийных билетов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4357694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Фото с доски Почета</a:t>
            </a:r>
          </a:p>
          <a:p>
            <a:r>
              <a:rPr lang="ru-RU" sz="1400" dirty="0" smtClean="0"/>
              <a:t>Министерства связи СССР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4500570"/>
            <a:ext cx="7842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Его пригласили работать в </a:t>
            </a:r>
          </a:p>
          <a:p>
            <a:r>
              <a:rPr lang="ru-RU" sz="2400" dirty="0" smtClean="0"/>
              <a:t>Министерство Связи СССР, где он  </a:t>
            </a:r>
          </a:p>
          <a:p>
            <a:r>
              <a:rPr lang="ru-RU" sz="2400" dirty="0" smtClean="0"/>
              <a:t>проработал до 75 летнего возраста, </a:t>
            </a:r>
          </a:p>
          <a:p>
            <a:r>
              <a:rPr lang="ru-RU" sz="2400" dirty="0" smtClean="0"/>
              <a:t>а потом ушел на пенсию. За свою трудовую деятельность </a:t>
            </a:r>
          </a:p>
          <a:p>
            <a:r>
              <a:rPr lang="ru-RU" sz="2400" dirty="0" smtClean="0"/>
              <a:t>он тоже получал государственные награды.</a:t>
            </a:r>
            <a:endParaRPr lang="ru-RU" sz="2400" dirty="0"/>
          </a:p>
        </p:txBody>
      </p:sp>
    </p:spTree>
  </p:cSld>
  <p:clrMapOvr>
    <a:masterClrMapping/>
  </p:clrMapOvr>
  <p:transition spd="slow" advTm="9007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214290"/>
            <a:ext cx="72152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Умер Николай Александрович в </a:t>
            </a:r>
            <a:r>
              <a:rPr lang="en-US" sz="3600" dirty="0" smtClean="0"/>
              <a:t>2002 </a:t>
            </a:r>
            <a:r>
              <a:rPr lang="ru-RU" sz="3600" dirty="0" smtClean="0"/>
              <a:t> году, осенью. </a:t>
            </a:r>
          </a:p>
          <a:p>
            <a:r>
              <a:rPr lang="ru-RU" sz="3600" dirty="0" smtClean="0"/>
              <a:t>В этот день пошел первый снег…</a:t>
            </a:r>
          </a:p>
          <a:p>
            <a:r>
              <a:rPr lang="ru-RU" sz="3600" dirty="0" smtClean="0"/>
              <a:t>Он не мог без слез смотреть художественный фильм  «В бой идут одни старики…», всегда говорил, что он отражает реальную обстановку в летных подразделениях, особенно горько переживал, когда герой Леонида Быкова – Титаренко говорил:</a:t>
            </a:r>
            <a:endParaRPr lang="ru-RU" sz="3600" dirty="0"/>
          </a:p>
        </p:txBody>
      </p:sp>
    </p:spTree>
  </p:cSld>
  <p:clrMapOvr>
    <a:masterClrMapping/>
  </p:clrMapOvr>
  <p:transition spd="slow" advTm="11018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ransition spd="slow" advTm="6422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51898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642918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Летчики редко выживали после ранений,  чаще погибали, ведь  </a:t>
            </a:r>
          </a:p>
          <a:p>
            <a:r>
              <a:rPr lang="ru-RU" dirty="0" smtClean="0"/>
              <a:t>раненым почти невозможно управлять боевой машиной…</a:t>
            </a:r>
            <a:endParaRPr lang="ru-RU" dirty="0"/>
          </a:p>
        </p:txBody>
      </p:sp>
      <p:pic>
        <p:nvPicPr>
          <p:cNvPr id="6" name="Рисунок 5" descr="1224686014_1579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857364"/>
            <a:ext cx="6369917" cy="4317117"/>
          </a:xfrm>
          <a:prstGeom prst="rect">
            <a:avLst/>
          </a:prstGeom>
        </p:spPr>
      </p:pic>
      <p:pic>
        <p:nvPicPr>
          <p:cNvPr id="7" name="Из кинофильма Офицеры - Офице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00034" y="285728"/>
            <a:ext cx="285752" cy="285752"/>
          </a:xfrm>
          <a:prstGeom prst="rect">
            <a:avLst/>
          </a:prstGeom>
        </p:spPr>
      </p:pic>
    </p:spTree>
  </p:cSld>
  <p:clrMapOvr>
    <a:masterClrMapping/>
  </p:clrMapOvr>
  <p:transition spd="slow" advTm="4257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3_17587268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0"/>
            <a:ext cx="3929090" cy="5705386"/>
          </a:xfrm>
          <a:prstGeom prst="rect">
            <a:avLst/>
          </a:prstGeom>
        </p:spPr>
      </p:pic>
      <p:pic>
        <p:nvPicPr>
          <p:cNvPr id="5" name="Рисунок 4" descr="3f1104649e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857364"/>
            <a:ext cx="3524250" cy="4762500"/>
          </a:xfrm>
          <a:prstGeom prst="rect">
            <a:avLst/>
          </a:prstGeom>
        </p:spPr>
      </p:pic>
    </p:spTree>
  </p:cSld>
  <p:clrMapOvr>
    <a:masterClrMapping/>
  </p:clrMapOvr>
  <p:transition spd="slow" advTm="8048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0_1ee5d_57eb4ee8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785926"/>
            <a:ext cx="3589761" cy="4786347"/>
          </a:xfrm>
          <a:prstGeom prst="rect">
            <a:avLst/>
          </a:prstGeom>
        </p:spPr>
      </p:pic>
      <p:pic>
        <p:nvPicPr>
          <p:cNvPr id="5" name="Рисунок 4" descr="moscow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14290"/>
            <a:ext cx="3571875" cy="4762500"/>
          </a:xfrm>
          <a:prstGeom prst="rect">
            <a:avLst/>
          </a:prstGeom>
        </p:spPr>
      </p:pic>
    </p:spTree>
  </p:cSld>
  <p:clrMapOvr>
    <a:masterClrMapping/>
  </p:clrMapOvr>
  <p:transition spd="slow" advTm="8431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maresiev_3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85728"/>
            <a:ext cx="3857652" cy="4071966"/>
          </a:xfrm>
          <a:prstGeom prst="rect">
            <a:avLst/>
          </a:prstGeom>
        </p:spPr>
      </p:pic>
      <p:pic>
        <p:nvPicPr>
          <p:cNvPr id="5" name="Рисунок 4" descr="iCA321C2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85728"/>
            <a:ext cx="3071834" cy="4086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5000636"/>
            <a:ext cx="7306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Алексей Петрович </a:t>
            </a:r>
            <a:r>
              <a:rPr lang="ru-RU" dirty="0" err="1" smtClean="0"/>
              <a:t>Маресьев</a:t>
            </a:r>
            <a:r>
              <a:rPr lang="ru-RU" dirty="0" smtClean="0"/>
              <a:t> – летчик, герой Советского Союза, </a:t>
            </a:r>
          </a:p>
          <a:p>
            <a:r>
              <a:rPr lang="ru-RU" dirty="0" smtClean="0"/>
              <a:t>герой Великой Отечественной Войны летавший с протезами обеих  ног, </a:t>
            </a:r>
          </a:p>
          <a:p>
            <a:r>
              <a:rPr lang="ru-RU" dirty="0" smtClean="0"/>
              <a:t>ампутированными после гангрены</a:t>
            </a:r>
            <a:endParaRPr lang="ru-RU" dirty="0"/>
          </a:p>
        </p:txBody>
      </p:sp>
    </p:spTree>
  </p:cSld>
  <p:clrMapOvr>
    <a:masterClrMapping/>
  </p:clrMapOvr>
  <p:transition spd="slow" advTm="10543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30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В ХХ</a:t>
            </a:r>
            <a:r>
              <a:rPr lang="en-US" sz="2400" dirty="0" smtClean="0"/>
              <a:t>I</a:t>
            </a:r>
            <a:r>
              <a:rPr lang="ru-RU" sz="2400" dirty="0" smtClean="0"/>
              <a:t> веке сложно понять времена Великой Отечественной войны. Осталось очень мало людей, которые принимали непосредственное участие в боевых действиях. Кто-то  был в плену, кто-то трудился на заводах, кто-то сражался с фашистскими захватчиками умирая за свою Родину. </a:t>
            </a:r>
          </a:p>
          <a:p>
            <a:pPr>
              <a:buNone/>
            </a:pPr>
            <a:r>
              <a:rPr lang="ru-RU" sz="2400" dirty="0" smtClean="0"/>
              <a:t>      Мой рассказ пойдет о Человеке, которого мы очень любили. Он был как и все советские люди защитником своей Родины и мечтал о мирной и счастливой жизни.</a:t>
            </a:r>
          </a:p>
          <a:p>
            <a:pPr>
              <a:buNone/>
            </a:pPr>
            <a:r>
              <a:rPr lang="ru-RU" sz="2400" dirty="0" smtClean="0"/>
              <a:t>      Я расскажу о моем прадедушке, участнике Великой Отечественной войны, инвалиде ВОВ,</a:t>
            </a:r>
          </a:p>
          <a:p>
            <a:pPr>
              <a:buNone/>
            </a:pPr>
            <a:r>
              <a:rPr lang="ru-RU" sz="2400" dirty="0" smtClean="0"/>
              <a:t>      Николае Александровиче </a:t>
            </a:r>
            <a:r>
              <a:rPr lang="ru-RU" sz="2400" dirty="0" err="1" smtClean="0"/>
              <a:t>Боровкове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le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4643446"/>
            <a:ext cx="4857784" cy="2000264"/>
          </a:xfrm>
          <a:prstGeom prst="rect">
            <a:avLst/>
          </a:prstGeom>
        </p:spPr>
      </p:pic>
    </p:spTree>
  </p:cSld>
  <p:clrMapOvr>
    <a:masterClrMapping/>
  </p:clrMapOvr>
  <p:transition spd="slow" advTm="9168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1241543529_pict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642918"/>
            <a:ext cx="3952747" cy="2968952"/>
          </a:xfrm>
          <a:prstGeom prst="rect">
            <a:avLst/>
          </a:prstGeom>
        </p:spPr>
      </p:pic>
      <p:pic>
        <p:nvPicPr>
          <p:cNvPr id="6" name="Рисунок 5" descr="khaty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642918"/>
            <a:ext cx="4447016" cy="5929354"/>
          </a:xfrm>
          <a:prstGeom prst="rect">
            <a:avLst/>
          </a:prstGeom>
        </p:spPr>
      </p:pic>
      <p:pic>
        <p:nvPicPr>
          <p:cNvPr id="5" name="Рисунок 4" descr="hati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643314"/>
            <a:ext cx="4030676" cy="2928958"/>
          </a:xfrm>
          <a:prstGeom prst="rect">
            <a:avLst/>
          </a:prstGeom>
        </p:spPr>
      </p:pic>
    </p:spTree>
  </p:cSld>
  <p:clrMapOvr>
    <a:masterClrMapping/>
  </p:clrMapOvr>
  <p:transition spd="slow" advTm="8391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5" name="Рисунок 4" descr="33ffc48fe73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57166"/>
            <a:ext cx="4953013" cy="371476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000108"/>
            <a:ext cx="3770322" cy="5020481"/>
          </a:xfrm>
          <a:prstGeom prst="rect">
            <a:avLst/>
          </a:prstGeom>
        </p:spPr>
      </p:pic>
      <p:pic>
        <p:nvPicPr>
          <p:cNvPr id="6" name="Рисунок 5" descr="42828_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150569"/>
            <a:ext cx="3881426" cy="3707431"/>
          </a:xfrm>
          <a:prstGeom prst="rect">
            <a:avLst/>
          </a:prstGeom>
        </p:spPr>
      </p:pic>
    </p:spTree>
  </p:cSld>
  <p:clrMapOvr>
    <a:masterClrMapping/>
  </p:clrMapOvr>
  <p:transition spd="slow" advTm="7117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0_367f8_25c68e97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7000" y="889000"/>
            <a:ext cx="7032652" cy="5626122"/>
          </a:xfrm>
          <a:prstGeom prst="rect">
            <a:avLst/>
          </a:prstGeom>
        </p:spPr>
      </p:pic>
    </p:spTree>
  </p:cSld>
  <p:clrMapOvr>
    <a:masterClrMapping/>
  </p:clrMapOvr>
  <p:transition spd="slow" advTm="6372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8fc6_1ab7f0d9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091" y="285728"/>
            <a:ext cx="4714909" cy="6286544"/>
          </a:xfrm>
          <a:prstGeom prst="rect">
            <a:avLst/>
          </a:prstGeom>
        </p:spPr>
      </p:pic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0_18fb8_ae160785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285728"/>
            <a:ext cx="4190997" cy="3143248"/>
          </a:xfrm>
          <a:prstGeom prst="rect">
            <a:avLst/>
          </a:prstGeom>
        </p:spPr>
      </p:pic>
      <p:pic>
        <p:nvPicPr>
          <p:cNvPr id="5" name="Рисунок 4" descr="0_18fbc_b46ed7fa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3429000"/>
            <a:ext cx="4214842" cy="3161132"/>
          </a:xfrm>
          <a:prstGeom prst="rect">
            <a:avLst/>
          </a:prstGeom>
        </p:spPr>
      </p:pic>
    </p:spTree>
  </p:cSld>
  <p:clrMapOvr>
    <a:masterClrMapping/>
  </p:clrMapOvr>
  <p:transition spd="slow" advTm="10112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7" name="Рисунок 6" descr="1572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42852"/>
            <a:ext cx="4744959" cy="3214710"/>
          </a:xfrm>
          <a:prstGeom prst="rect">
            <a:avLst/>
          </a:prstGeom>
        </p:spPr>
      </p:pic>
      <p:pic>
        <p:nvPicPr>
          <p:cNvPr id="8" name="Рисунок 7" descr="=&amp;0=140105&amp;1=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357562"/>
            <a:ext cx="4429156" cy="3321867"/>
          </a:xfrm>
          <a:prstGeom prst="rect">
            <a:avLst/>
          </a:prstGeom>
        </p:spPr>
      </p:pic>
    </p:spTree>
  </p:cSld>
  <p:clrMapOvr>
    <a:masterClrMapping/>
  </p:clrMapOvr>
  <p:transition spd="slow" advTm="7458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0_f82f_6a1aba53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14290"/>
            <a:ext cx="3714776" cy="2965630"/>
          </a:xfrm>
          <a:prstGeom prst="rect">
            <a:avLst/>
          </a:prstGeom>
        </p:spPr>
      </p:pic>
      <p:pic>
        <p:nvPicPr>
          <p:cNvPr id="5" name="Рисунок 4" descr="844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14290"/>
            <a:ext cx="2286016" cy="3305644"/>
          </a:xfrm>
          <a:prstGeom prst="rect">
            <a:avLst/>
          </a:prstGeom>
        </p:spPr>
      </p:pic>
      <p:pic>
        <p:nvPicPr>
          <p:cNvPr id="6" name="Рисунок 5" descr="25211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3500438"/>
            <a:ext cx="4094297" cy="2743179"/>
          </a:xfrm>
          <a:prstGeom prst="rect">
            <a:avLst/>
          </a:prstGeom>
        </p:spPr>
      </p:pic>
      <p:pic>
        <p:nvPicPr>
          <p:cNvPr id="7" name="Рисунок 6" descr="32133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571876"/>
            <a:ext cx="2571746" cy="3031543"/>
          </a:xfrm>
          <a:prstGeom prst="rect">
            <a:avLst/>
          </a:prstGeom>
        </p:spPr>
      </p:pic>
    </p:spTree>
  </p:cSld>
  <p:clrMapOvr>
    <a:masterClrMapping/>
  </p:clrMapOvr>
  <p:transition spd="slow" advTm="6605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2530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52"/>
            <a:ext cx="4429126" cy="2967514"/>
          </a:xfrm>
          <a:prstGeom prst="rect">
            <a:avLst/>
          </a:prstGeom>
        </p:spPr>
      </p:pic>
      <p:pic>
        <p:nvPicPr>
          <p:cNvPr id="5" name="Рисунок 4" descr="25502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85728"/>
            <a:ext cx="3143272" cy="3384411"/>
          </a:xfrm>
          <a:prstGeom prst="rect">
            <a:avLst/>
          </a:prstGeom>
        </p:spPr>
      </p:pic>
      <p:pic>
        <p:nvPicPr>
          <p:cNvPr id="6" name="Рисунок 5" descr="IMG_2637_resi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286124"/>
            <a:ext cx="4429157" cy="3357586"/>
          </a:xfrm>
          <a:prstGeom prst="rect">
            <a:avLst/>
          </a:prstGeom>
        </p:spPr>
      </p:pic>
      <p:pic>
        <p:nvPicPr>
          <p:cNvPr id="7" name="Рисунок 6" descr="14267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9696" y="3286124"/>
            <a:ext cx="4411428" cy="3357586"/>
          </a:xfrm>
          <a:prstGeom prst="rect">
            <a:avLst/>
          </a:prstGeom>
        </p:spPr>
      </p:pic>
    </p:spTree>
  </p:cSld>
  <p:clrMapOvr>
    <a:masterClrMapping/>
  </p:clrMapOvr>
  <p:transition spd="slow" advTm="8257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i_400D521B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142984"/>
            <a:ext cx="7355681" cy="4929222"/>
          </a:xfrm>
          <a:prstGeom prst="rect">
            <a:avLst/>
          </a:prstGeom>
        </p:spPr>
      </p:pic>
    </p:spTree>
  </p:cSld>
  <p:clrMapOvr>
    <a:masterClrMapping/>
  </p:clrMapOvr>
  <p:transition spd="slow" advTm="7503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Наша семья 1961 го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57166"/>
            <a:ext cx="6438960" cy="4786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84" y="5286388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Семья Николая  Александровича </a:t>
            </a:r>
            <a:r>
              <a:rPr lang="ru-RU" dirty="0" err="1" smtClean="0"/>
              <a:t>Боровкова</a:t>
            </a:r>
            <a:r>
              <a:rPr lang="ru-RU" dirty="0" smtClean="0"/>
              <a:t>, 1961 год</a:t>
            </a:r>
          </a:p>
          <a:p>
            <a:r>
              <a:rPr lang="ru-RU" dirty="0" smtClean="0"/>
              <a:t>Николай Александрович, зять </a:t>
            </a:r>
            <a:r>
              <a:rPr lang="ru-RU" dirty="0" err="1" smtClean="0"/>
              <a:t>Амелин</a:t>
            </a:r>
            <a:r>
              <a:rPr lang="ru-RU" dirty="0" smtClean="0"/>
              <a:t> Лев Николаевич,</a:t>
            </a:r>
          </a:p>
          <a:p>
            <a:r>
              <a:rPr lang="ru-RU" dirty="0" smtClean="0"/>
              <a:t> старшая дочь Мария Николаевна,  жена Татьяна Ивановна, </a:t>
            </a:r>
          </a:p>
          <a:p>
            <a:r>
              <a:rPr lang="ru-RU" dirty="0" smtClean="0"/>
              <a:t>младшая дочь Елена Николаевна и внучка Таня</a:t>
            </a:r>
            <a:endParaRPr lang="ru-RU" dirty="0"/>
          </a:p>
        </p:txBody>
      </p:sp>
    </p:spTree>
  </p:cSld>
  <p:clrMapOvr>
    <a:masterClrMapping/>
  </p:clrMapOvr>
  <p:transition spd="slow" advTm="5176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Наша семья в 1995 году, на 85 летии деда Кол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57166"/>
            <a:ext cx="7093018" cy="4786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5286388"/>
            <a:ext cx="7319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Семья справляет День Победы в 1995 году</a:t>
            </a:r>
          </a:p>
          <a:p>
            <a:r>
              <a:rPr lang="ru-RU" dirty="0" smtClean="0"/>
              <a:t>Николай Александрович, младший зять Георгий, Татьяна Ивановна, </a:t>
            </a:r>
          </a:p>
          <a:p>
            <a:r>
              <a:rPr lang="ru-RU" dirty="0" smtClean="0"/>
              <a:t>Правнук Иван (я),  внучка Татьяна,  племянница Надежда, старшая дочь</a:t>
            </a:r>
          </a:p>
          <a:p>
            <a:r>
              <a:rPr lang="ru-RU" dirty="0" smtClean="0"/>
              <a:t>Мария Николаевна, племянник Юрий, старший зять Лев Николаевич</a:t>
            </a:r>
            <a:endParaRPr lang="ru-RU" dirty="0"/>
          </a:p>
        </p:txBody>
      </p:sp>
    </p:spTree>
  </p:cSld>
  <p:clrMapOvr>
    <a:masterClrMapping/>
  </p:clrMapOvr>
  <p:transition spd="slow" advTm="602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6" y="428604"/>
            <a:ext cx="35004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Мой прадед</a:t>
            </a:r>
          </a:p>
          <a:p>
            <a:r>
              <a:rPr lang="ru-RU" sz="1600" dirty="0" smtClean="0"/>
              <a:t> Николай Александрович Боровков родился 10 августа 1910 года в деревне Боровичи Калужской области. В семье помимо него было 3 брата и сестра. Учился он в сельской школе в деревне. По окончании школы приехал в Москву на заработки, чтобы помогать семье, оставшейся в деревне.</a:t>
            </a:r>
          </a:p>
          <a:p>
            <a:r>
              <a:rPr lang="ru-RU" sz="1600" dirty="0" smtClean="0"/>
              <a:t>В Москве в это время уже жил его старший брат. Он помог ему устроиться на работу и поступить на Рабфак. По окончании учебы на Рабфаке Николай Александрович  поступил в МИХМ, по окончании института пришел работать в НПИ «</a:t>
            </a:r>
            <a:r>
              <a:rPr lang="ru-RU" sz="1600" dirty="0" err="1" smtClean="0"/>
              <a:t>Гипрокаучук</a:t>
            </a:r>
            <a:r>
              <a:rPr lang="ru-RU" sz="1600" dirty="0" smtClean="0"/>
              <a:t>». В 1936 году женился на Татьяне Ивановне </a:t>
            </a:r>
            <a:r>
              <a:rPr lang="ru-RU" sz="1600" dirty="0" err="1" smtClean="0"/>
              <a:t>Дуроп</a:t>
            </a:r>
            <a:r>
              <a:rPr lang="ru-RU" sz="1600" dirty="0" smtClean="0"/>
              <a:t>, а в 1938 году у них родилась дочь, Мария, моя бабушка. После ВОВ вторая дочь Елена.</a:t>
            </a:r>
          </a:p>
          <a:p>
            <a:endParaRPr lang="ru-RU" dirty="0"/>
          </a:p>
        </p:txBody>
      </p:sp>
      <p:pic>
        <p:nvPicPr>
          <p:cNvPr id="8" name="Рисунок 7" descr="Дед Коля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285728"/>
            <a:ext cx="3986784" cy="6242304"/>
          </a:xfrm>
          <a:prstGeom prst="rect">
            <a:avLst/>
          </a:prstGeom>
        </p:spPr>
      </p:pic>
    </p:spTree>
  </p:cSld>
  <p:clrMapOvr>
    <a:masterClrMapping/>
  </p:clrMapOvr>
  <p:transition spd="slow" advTm="21082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открытка от Путин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7" y="571480"/>
            <a:ext cx="4421637" cy="3000396"/>
          </a:xfrm>
          <a:prstGeom prst="rect">
            <a:avLst/>
          </a:prstGeom>
        </p:spPr>
      </p:pic>
      <p:pic>
        <p:nvPicPr>
          <p:cNvPr id="5" name="Рисунок 4" descr="открытка от Пути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286124"/>
            <a:ext cx="5072098" cy="3395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60" y="128586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Поздравление от </a:t>
            </a:r>
          </a:p>
          <a:p>
            <a:r>
              <a:rPr lang="ru-RU" dirty="0" smtClean="0"/>
              <a:t> президента России </a:t>
            </a:r>
          </a:p>
          <a:p>
            <a:r>
              <a:rPr lang="ru-RU" dirty="0" smtClean="0"/>
              <a:t>В.В. Путина</a:t>
            </a:r>
            <a:endParaRPr lang="ru-RU" dirty="0"/>
          </a:p>
        </p:txBody>
      </p:sp>
    </p:spTree>
  </p:cSld>
  <p:clrMapOvr>
    <a:masterClrMapping/>
  </p:clrMapOvr>
  <p:transition spd="slow" advTm="6585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5" name="Рисунок 4" descr="s068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91661"/>
            <a:ext cx="4954368" cy="6623487"/>
          </a:xfrm>
          <a:prstGeom prst="rect">
            <a:avLst/>
          </a:prstGeom>
        </p:spPr>
      </p:pic>
      <p:pic>
        <p:nvPicPr>
          <p:cNvPr id="6" name="20_den_pobe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429256" y="3214686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 spd="slow" advTm="23148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8" name="Рисунок 7" descr="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857232"/>
            <a:ext cx="7429552" cy="5572164"/>
          </a:xfrm>
          <a:prstGeom prst="rect">
            <a:avLst/>
          </a:prstGeom>
        </p:spPr>
      </p:pic>
    </p:spTree>
  </p:cSld>
  <p:clrMapOvr>
    <a:masterClrMapping/>
  </p:clrMapOvr>
  <p:transition spd="slow" advTm="9391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5" name="Рисунок 4" descr="9m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000108"/>
            <a:ext cx="7143801" cy="4286280"/>
          </a:xfrm>
          <a:prstGeom prst="rect">
            <a:avLst/>
          </a:prstGeom>
        </p:spPr>
      </p:pic>
    </p:spTree>
  </p:cSld>
  <p:clrMapOvr>
    <a:masterClrMapping/>
  </p:clrMapOvr>
  <p:transition spd="slow" advTm="10188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5" name="Рисунок 4" descr="1victo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857232"/>
            <a:ext cx="7614174" cy="5286412"/>
          </a:xfrm>
          <a:prstGeom prst="rect">
            <a:avLst/>
          </a:prstGeom>
        </p:spPr>
      </p:pic>
    </p:spTree>
  </p:cSld>
  <p:clrMapOvr>
    <a:masterClrMapping/>
  </p:clrMapOvr>
  <p:transition spd="slow" advTm="10635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5" name="Рисунок 4" descr="9m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500042"/>
            <a:ext cx="7189261" cy="5857916"/>
          </a:xfrm>
          <a:prstGeom prst="rect">
            <a:avLst/>
          </a:prstGeom>
        </p:spPr>
      </p:pic>
    </p:spTree>
  </p:cSld>
  <p:clrMapOvr>
    <a:masterClrMapping/>
  </p:clrMapOvr>
  <p:transition spd="slow" advTm="7747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5" name="Рисунок 4" descr="05a69e2b0e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714356"/>
            <a:ext cx="7450193" cy="5500726"/>
          </a:xfrm>
          <a:prstGeom prst="rect">
            <a:avLst/>
          </a:prstGeom>
        </p:spPr>
      </p:pic>
    </p:spTree>
  </p:cSld>
  <p:clrMapOvr>
    <a:masterClrMapping/>
  </p:clrMapOvr>
  <p:transition spd="slow" advTm="7230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3" name="Рисунок 2" descr="43588281_9m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71480"/>
            <a:ext cx="7202855" cy="542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3995678"/>
            <a:ext cx="67151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История моего деда построена на воспоминаниях моей бабушки</a:t>
            </a:r>
          </a:p>
          <a:p>
            <a:endParaRPr lang="ru-RU" dirty="0" smtClean="0"/>
          </a:p>
          <a:p>
            <a:r>
              <a:rPr lang="ru-RU" dirty="0" err="1" smtClean="0"/>
              <a:t>Амелиной</a:t>
            </a:r>
            <a:r>
              <a:rPr lang="ru-RU" dirty="0" smtClean="0"/>
              <a:t> (</a:t>
            </a:r>
            <a:r>
              <a:rPr lang="ru-RU" dirty="0" err="1" smtClean="0"/>
              <a:t>Боровковой</a:t>
            </a:r>
            <a:r>
              <a:rPr lang="ru-RU" dirty="0" smtClean="0"/>
              <a:t>) Марии Николаевны, на рассказах моего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прадедушки и моей прабабушки записанных моей мамой</a:t>
            </a:r>
          </a:p>
          <a:p>
            <a:endParaRPr lang="ru-RU" dirty="0" smtClean="0"/>
          </a:p>
          <a:p>
            <a:r>
              <a:rPr lang="ru-RU" dirty="0" err="1" smtClean="0"/>
              <a:t>Амелиной</a:t>
            </a:r>
            <a:r>
              <a:rPr lang="ru-RU" dirty="0" smtClean="0"/>
              <a:t> Татьяной Львовной.</a:t>
            </a:r>
          </a:p>
          <a:p>
            <a:endParaRPr lang="ru-RU" dirty="0" smtClean="0"/>
          </a:p>
          <a:p>
            <a:r>
              <a:rPr lang="ru-RU" dirty="0" smtClean="0"/>
              <a:t>Благодарю мою маму за помощь в работе с видеоматериалами.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48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2000" accel="50000" decel="50000" fill="remove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YouTube-    Saint War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25941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pauseEvt time="0" objId="6"/>
        <p14:seekEvt time="0" objId="6" seek="0"/>
        <p14:resumeEvt time="0" objId="6"/>
        <p14:stopEvt time="255517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571480"/>
            <a:ext cx="72866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Когда началась Великая отечественная война Николай Александрович Боровков был призван  в армию. </a:t>
            </a:r>
          </a:p>
          <a:p>
            <a:r>
              <a:rPr lang="ru-RU" sz="3600" dirty="0" smtClean="0"/>
              <a:t>Он стал офицером по связи в пехотном дивизионе. В битве за Москву  в 1941 году вместе со своей частью он попал в </a:t>
            </a:r>
            <a:r>
              <a:rPr lang="ru-RU" sz="3600" dirty="0" smtClean="0"/>
              <a:t>окружение </a:t>
            </a:r>
            <a:r>
              <a:rPr lang="ru-RU" sz="3600" dirty="0" smtClean="0"/>
              <a:t>под Брянском.</a:t>
            </a:r>
            <a:endParaRPr lang="ru-RU" sz="3600" dirty="0"/>
          </a:p>
        </p:txBody>
      </p:sp>
    </p:spTree>
  </p:cSld>
  <p:clrMapOvr>
    <a:masterClrMapping/>
  </p:clrMapOvr>
  <p:transition spd="slow" advTm="15413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1" y="428604"/>
            <a:ext cx="8191557" cy="6143668"/>
          </a:xfrm>
          <a:prstGeom prst="rect">
            <a:avLst/>
          </a:prstGeom>
        </p:spPr>
      </p:pic>
    </p:spTree>
  </p:cSld>
  <p:clrMapOvr>
    <a:masterClrMapping/>
  </p:clrMapOvr>
  <p:transition spd="slow" advTm="6814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65785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28"/>
            <a:ext cx="6829444" cy="60236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Бойцы его части пробирались тайно по оккупированной фашистскими войсками территории в сторону фронта, прятались в лесах. </a:t>
            </a:r>
            <a:r>
              <a:rPr lang="ru-RU" dirty="0" smtClean="0"/>
              <a:t>Три месяца </a:t>
            </a:r>
            <a:r>
              <a:rPr lang="ru-RU" dirty="0" smtClean="0"/>
              <a:t>они </a:t>
            </a:r>
            <a:r>
              <a:rPr lang="ru-RU" dirty="0" smtClean="0"/>
              <a:t>ели кору деревьев, червяков и насекомых, выкапывали из под снега замерзшие коренья и растения, варили кожаные ботинки.</a:t>
            </a:r>
          </a:p>
          <a:p>
            <a:pPr>
              <a:buNone/>
            </a:pPr>
            <a:r>
              <a:rPr lang="ru-RU" dirty="0" smtClean="0"/>
              <a:t>     Когда Николай Александрович был в окружении, его объявили без вести пропавшим. </a:t>
            </a:r>
          </a:p>
          <a:p>
            <a:pPr>
              <a:buNone/>
            </a:pPr>
            <a:r>
              <a:rPr lang="ru-RU" dirty="0" smtClean="0"/>
              <a:t>В те времена это фактически приравнивалось в предательству Родины.</a:t>
            </a:r>
          </a:p>
          <a:p>
            <a:pPr>
              <a:buNone/>
            </a:pPr>
            <a:r>
              <a:rPr lang="ru-RU" dirty="0" smtClean="0"/>
              <a:t>Его семья оставшаяся в Москве – голодала.</a:t>
            </a:r>
            <a:endParaRPr lang="ru-RU" dirty="0"/>
          </a:p>
        </p:txBody>
      </p:sp>
      <p:pic>
        <p:nvPicPr>
          <p:cNvPr id="8" name="Рисунок 7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</p:spTree>
  </p:cSld>
  <p:clrMapOvr>
    <a:masterClrMapping/>
  </p:clrMapOvr>
  <p:transition spd="slow" advTm="24153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57166"/>
            <a:ext cx="3929090" cy="607223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Его жена Татьяна Ивановна работала на мельнице в ближайшем пригороде Москвы, но ее работу разбомбила неприятельская авиация и она осталась без работы вместе с маленькой дочкой. Они голодали 2,5 месяца, продали все что было из одежды. У них осталось по одному платью, для дочери не было даже простенького пальто и ее зимой приходилось заворачивать в шерстяной оренбургский платок, единственную теплую вещь оставшуюся в доме.</a:t>
            </a:r>
            <a:endParaRPr lang="ru-RU" sz="2400" dirty="0"/>
          </a:p>
        </p:txBody>
      </p:sp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5" name="Рисунок 4" descr="Безимени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500042"/>
            <a:ext cx="2901696" cy="4913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570" y="542926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Моя прабабушка Татьяна Ивановна и моя бабушка Мария Николаевна </a:t>
            </a:r>
          </a:p>
          <a:p>
            <a:pPr algn="ctr"/>
            <a:r>
              <a:rPr lang="ru-RU" dirty="0" smtClean="0"/>
              <a:t>1941 год, зима</a:t>
            </a:r>
            <a:endParaRPr lang="ru-RU" dirty="0"/>
          </a:p>
        </p:txBody>
      </p:sp>
    </p:spTree>
  </p:cSld>
  <p:clrMapOvr>
    <a:masterClrMapping/>
  </p:clrMapOvr>
  <p:transition spd="slow" advTm="29853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ba4152ad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0"/>
            <a:ext cx="73933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Татьяна Ивановна ходила в военкомат и просила помощи как </a:t>
            </a:r>
          </a:p>
          <a:p>
            <a:r>
              <a:rPr lang="ru-RU" dirty="0" smtClean="0"/>
              <a:t>жена офицера, но ей отказали, ведь ее муж пропал без вести.</a:t>
            </a:r>
          </a:p>
          <a:p>
            <a:r>
              <a:rPr lang="ru-RU" dirty="0" smtClean="0"/>
              <a:t>От отчаяния она </a:t>
            </a:r>
            <a:r>
              <a:rPr lang="ru-RU" dirty="0" err="1" smtClean="0"/>
              <a:t>пощла</a:t>
            </a:r>
            <a:r>
              <a:rPr lang="ru-RU" dirty="0" smtClean="0"/>
              <a:t> в Кремль и записалась на прием к И.В. Сталину. </a:t>
            </a:r>
          </a:p>
          <a:p>
            <a:r>
              <a:rPr lang="ru-RU" dirty="0" smtClean="0"/>
              <a:t>Через неделю Иосиф Виссарионович ее принял. Вот что вспоминает </a:t>
            </a:r>
          </a:p>
          <a:p>
            <a:r>
              <a:rPr lang="ru-RU" dirty="0" smtClean="0"/>
              <a:t>об этом визите моя бабушка: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«Нас провели в приемную, через несколько минут мы попали в кабинет.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Платья на мне и маме были штопанные перештопанные и все равно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светились новыми дырками. Сталин взял меня на руки, потом дал мне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со стола шоколадку, в которую я тут же вцепилась и начала есть,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опустил на пол и погладил по голове. Мама с ним долго и обстоятельно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о чем-то беседовали. Когда мы вышли из кабинета нас сопровождал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военный, нам тут же выдали двойной армейский паек и талоны на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бесплатную одежду, а на следующий день маму восстановили на работе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снова выдали карточки на питание рабочую и иждивенца 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Баба Таня во время войны на работ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000504"/>
            <a:ext cx="3714776" cy="2676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4500570"/>
            <a:ext cx="3071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Татьяна Ивановна  на  работе, на мельнице</a:t>
            </a:r>
          </a:p>
          <a:p>
            <a:r>
              <a:rPr lang="ru-RU" dirty="0" smtClean="0"/>
              <a:t> весна 1942 год</a:t>
            </a:r>
            <a:endParaRPr lang="ru-RU" dirty="0"/>
          </a:p>
        </p:txBody>
      </p:sp>
    </p:spTree>
  </p:cSld>
  <p:clrMapOvr>
    <a:masterClrMapping/>
  </p:clrMapOvr>
  <p:transition spd="slow" advTm="51544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1510</TotalTime>
  <Words>1213</Words>
  <Application>Microsoft Office PowerPoint</Application>
  <PresentationFormat>Экран (4:3)</PresentationFormat>
  <Paragraphs>118</Paragraphs>
  <Slides>37</Slides>
  <Notes>37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Гоу спо камс № 17 3 подразделение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tatka</dc:creator>
  <cp:lastModifiedBy>tana</cp:lastModifiedBy>
  <cp:revision>143</cp:revision>
  <dcterms:created xsi:type="dcterms:W3CDTF">2010-03-16T12:29:41Z</dcterms:created>
  <dcterms:modified xsi:type="dcterms:W3CDTF">2015-03-08T21:28:23Z</dcterms:modified>
</cp:coreProperties>
</file>