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81" r:id="rId25"/>
    <p:sldId id="282" r:id="rId26"/>
    <p:sldId id="278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989796-F658-44EB-9303-BE430B25595D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CB7C54-6318-4D81-9D19-68CC2A7C0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rivoshein-a-g.narod.ru/nagrady/ordena/slav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museum.ru/museum/orden/pictures/ord4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НАУМОВ АНДРЕЙ АКИМОВИЧ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056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4098206" cy="4464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5652120" y="4583163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    </a:t>
            </a:r>
            <a:r>
              <a:rPr lang="ru-RU" b="1" smtClean="0"/>
              <a:t>Прапрадед</a:t>
            </a:r>
            <a:endParaRPr lang="ru-RU" b="1" dirty="0" smtClean="0"/>
          </a:p>
          <a:p>
            <a:r>
              <a:rPr lang="ru-RU" b="1" dirty="0" smtClean="0"/>
              <a:t>Порядина Максима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1937 году в семье рождается долгожданный наследник Иван Андреевич. Малыш рос веселым, умным мальчиком. Но к сожалению в семью пришло горе. Люльку с со спящим Ваней оставили на улице привязанной к дереву Андрей Акимович работал в сельском совете, к нему приехал  рабочий и привязал лошадь к тому же дереву, лошадь что-то испугалась и встала на дыбы. В этот момент проснулся Ваня и ее увидел. На всю жизнь он остался инвалидом,  все года  его била «младенческая».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/>
          </a:bodyPr>
          <a:lstStyle/>
          <a:p>
            <a:r>
              <a:rPr lang="ru-RU" dirty="0" smtClean="0"/>
              <a:t>В 1939 году в семье рождается  еще одна девочка – Зинаида.</a:t>
            </a:r>
          </a:p>
          <a:p>
            <a:r>
              <a:rPr lang="ru-RU" dirty="0" smtClean="0"/>
              <a:t>2 августа 1939 года  Наумов Андрей Акимович утвержден в качестве уполномоченного сельского совета по займу  постановлением президиума </a:t>
            </a:r>
            <a:r>
              <a:rPr lang="ru-RU" dirty="0" err="1" smtClean="0"/>
              <a:t>Грачевского</a:t>
            </a:r>
            <a:r>
              <a:rPr lang="ru-RU" dirty="0" smtClean="0"/>
              <a:t> исполнительного комитета. Его уполномочивают провести подписку на заем и сбор денег по подписке среди колхозников в колхозе «Красный луч».  (Удостоверение № 118796)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57" y="530225"/>
            <a:ext cx="7582923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1941 году в августе был призван на строительство объекта №119 НКВД в должности бригадира грабарей.</a:t>
            </a:r>
          </a:p>
          <a:p>
            <a:r>
              <a:rPr lang="ru-RU" dirty="0" smtClean="0"/>
              <a:t>Грабари – рабочие строители. Так называли себя крестьяне в мирное время, подряжавшиеся со своими подводами-грабарками на земляные работы, пока их не вытеснили с великих строек социализма автомобиль и экскаватор.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30225"/>
            <a:ext cx="7776863" cy="527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30225"/>
            <a:ext cx="7272807" cy="54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1941 году в семье рождается последний ребенок, девочка- Александра.</a:t>
            </a:r>
          </a:p>
          <a:p>
            <a:r>
              <a:rPr lang="ru-RU" b="1" dirty="0" smtClean="0"/>
              <a:t>41-й год</a:t>
            </a:r>
            <a:endParaRPr lang="ru-RU" dirty="0" smtClean="0"/>
          </a:p>
          <a:p>
            <a:r>
              <a:rPr lang="ru-RU" dirty="0" smtClean="0"/>
              <a:t>На рассвете, в воскресение 22 июня 1941 года, без объявления войны, вероломно нарушив договор о ненападении, немецко-фашистские войска вторглись на советскую землю. На всём протяжении советской границы, от Баренцева до Черного морей, завязалась ожесточённая и кровопролитная борьба. Началась Великая Отечественная война. Первые месяцы боёв были особенно тяжелыми для нашей страны. Красная Армия, неся большие потери, стремительно отступала на восток, оставляя город за городом.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первый же день войны, согласно </a:t>
            </a:r>
            <a:r>
              <a:rPr lang="ru-RU" b="1" dirty="0" smtClean="0"/>
              <a:t>Указу Президиума Верховного Совета СССР от 22 июня 1941 года </a:t>
            </a:r>
            <a:r>
              <a:rPr lang="ru-RU" dirty="0" smtClean="0"/>
              <a:t>, Воронежская область, в числе 24 регионов Советского Союза, была объявлена на военном положении. В соответствии с </a:t>
            </a:r>
            <a:r>
              <a:rPr lang="ru-RU" b="1" dirty="0" smtClean="0"/>
              <a:t>приказом №1 начальника Воронежского гарнизона Селиванова от 23 июня </a:t>
            </a:r>
            <a:r>
              <a:rPr lang="ru-RU" dirty="0" smtClean="0"/>
              <a:t>, Воронеж и прилегающие районы объявляются зоной опасности воздушного нападения. Вводится режим светомаскировки, устанавливаются сигналы ПВО. Населению и организациям для защиты от авиабомб рекомендуется рыть щели. Открываются все бомбоубежища. В городе объявляется комендантский час.</a:t>
            </a:r>
          </a:p>
          <a:p>
            <a:r>
              <a:rPr lang="ru-RU" sz="4600" dirty="0" smtClean="0">
                <a:latin typeface="Monotype Corsiva" pitchFamily="66" charset="0"/>
              </a:rPr>
              <a:t>03 июля 1941 года Наумов Андрей Акимович   ушел на фронт. Воевал во многих местах.  Был храбрым и мужественным воином. За годы войны был награжден медалями и орденами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rivoshein-a-g.narod.ru/nagrady/ordena/slava.jpg">
            <a:hlinkClick r:id="rId2" tgtFrame="_blank" tooltip="&quot;Орден «Славы» 1-й, 2-й, 3-й степеней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1716578" cy="171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11760" y="764704"/>
            <a:ext cx="410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«Орден Славы» 3-й степени.</a:t>
            </a:r>
            <a:endParaRPr lang="ru-RU" dirty="0"/>
          </a:p>
        </p:txBody>
      </p:sp>
      <p:pic>
        <p:nvPicPr>
          <p:cNvPr id="14" name="Рисунок 13" descr="http://www.museum.ru/museum/orden/pictures/ord41.jpg">
            <a:hlinkClick r:id="rId4" tgtFrame="_blank" tooltip="&quot;Медаль «За победу над Германией в Великой Отечественной войне 1941—1945 гг.»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204864"/>
            <a:ext cx="1333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067944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Медаль «За победу над Германией в Великой Отечественной войне 1941—1945 гг.» </a:t>
            </a:r>
            <a:endParaRPr lang="ru-RU" dirty="0"/>
          </a:p>
        </p:txBody>
      </p:sp>
      <p:pic>
        <p:nvPicPr>
          <p:cNvPr id="16" name="Рисунок 15" descr="150px-ZV005376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941168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95736" y="5229200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Орден Красной звезды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dal_stalingrad_USS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1052736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 оборону Сталинграда </a:t>
            </a: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3568" y="2349989"/>
            <a:ext cx="792088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Грамоты: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 отличные боевые действия при прорыве обороны немцев восточнее г.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Штарград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выход на побережье Балтийского моря.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 овладение городами Белгород,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Трептов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Грайфенберг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Калинин,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Польцов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Плате.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/>
              <a:t>Наумов Андрей Акимович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Родился в  1902 году - умер в 1948 году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 Воронежской обл.,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Грачевский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с.Крутч-Байгора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Кем был твой прадед на Руси ?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Свою фамилию спроси.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Звучат, как музыка, как стих,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Фамилии простые.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Вглядись – и ты увидишь в них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Историю России.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апреле 1944 года Наумов Андрей Акимович получает ранение в легкое и у него начинается </a:t>
            </a:r>
            <a:r>
              <a:rPr lang="ru-RU" dirty="0" err="1" smtClean="0"/>
              <a:t>абцесс</a:t>
            </a:r>
            <a:r>
              <a:rPr lang="ru-RU" dirty="0" smtClean="0"/>
              <a:t>  правого легкого. Его семья получает удостоверение на получение установленных  законодательством льгот по налогам, госпошлины. Андрея Акимовича отправляют в госпитали на лечение. Ему присваивают 3 группу инвалидности.. 28 июля 1945 года его отправляют на переосвидетельствование.</a:t>
            </a:r>
          </a:p>
          <a:p>
            <a:r>
              <a:rPr lang="ru-RU" dirty="0" smtClean="0"/>
              <a:t>В ноябре 1945 года составляется акт на восстановление жилья Наумовых,. Провели ремонт жилого дома, а именно переложили печь, переделали потолки, перекрыли крышу хаты.</a:t>
            </a:r>
          </a:p>
          <a:p>
            <a:r>
              <a:rPr lang="ru-RU" dirty="0" smtClean="0"/>
              <a:t>12 июля 1946 года его признают инвалидом второй группы.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августе 1946 года Наумов Андрей Акимович обращается к прокурору г. Воронежа, по вопросу рассмотрения его проблемы. Им было получено  13 кг зерна как ссуду, а агент </a:t>
            </a:r>
            <a:r>
              <a:rPr lang="ru-RU" dirty="0" err="1" smtClean="0"/>
              <a:t>Крутских</a:t>
            </a:r>
            <a:r>
              <a:rPr lang="ru-RU" dirty="0" smtClean="0"/>
              <a:t>  Василий Максимович их изъял. Решение обжаловали и постановили Макарова вернуть зерно, но он присвоил эту рожь себе. Зерно так и не возвращали. Наумов не однократно обращался в прокуратуру.</a:t>
            </a:r>
          </a:p>
          <a:p>
            <a:r>
              <a:rPr lang="ru-RU" dirty="0" smtClean="0"/>
              <a:t>К сожалению в возврате зерна семье было отказано, так как на момент 1946 в семье было 2 рабочих.  24 января 1947 года прадед погасил ссуду триста рублей за зерно.(Квитанция на </a:t>
            </a:r>
            <a:r>
              <a:rPr lang="ru-RU" dirty="0" err="1" smtClean="0"/>
              <a:t>погащение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0225"/>
            <a:ext cx="7848871" cy="513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июне 1947 года Наумов Андрей Акимович направляется в госпиталь в Воронеж. Из госпиталя пишет трогательные письма своей семье, поучает их. Но семья занята сенокосом и не часто ему отвечает.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10.07.1947 г.</a:t>
            </a:r>
          </a:p>
          <a:p>
            <a:r>
              <a:rPr lang="ru-RU" dirty="0" smtClean="0"/>
              <a:t>Добрый день или вечер много уважаемые  мои детки и ты Наталья Петровна. </a:t>
            </a:r>
            <a:r>
              <a:rPr lang="ru-RU" dirty="0" err="1" smtClean="0"/>
              <a:t>Кланиюся</a:t>
            </a:r>
            <a:r>
              <a:rPr lang="ru-RU" dirty="0" smtClean="0"/>
              <a:t> я вам с низким поклоном и желаю я вам всего хорошего на белом </a:t>
            </a:r>
            <a:r>
              <a:rPr lang="ru-RU" dirty="0" err="1" smtClean="0"/>
              <a:t>свете,что</a:t>
            </a:r>
            <a:r>
              <a:rPr lang="ru-RU" dirty="0" smtClean="0"/>
              <a:t> передайте всем родным, знакомым привет от </a:t>
            </a:r>
            <a:r>
              <a:rPr lang="ru-RU" dirty="0" err="1" smtClean="0"/>
              <a:t>меня.Но</a:t>
            </a:r>
            <a:r>
              <a:rPr lang="ru-RU" dirty="0" smtClean="0"/>
              <a:t> я пока </a:t>
            </a:r>
            <a:r>
              <a:rPr lang="ru-RU" dirty="0" err="1" smtClean="0"/>
              <a:t>нахожуся</a:t>
            </a:r>
            <a:r>
              <a:rPr lang="ru-RU" dirty="0" smtClean="0"/>
              <a:t> в одном положении. Но вы мне написали на счет </a:t>
            </a:r>
            <a:r>
              <a:rPr lang="ru-RU" dirty="0" err="1" smtClean="0"/>
              <a:t>синакоса</a:t>
            </a:r>
            <a:r>
              <a:rPr lang="ru-RU" dirty="0" smtClean="0"/>
              <a:t>. Зачем вы так болеете об нем вам самим до себя. И я когда отъезжал и говорил вам и Мани приказывал, до такого состояния не доходите, но вы все таки моих слов не понимали до того со мной и </a:t>
            </a:r>
            <a:r>
              <a:rPr lang="ru-RU" dirty="0" err="1" smtClean="0"/>
              <a:t>осталися</a:t>
            </a:r>
            <a:r>
              <a:rPr lang="ru-RU" dirty="0" smtClean="0"/>
              <a:t> одни без меня </a:t>
            </a:r>
            <a:r>
              <a:rPr lang="ru-RU" dirty="0" err="1" smtClean="0"/>
              <a:t>всеж</a:t>
            </a:r>
            <a:r>
              <a:rPr lang="ru-RU" dirty="0" smtClean="0"/>
              <a:t> мои советы вам они были вредны так и вы сами не обдумаете </a:t>
            </a:r>
            <a:r>
              <a:rPr lang="ru-RU" dirty="0" err="1" smtClean="0"/>
              <a:t>их.Мне</a:t>
            </a:r>
            <a:r>
              <a:rPr lang="ru-RU" dirty="0" smtClean="0"/>
              <a:t> это очень грустно, что вы да такого состояния дошли. И за чего вы болеете о том что вы </a:t>
            </a:r>
            <a:r>
              <a:rPr lang="ru-RU" dirty="0" err="1" smtClean="0"/>
              <a:t>незаготовили</a:t>
            </a:r>
            <a:r>
              <a:rPr lang="ru-RU" dirty="0" smtClean="0"/>
              <a:t> и купить </a:t>
            </a:r>
            <a:r>
              <a:rPr lang="ru-RU" dirty="0" err="1" smtClean="0"/>
              <a:t>хочете</a:t>
            </a:r>
            <a:r>
              <a:rPr lang="ru-RU" dirty="0" smtClean="0"/>
              <a:t>, но я вам не </a:t>
            </a:r>
            <a:r>
              <a:rPr lang="ru-RU" dirty="0" err="1" smtClean="0"/>
              <a:t>советую.держите</a:t>
            </a:r>
            <a:r>
              <a:rPr lang="ru-RU" dirty="0" smtClean="0"/>
              <a:t> себя чтобы не </a:t>
            </a:r>
            <a:r>
              <a:rPr lang="ru-RU" dirty="0" err="1" smtClean="0"/>
              <a:t>происходит.Но</a:t>
            </a:r>
            <a:r>
              <a:rPr lang="ru-RU" dirty="0" smtClean="0"/>
              <a:t> пока ждите от меня письма.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352234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4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 января ( на 3 день рождества ) 1948 года Великого человека, которым я очень горжусь - не стало.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Основой фамилии Наумов послужило церковное имя Наум. Нередко древние славяне присоединяли имя отца к имени человека, обозначая тем самым его принадлежность к определенному роду.</a:t>
            </a:r>
          </a:p>
          <a:p>
            <a:r>
              <a:rPr lang="ru-RU" dirty="0" smtClean="0"/>
              <a:t>Фамилия Наумов восходит к крестильному мужскому имени Наум, которое в переводе с древнееврейского означает «утешающий».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688632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Прадед мой был незнатного рода: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Не дворянских, не царских кровей.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За столичной не гнался он модой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И работал, как  все, на земле.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Жил мой прадед не то, чтоб богато,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Да и бедным его не назвать: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Он привык от зари до заката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Трудом праведным хлеб добывать.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688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Наумов Андрей Акимович родился в большой, дружной семье. У него было много братьев. Человеком он был грамотным, закончил 2 класса.</a:t>
            </a:r>
          </a:p>
          <a:p>
            <a:r>
              <a:rPr lang="ru-RU" dirty="0" smtClean="0"/>
              <a:t>Женился на девушке из соседнего села </a:t>
            </a:r>
            <a:r>
              <a:rPr lang="ru-RU" dirty="0" err="1" smtClean="0"/>
              <a:t>Лодыгино</a:t>
            </a:r>
            <a:r>
              <a:rPr lang="ru-RU" dirty="0" smtClean="0"/>
              <a:t>  - Наталье. Она тоже из большой семьи, где она была единственной дочерью у родителей, а остальные сыновья. Девушка была высокая, красивая, с богатым  приданным.</a:t>
            </a:r>
          </a:p>
          <a:p>
            <a:r>
              <a:rPr lang="ru-RU" dirty="0" smtClean="0"/>
              <a:t>В 1927 году у них родился первенец (моя прабабушка) Мария Андреевна.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6886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1930 году в семье рождается еще одна девочка – Екатерина Андреевна</a:t>
            </a:r>
          </a:p>
          <a:p>
            <a:r>
              <a:rPr lang="ru-RU" dirty="0" smtClean="0"/>
              <a:t>В 1932 - 1933 годах жителям села </a:t>
            </a:r>
            <a:r>
              <a:rPr lang="ru-RU" dirty="0" err="1" smtClean="0"/>
              <a:t>Крутч-Байгора</a:t>
            </a:r>
            <a:r>
              <a:rPr lang="ru-RU" dirty="0" smtClean="0"/>
              <a:t>, как и всем жителям сел наиболее хлебородных районов страны, пришлось пережить страшный голод.</a:t>
            </a:r>
          </a:p>
          <a:p>
            <a:r>
              <a:rPr lang="ru-RU" dirty="0" smtClean="0"/>
              <a:t> Известно, что в голодающих районах из-за отсутствия нормальной пищи люди вынуждены были питаться суррогатами и это приводило к росту смертности от болезней органов пищеварения. Актовые книги за 1933 г. показывают резкое ее увеличение (в 2,5 раза). В графе «причина смерти» появились записи: «от кровавого поноса», «от геморройного кровотечения вследствие употребления суррогата», «от отравления </a:t>
            </a:r>
            <a:r>
              <a:rPr lang="ru-RU" dirty="0" err="1" smtClean="0"/>
              <a:t>затирухой</a:t>
            </a:r>
            <a:r>
              <a:rPr lang="ru-RU" dirty="0" smtClean="0"/>
              <a:t>», «от отравления суррогатным хлебом». Значительно увеличилась смертность и в связи с такими причинами, как «воспаление кишечника», «желудочная боль», «болезнь живота» и т. д.</a:t>
            </a:r>
          </a:p>
          <a:p>
            <a:r>
              <a:rPr lang="ru-RU" dirty="0" smtClean="0"/>
              <a:t>Другим фактором, вызвавшим рост смертности в 1933 г., стали инфекционные болезни: тиф, дизентерия, малярия и др. Записи в актовых книгах позволяют говорить о возникновении здесь очагов эпидемий тифа и малярии.  Острые инфекционные (тиф, дизентерия) и массовые </a:t>
            </a:r>
            <a:r>
              <a:rPr lang="ru-RU" dirty="0" err="1" smtClean="0"/>
              <a:t>инвизионные</a:t>
            </a:r>
            <a:r>
              <a:rPr lang="ru-RU" dirty="0" smtClean="0"/>
              <a:t> (малярия) заболевания всегда сопутствуют голоду.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актовых книгах обозначены и другие причины смерти населения в 1933 г., отсутствовавшие в прошлом, а теперь определявшие рост смертности и прямо указывающие на голод: многие крестьяне умерли «от голода», «от голодовки», «от </a:t>
            </a:r>
            <a:r>
              <a:rPr lang="ru-RU" dirty="0" err="1" smtClean="0"/>
              <a:t>бесхлебия</a:t>
            </a:r>
            <a:r>
              <a:rPr lang="ru-RU" dirty="0" smtClean="0"/>
              <a:t>», «</a:t>
            </a:r>
            <a:r>
              <a:rPr lang="ru-RU" dirty="0" err="1" smtClean="0"/>
              <a:t>от</a:t>
            </a:r>
            <a:r>
              <a:rPr lang="ru-RU" dirty="0" smtClean="0"/>
              <a:t> истощения организма на почве голодания», «с недоедания хлеба», «от голодной смерти», «от голодных отеков», «от полного истощения организма на почве недостаточного питания» и т.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этих условиях большинство работников загсов, регистрировавших смерти, просто не вписывали запретное слово «голод» в соответствующую графу. Работники загсов при регистрации умерших от голода были вынуждены подменять причину смерти.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Голод 1932—1933 гг. оставил глубокий след в народной памяти. «В тридцать третьем году всю поели лебеду. Руки, ноги опухали, умирали на ходу», — вспоминали старожилы саратовских и пензенских деревень частушку.</a:t>
            </a:r>
          </a:p>
          <a:p>
            <a:r>
              <a:rPr lang="ru-RU" dirty="0" smtClean="0"/>
              <a:t>Коллективизация, существенно ухудшившая материальное положение крестьянства и приведшая к общему упадку сельского хозяйства.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Но мой прадед устоял в эти тяжелые годы со своей женой Наумовой Натальей Петровной и маленькими детьми. В эти годы чуть не умерла маленькая Маша, она наелась травы и у нее начался «кровавый понос». Родители и не надеялись, что она выживет.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В 1934 году его по ошибке причислили к статусу бедняка единоличника и лишили всех прав (голосования, избирания). В дальнейшем 21 июня 1934 года ему была выдана справка, что запись ошибочна  и что он избирательных прав не лишен. (справка №1).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64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</TotalTime>
  <Words>1292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НАУМОВ АНДРЕЙ АКИМОВИЧ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НАУМОВ АНДРЕЙ АКИМОВИЧ</dc:title>
  <dc:creator>dispetcher</dc:creator>
  <cp:lastModifiedBy>dispetcher</cp:lastModifiedBy>
  <cp:revision>19</cp:revision>
  <dcterms:created xsi:type="dcterms:W3CDTF">2013-01-17T12:42:36Z</dcterms:created>
  <dcterms:modified xsi:type="dcterms:W3CDTF">2015-03-19T07:37:21Z</dcterms:modified>
</cp:coreProperties>
</file>