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2" r:id="rId3"/>
    <p:sldId id="258" r:id="rId4"/>
    <p:sldId id="259" r:id="rId5"/>
    <p:sldId id="260" r:id="rId6"/>
    <p:sldId id="261" r:id="rId7"/>
    <p:sldId id="273" r:id="rId8"/>
    <p:sldId id="275" r:id="rId9"/>
    <p:sldId id="271" r:id="rId10"/>
    <p:sldId id="274" r:id="rId11"/>
    <p:sldId id="262" r:id="rId12"/>
    <p:sldId id="257" r:id="rId13"/>
    <p:sldId id="264" r:id="rId14"/>
    <p:sldId id="266" r:id="rId15"/>
    <p:sldId id="276" r:id="rId16"/>
    <p:sldId id="269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8" autoAdjust="0"/>
  </p:normalViewPr>
  <p:slideViewPr>
    <p:cSldViewPr>
      <p:cViewPr varScale="1">
        <p:scale>
          <a:sx n="68" d="100"/>
          <a:sy n="68" d="100"/>
        </p:scale>
        <p:origin x="-5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7603372-2F08-46F5-A9B0-A82FB550BC3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1895CAA-79AF-4C62-8933-279F5CA7A7F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98CA46-D94C-4C77-9345-720015D57CFB}" type="slidenum">
              <a:rPr lang="ru-RU"/>
              <a:pPr/>
              <a:t>1</a:t>
            </a:fld>
            <a:endParaRPr lang="ru-R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968F2F-C1F6-4764-AE7B-4C00B0C18EC8}" type="slidenum">
              <a:rPr lang="ru-RU"/>
              <a:pPr/>
              <a:t>14</a:t>
            </a:fld>
            <a:endParaRPr lang="ru-RU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52EE42-EE43-4191-9FE8-4511CD12B2F1}" type="slidenum">
              <a:rPr lang="ru-RU"/>
              <a:pPr/>
              <a:t>16</a:t>
            </a:fld>
            <a:endParaRPr lang="ru-RU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3D471-D9EA-4C80-885E-748F6FA46BB0}" type="slidenum">
              <a:rPr lang="ru-RU"/>
              <a:pPr/>
              <a:t>3</a:t>
            </a:fld>
            <a:endParaRPr lang="ru-RU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9A9A5D-BA6D-4636-B89C-8AA8C46059DA}" type="slidenum">
              <a:rPr lang="ru-RU"/>
              <a:pPr/>
              <a:t>4</a:t>
            </a:fld>
            <a:endParaRPr lang="ru-RU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82C7C1-4E78-4F5C-9352-F2DE8A5D0B8C}" type="slidenum">
              <a:rPr lang="ru-RU"/>
              <a:pPr/>
              <a:t>5</a:t>
            </a:fld>
            <a:endParaRPr lang="ru-RU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7D19A6-6A74-4733-BBEC-9FF7BCD6A75F}" type="slidenum">
              <a:rPr lang="ru-RU"/>
              <a:pPr/>
              <a:t>6</a:t>
            </a:fld>
            <a:endParaRPr lang="ru-R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E48C7-8722-4ACA-9653-3ECB78C38BD5}" type="slidenum">
              <a:rPr lang="ru-RU"/>
              <a:pPr/>
              <a:t>9</a:t>
            </a:fld>
            <a:endParaRPr 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C99D79-4B41-4483-AB4F-C726E56B778B}" type="slidenum">
              <a:rPr lang="ru-RU"/>
              <a:pPr/>
              <a:t>11</a:t>
            </a:fld>
            <a:endParaRPr lang="ru-RU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C1F22-9AE7-43C7-A784-B7A6205664CB}" type="slidenum">
              <a:rPr lang="ru-RU"/>
              <a:pPr/>
              <a:t>12</a:t>
            </a:fld>
            <a:endParaRPr lang="ru-RU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57027-4975-4025-8502-8DC83D21F56C}" type="slidenum">
              <a:rPr lang="ru-RU"/>
              <a:pPr/>
              <a:t>13</a:t>
            </a:fld>
            <a:endParaRPr lang="ru-RU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7171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2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3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4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5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6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7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8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9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0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1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2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3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4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5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6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7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8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9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0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91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92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194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195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196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7C090DB-F22F-4F56-A2FA-9704E6E458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49E68E-3211-470F-B9F2-BE72FF558AB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E734C0-86FD-43E6-AA9D-9E76DD81159B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AE64EB-2131-45CE-91C2-BACE38B7846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A6DB72-9C52-4045-9C0D-1DFCB81C8DB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48F218-81B1-4DEC-9C08-1B59DA5DFE0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D1A7D0-5F11-464B-9242-E13217F87B5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77613A-D9CB-4685-8B36-9DD2C3C7E18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923260-133D-451D-BFB8-196C4243401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4B8F35-87AA-485D-ACB0-F02F832D1AF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5301E3-E389-42FD-BCC3-79BEF086611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6147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48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49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0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1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2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3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4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5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6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7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8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9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0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1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2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3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4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5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6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7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16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7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171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AF5029D-2E0F-49E0-82D9-6F0E2A267B3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172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gif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gif"/><Relationship Id="rId5" Type="http://schemas.openxmlformats.org/officeDocument/2006/relationships/image" Target="../media/image34.jpeg"/><Relationship Id="rId10" Type="http://schemas.openxmlformats.org/officeDocument/2006/relationships/image" Target="../media/image39.gif"/><Relationship Id="rId4" Type="http://schemas.openxmlformats.org/officeDocument/2006/relationships/image" Target="../media/image33.jpeg"/><Relationship Id="rId9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29190" y="142852"/>
            <a:ext cx="4214810" cy="4429156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FF00"/>
                </a:solidFill>
                <a:effectLst/>
              </a:rPr>
              <a:t>Будко </a:t>
            </a:r>
            <a:br>
              <a:rPr lang="ru-RU" sz="4000" b="1" dirty="0" smtClean="0">
                <a:solidFill>
                  <a:srgbClr val="FFFF00"/>
                </a:solidFill>
                <a:effectLst/>
              </a:rPr>
            </a:br>
            <a:r>
              <a:rPr lang="ru-RU" sz="4000" b="1" dirty="0" smtClean="0">
                <a:solidFill>
                  <a:srgbClr val="FFFF00"/>
                </a:solidFill>
                <a:effectLst/>
              </a:rPr>
              <a:t>Спиридон Иванович – </a:t>
            </a:r>
            <a:r>
              <a:rPr lang="ru-RU" sz="3200" b="1" dirty="0" smtClean="0">
                <a:solidFill>
                  <a:srgbClr val="FFFF00"/>
                </a:solidFill>
                <a:effectLst/>
              </a:rPr>
              <a:t>участник штурма Берлина и участник парада Победы в Москве 22 июня 1945 года</a:t>
            </a:r>
            <a:endParaRPr lang="ru-RU" sz="32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5000628" y="6237288"/>
            <a:ext cx="3857652" cy="446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 dirty="0" smtClean="0">
              <a:ln w="9525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sz="quarter" idx="1"/>
          </p:nvPr>
        </p:nvSpPr>
        <p:spPr>
          <a:xfrm>
            <a:off x="5000628" y="5000636"/>
            <a:ext cx="4143372" cy="171451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C000"/>
                </a:solidFill>
                <a:effectLst/>
              </a:rPr>
              <a:t>Проект подготовила ученица 7 класса МБОУ Чернокурьинской СОШ Досжанова Жанара</a:t>
            </a:r>
          </a:p>
          <a:p>
            <a:pPr algn="l"/>
            <a:r>
              <a:rPr lang="ru-RU" sz="1400" b="1" dirty="0" smtClean="0">
                <a:solidFill>
                  <a:srgbClr val="FFFF00"/>
                </a:solidFill>
                <a:effectLst/>
              </a:rPr>
              <a:t>Руководитель проекта – </a:t>
            </a:r>
            <a:r>
              <a:rPr lang="ru-RU" sz="1400" b="1" dirty="0">
                <a:solidFill>
                  <a:srgbClr val="FFFF00"/>
                </a:solidFill>
                <a:effectLst/>
              </a:rPr>
              <a:t>С</a:t>
            </a:r>
            <a:r>
              <a:rPr lang="ru-RU" sz="1400" b="1" dirty="0" smtClean="0">
                <a:solidFill>
                  <a:srgbClr val="FFFF00"/>
                </a:solidFill>
                <a:effectLst/>
              </a:rPr>
              <a:t>частнева Г.П.</a:t>
            </a:r>
            <a:endParaRPr lang="ru-RU" sz="1400" b="1" dirty="0">
              <a:solidFill>
                <a:srgbClr val="FFFF00"/>
              </a:solidFill>
              <a:effectLst/>
            </a:endParaRPr>
          </a:p>
        </p:txBody>
      </p:sp>
      <p:pic>
        <p:nvPicPr>
          <p:cNvPr id="2056" name="Picture 8" descr="C:\Users\Пользователь\Desktop\Document_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714908" cy="6429420"/>
          </a:xfrm>
          <a:prstGeom prst="rect">
            <a:avLst/>
          </a:prstGeom>
          <a:noFill/>
        </p:spPr>
      </p:pic>
      <p:pic>
        <p:nvPicPr>
          <p:cNvPr id="28674" name="Picture 2" descr="C:\Users\Галя\Desktop\рисунки песни для презентации\1420620-0c6426a67f41be8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1143000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4716016" cy="764704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effectLst/>
              </a:rPr>
              <a:t>ИЗ воспоминаний:</a:t>
            </a:r>
            <a:endParaRPr lang="ru-RU" dirty="0">
              <a:solidFill>
                <a:srgbClr val="FFC000"/>
              </a:solidFill>
              <a:effectLst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495800" cy="6858000"/>
          </a:xfrm>
        </p:spPr>
        <p:txBody>
          <a:bodyPr/>
          <a:lstStyle/>
          <a:p>
            <a:r>
              <a:rPr lang="ru-RU" dirty="0" smtClean="0"/>
              <a:t> 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в</a:t>
            </a:r>
            <a:r>
              <a:rPr lang="ru-RU" dirty="0" smtClean="0">
                <a:effectLst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effectLst/>
              </a:rPr>
              <a:t>самый напряженный момент боя прекратилась связь. Одному из рядовых связистов дали приказ ликвидировать разрыв провода. Под сильным огнем противника рядовой прополз несколько метров и погиб… Послали второго солдата – не дополз… Слышу приказ: </a:t>
            </a:r>
            <a:r>
              <a:rPr lang="ru-RU" sz="2400" b="1" dirty="0" smtClean="0">
                <a:solidFill>
                  <a:srgbClr val="FFFF00"/>
                </a:solidFill>
                <a:effectLst/>
              </a:rPr>
              <a:t>«</a:t>
            </a:r>
            <a:r>
              <a:rPr lang="ru-RU" sz="2400" b="1" dirty="0" err="1" smtClean="0">
                <a:solidFill>
                  <a:srgbClr val="FFFF00"/>
                </a:solidFill>
                <a:effectLst/>
              </a:rPr>
              <a:t>Будко</a:t>
            </a:r>
            <a:r>
              <a:rPr lang="ru-RU" sz="2400" b="1" dirty="0" smtClean="0">
                <a:solidFill>
                  <a:srgbClr val="FFFF00"/>
                </a:solidFill>
                <a:effectLst/>
              </a:rPr>
              <a:t>, вперед…». </a:t>
            </a:r>
            <a:r>
              <a:rPr lang="ru-RU" sz="2000" b="1" dirty="0" smtClean="0">
                <a:solidFill>
                  <a:srgbClr val="FFFF00"/>
                </a:solidFill>
                <a:effectLst/>
              </a:rPr>
              <a:t>Мысленно попрощался с жизнью, со своими родными, со своей малой Родиной - </a:t>
            </a:r>
            <a:r>
              <a:rPr lang="ru-RU" sz="2000" b="1" dirty="0" err="1" smtClean="0">
                <a:solidFill>
                  <a:srgbClr val="FFFF00"/>
                </a:solidFill>
                <a:effectLst/>
              </a:rPr>
              <a:t>Чернокурьей</a:t>
            </a:r>
            <a:r>
              <a:rPr lang="ru-RU" sz="2000" b="1" dirty="0" smtClean="0">
                <a:solidFill>
                  <a:srgbClr val="FFFF00"/>
                </a:solidFill>
                <a:effectLst/>
              </a:rPr>
              <a:t> и пополз толкая впереди себя катушку. При восстановлении поврежденной линии связи  остался жив. </a:t>
            </a:r>
            <a:r>
              <a:rPr lang="ru-RU" sz="2400" b="1" dirty="0" smtClean="0">
                <a:solidFill>
                  <a:srgbClr val="FFFF00"/>
                </a:solidFill>
                <a:effectLst/>
              </a:rPr>
              <a:t>Связь была восстановлена.</a:t>
            </a:r>
          </a:p>
          <a:p>
            <a:endParaRPr lang="ru-RU" dirty="0">
              <a:solidFill>
                <a:srgbClr val="FFFF00"/>
              </a:solidFill>
              <a:effectLst/>
            </a:endParaRPr>
          </a:p>
        </p:txBody>
      </p:sp>
      <p:pic>
        <p:nvPicPr>
          <p:cNvPr id="3075" name="Picture 3" descr="C:\Users\Галя\Desktop\1277150472_68a5faea-0e65-4415-803b-83e4e3c017d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536504" cy="2880320"/>
          </a:xfrm>
          <a:prstGeom prst="rect">
            <a:avLst/>
          </a:prstGeom>
          <a:noFill/>
        </p:spPr>
      </p:pic>
      <p:pic>
        <p:nvPicPr>
          <p:cNvPr id="3076" name="Picture 4" descr="C:\Users\Галя\Desktop\78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4608512" cy="26916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7" y="3573016"/>
            <a:ext cx="4392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Советские связисты-воины в боях</a:t>
            </a:r>
            <a:r>
              <a:rPr lang="ru-RU" b="1" dirty="0" smtClean="0">
                <a:solidFill>
                  <a:srgbClr val="FFFF00"/>
                </a:solidFill>
              </a:rPr>
              <a:t>.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Picture 2" descr="C:\Users\Галя\Desktop\imag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5085184"/>
            <a:ext cx="1835696" cy="619770"/>
          </a:xfrm>
          <a:prstGeom prst="rect">
            <a:avLst/>
          </a:prstGeom>
          <a:noFill/>
        </p:spPr>
      </p:pic>
      <p:pic>
        <p:nvPicPr>
          <p:cNvPr id="13314" name="Picture 2" descr="C:\Users\Галя\Desktop\рисунки песни для презентации\anim_ogon_1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81750"/>
            <a:ext cx="4788024" cy="47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5500694" y="142852"/>
            <a:ext cx="3643306" cy="4929222"/>
          </a:xfrm>
        </p:spPr>
        <p:txBody>
          <a:bodyPr/>
          <a:lstStyle/>
          <a:p>
            <a:r>
              <a:rPr lang="ru-RU" sz="4000" dirty="0" smtClean="0">
                <a:solidFill>
                  <a:srgbClr val="FFFF00"/>
                </a:solidFill>
                <a:effectLst/>
              </a:rPr>
              <a:t>Встреча 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/>
            </a:r>
            <a:br>
              <a:rPr lang="ru-RU" sz="3600" dirty="0" smtClean="0">
                <a:solidFill>
                  <a:srgbClr val="FFFF00"/>
                </a:solidFill>
                <a:effectLst/>
              </a:rPr>
            </a:br>
            <a:r>
              <a:rPr lang="ru-RU" sz="4000" dirty="0" smtClean="0">
                <a:solidFill>
                  <a:srgbClr val="FFFF00"/>
                </a:solidFill>
                <a:effectLst/>
              </a:rPr>
              <a:t>Будко Спиридона Ивановича с 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однополчанами 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в Москве </a:t>
            </a:r>
            <a:br>
              <a:rPr lang="ru-RU" sz="4000" dirty="0" smtClean="0">
                <a:solidFill>
                  <a:srgbClr val="FFFF00"/>
                </a:solidFill>
                <a:effectLst/>
              </a:rPr>
            </a:br>
            <a:r>
              <a:rPr lang="ru-RU" sz="4000" dirty="0" smtClean="0">
                <a:solidFill>
                  <a:srgbClr val="FFFF00"/>
                </a:solidFill>
                <a:effectLst/>
              </a:rPr>
              <a:t>24 июня </a:t>
            </a:r>
            <a:br>
              <a:rPr lang="ru-RU" sz="4000" dirty="0" smtClean="0">
                <a:solidFill>
                  <a:srgbClr val="FFFF00"/>
                </a:solidFill>
                <a:effectLst/>
              </a:rPr>
            </a:br>
            <a:r>
              <a:rPr lang="ru-RU" sz="4000" dirty="0" smtClean="0">
                <a:solidFill>
                  <a:srgbClr val="FFFF00"/>
                </a:solidFill>
                <a:effectLst/>
              </a:rPr>
              <a:t>1981 года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4290"/>
            <a:ext cx="4929190" cy="6500858"/>
          </a:xfrm>
        </p:spPr>
        <p:txBody>
          <a:bodyPr/>
          <a:lstStyle/>
          <a:p>
            <a:pPr algn="ctr"/>
            <a:endParaRPr lang="ru-RU" sz="3600" b="1" i="1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572132" y="5357826"/>
            <a:ext cx="3571868" cy="1285884"/>
          </a:xfrm>
        </p:spPr>
        <p:txBody>
          <a:bodyPr/>
          <a:lstStyle/>
          <a:p>
            <a:r>
              <a:rPr lang="ru-RU" sz="2400" dirty="0" smtClean="0">
                <a:solidFill>
                  <a:srgbClr val="FFC000"/>
                </a:solidFill>
                <a:effectLst/>
              </a:rPr>
              <a:t>Будко С.И.  на фотографии первый справа</a:t>
            </a:r>
            <a:endParaRPr lang="ru-RU" sz="2400" dirty="0">
              <a:solidFill>
                <a:srgbClr val="FFC000"/>
              </a:solidFill>
              <a:effectLst/>
            </a:endParaRPr>
          </a:p>
        </p:txBody>
      </p:sp>
      <p:pic>
        <p:nvPicPr>
          <p:cNvPr id="22537" name="Picture 9" descr="C:\Users\Пользователь\Desktop\Document_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00694" cy="6858000"/>
          </a:xfrm>
          <a:prstGeom prst="rect">
            <a:avLst/>
          </a:prstGeom>
          <a:noFill/>
        </p:spPr>
      </p:pic>
      <p:pic>
        <p:nvPicPr>
          <p:cNvPr id="12290" name="Picture 2" descr="C:\Users\Галя\Desktop\рисунки песни для презентации\55821538_1267375519_0_1f52b_1c9489ee_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6381328"/>
            <a:ext cx="3635896" cy="476672"/>
          </a:xfrm>
          <a:prstGeom prst="rect">
            <a:avLst/>
          </a:prstGeom>
          <a:noFill/>
        </p:spPr>
      </p:pic>
      <p:pic>
        <p:nvPicPr>
          <p:cNvPr id="12291" name="Picture 3" descr="C:\Users\Галя\Desktop\рисунки песни для презентации\anim_ogon_1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7613" y="2752725"/>
            <a:ext cx="1628775" cy="135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Rectangle 2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69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  <a:effectLst/>
              </a:rPr>
              <a:t>Встреча однополчан 312 стрелковой дивизии </a:t>
            </a:r>
            <a:br>
              <a:rPr lang="ru-RU" sz="2800" b="1" dirty="0" smtClean="0">
                <a:solidFill>
                  <a:srgbClr val="FFFF00"/>
                </a:solidFill>
                <a:effectLst/>
              </a:rPr>
            </a:br>
            <a:r>
              <a:rPr lang="ru-RU" sz="2800" b="1" dirty="0" smtClean="0">
                <a:solidFill>
                  <a:srgbClr val="FFFF00"/>
                </a:solidFill>
                <a:effectLst/>
              </a:rPr>
              <a:t>в Москве 18-20 июня 1981 года</a:t>
            </a:r>
            <a:endParaRPr lang="ru-RU" sz="28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8213" name="Rectangle 21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71546"/>
            <a:ext cx="8329642" cy="5059379"/>
          </a:xfrm>
        </p:spPr>
        <p:txBody>
          <a:bodyPr/>
          <a:lstStyle/>
          <a:p>
            <a:pPr algn="ctr"/>
            <a:endParaRPr lang="ru-RU" sz="3600" b="1" i="1" dirty="0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165475" y="1876425"/>
            <a:ext cx="28130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214942" y="6215082"/>
            <a:ext cx="3929058" cy="642918"/>
          </a:xfrm>
        </p:spPr>
        <p:txBody>
          <a:bodyPr/>
          <a:lstStyle/>
          <a:p>
            <a:r>
              <a:rPr lang="ru-RU" sz="2200" dirty="0" smtClean="0">
                <a:solidFill>
                  <a:srgbClr val="FFC000"/>
                </a:solidFill>
                <a:effectLst/>
              </a:rPr>
              <a:t>Будко С.И. второй справа</a:t>
            </a:r>
            <a:endParaRPr lang="ru-RU" sz="2200" dirty="0">
              <a:solidFill>
                <a:srgbClr val="FFC000"/>
              </a:solidFill>
              <a:effectLst/>
            </a:endParaRPr>
          </a:p>
        </p:txBody>
      </p:sp>
      <p:pic>
        <p:nvPicPr>
          <p:cNvPr id="8216" name="Picture 24" descr="C:\Users\Пользователь\Desktop\Document_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8513654" cy="5143536"/>
          </a:xfrm>
          <a:prstGeom prst="rect">
            <a:avLst/>
          </a:prstGeom>
          <a:noFill/>
        </p:spPr>
      </p:pic>
      <p:pic>
        <p:nvPicPr>
          <p:cNvPr id="10242" name="Picture 2" descr="C:\Users\Галя\Desktop\рисунки песни для презентации\7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86500"/>
            <a:ext cx="5436096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pPr algn="l"/>
            <a:r>
              <a:rPr lang="ru-RU" sz="2200" b="1" dirty="0" smtClean="0">
                <a:solidFill>
                  <a:srgbClr val="FFFF00"/>
                </a:solidFill>
                <a:effectLst/>
              </a:rPr>
              <a:t>Встреча учеников Чернокурьинской школы с  ветераном войны Будко Спиридоном Ивановичем </a:t>
            </a:r>
            <a:r>
              <a:rPr lang="ru-RU" sz="2200" b="1" dirty="0" smtClean="0">
                <a:solidFill>
                  <a:srgbClr val="FFC000"/>
                </a:solidFill>
                <a:effectLst/>
              </a:rPr>
              <a:t>(пионерская дружина имени героя Советского союза З.А. Сорокина</a:t>
            </a:r>
            <a:r>
              <a:rPr lang="ru-RU" sz="2200" b="1" dirty="0" smtClean="0">
                <a:solidFill>
                  <a:srgbClr val="FFFF00"/>
                </a:solidFill>
                <a:effectLst/>
              </a:rPr>
              <a:t>)</a:t>
            </a:r>
            <a:endParaRPr lang="ru-RU" sz="22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4488"/>
            <a:ext cx="4038600" cy="4738700"/>
          </a:xfrm>
        </p:spPr>
        <p:txBody>
          <a:bodyPr/>
          <a:lstStyle/>
          <a:p>
            <a:pPr algn="ctr"/>
            <a:endParaRPr lang="ru-RU" b="1" i="1" dirty="0"/>
          </a:p>
          <a:p>
            <a:pPr algn="ctr">
              <a:buFont typeface="Wingdings" pitchFamily="2" charset="2"/>
              <a:buNone/>
            </a:pPr>
            <a:endParaRPr lang="ru-RU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072198" y="6429396"/>
            <a:ext cx="3071802" cy="42860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C000"/>
                </a:solidFill>
                <a:effectLst/>
              </a:rPr>
              <a:t>Будко С.И. в центре</a:t>
            </a:r>
            <a:endParaRPr lang="ru-RU" sz="1800" b="1" dirty="0">
              <a:solidFill>
                <a:srgbClr val="FFC000"/>
              </a:solidFill>
              <a:effectLst/>
            </a:endParaRPr>
          </a:p>
        </p:txBody>
      </p:sp>
      <p:pic>
        <p:nvPicPr>
          <p:cNvPr id="28680" name="Picture 8" descr="C:\Users\Пользователь\Desktop\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8715436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1"/>
            <a:ext cx="9144000" cy="928694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FF00"/>
                </a:solidFill>
                <a:effectLst/>
              </a:rPr>
              <a:t>Военные награды </a:t>
            </a:r>
            <a:endParaRPr lang="ru-RU" sz="54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290" y="6143644"/>
            <a:ext cx="6357982" cy="50006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effectLst/>
              </a:rPr>
              <a:t>Никто не забыт и ничто не забыто!</a:t>
            </a:r>
            <a:endParaRPr lang="ru-RU" sz="24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 descr="C:\Users\Пользователь\Desktop\Материалы о Будко С.И\0_6c345_b258d495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24744"/>
            <a:ext cx="1571635" cy="2304256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Материалы о Будко С.И\0_88b66_50313301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052736"/>
            <a:ext cx="1285884" cy="2357454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Материалы о Будко С.И\3243886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142984"/>
            <a:ext cx="2051720" cy="2142000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Материалы о Будко С.И\1387857531_orden-krasnoy-zvezdy-3-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643314"/>
            <a:ext cx="2555776" cy="2357454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esktop\Материалы о Будко С.И\ordsta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3573016"/>
            <a:ext cx="2857520" cy="2381255"/>
          </a:xfrm>
          <a:prstGeom prst="rect">
            <a:avLst/>
          </a:prstGeom>
          <a:noFill/>
        </p:spPr>
      </p:pic>
      <p:pic>
        <p:nvPicPr>
          <p:cNvPr id="10" name="Picture 2" descr="C:\Users\Пользователь\Desktop\DSC055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484784"/>
            <a:ext cx="3779912" cy="4320480"/>
          </a:xfrm>
          <a:prstGeom prst="rect">
            <a:avLst/>
          </a:prstGeom>
          <a:noFill/>
        </p:spPr>
      </p:pic>
      <p:pic>
        <p:nvPicPr>
          <p:cNvPr id="6146" name="Picture 2" descr="C:\Users\Галя\Desktop\рисунки песни для презентации\86838919_0_54dc9_27868e3e_S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0"/>
            <a:ext cx="1475656" cy="1052736"/>
          </a:xfrm>
          <a:prstGeom prst="rect">
            <a:avLst/>
          </a:prstGeom>
          <a:noFill/>
        </p:spPr>
      </p:pic>
      <p:pic>
        <p:nvPicPr>
          <p:cNvPr id="6147" name="Picture 3" descr="C:\Users\Галя\Desktop\рисунки песни для презентации\86838919_0_54dc9_27868e3e_S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1484784"/>
            <a:ext cx="720079" cy="648072"/>
          </a:xfrm>
          <a:prstGeom prst="rect">
            <a:avLst/>
          </a:prstGeom>
          <a:noFill/>
        </p:spPr>
      </p:pic>
      <p:pic>
        <p:nvPicPr>
          <p:cNvPr id="6149" name="Picture 5" descr="C:\Users\Галя\Desktop\рисунки песни для презентации\Материал для оформления школьных презентаций - Картинки для школьных презентаций - Методическая работа - Сайт учителя математики Мишутиной Елены_files\flag_rossii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88640"/>
            <a:ext cx="1428750" cy="952500"/>
          </a:xfrm>
          <a:prstGeom prst="rect">
            <a:avLst/>
          </a:prstGeom>
          <a:noFill/>
        </p:spPr>
      </p:pic>
      <p:pic>
        <p:nvPicPr>
          <p:cNvPr id="15" name="Picture 3" descr="C:\Users\Галя\Desktop\рисунки песни для презентации\71005213_1298286117_1198944i1r4aas7da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805265"/>
            <a:ext cx="1728192" cy="1052736"/>
          </a:xfrm>
          <a:prstGeom prst="rect">
            <a:avLst/>
          </a:prstGeom>
          <a:noFill/>
        </p:spPr>
      </p:pic>
      <p:pic>
        <p:nvPicPr>
          <p:cNvPr id="16" name="Picture 3" descr="C:\Users\Галя\Desktop\рисунки песни для презентации\71005213_1298286117_1198944i1r4aas7da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15808" y="6009481"/>
            <a:ext cx="1728192" cy="848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80120"/>
          </a:xfrm>
        </p:spPr>
        <p:txBody>
          <a:bodyPr/>
          <a:lstStyle/>
          <a:p>
            <a:pPr algn="l" fontAlgn="t"/>
            <a:r>
              <a:rPr lang="ru-RU" sz="2000" b="1" dirty="0" smtClean="0">
                <a:solidFill>
                  <a:srgbClr val="FFC000"/>
                </a:solidFill>
                <a:effectLst/>
              </a:rPr>
              <a:t>На этом фото наши фронтовики: </a:t>
            </a:r>
            <a:r>
              <a:rPr lang="ru-RU" sz="2000" b="1" dirty="0" err="1" smtClean="0">
                <a:solidFill>
                  <a:srgbClr val="FFC000"/>
                </a:solidFill>
                <a:effectLst/>
              </a:rPr>
              <a:t>Шакаев</a:t>
            </a:r>
            <a:r>
              <a:rPr lang="ru-RU" sz="2000" b="1" dirty="0" smtClean="0">
                <a:solidFill>
                  <a:srgbClr val="FFC000"/>
                </a:solidFill>
                <a:effectLst/>
              </a:rPr>
              <a:t> </a:t>
            </a:r>
            <a:r>
              <a:rPr lang="ru-RU" sz="2000" b="1" dirty="0" err="1" smtClean="0">
                <a:solidFill>
                  <a:srgbClr val="FFC000"/>
                </a:solidFill>
                <a:effectLst/>
              </a:rPr>
              <a:t>Абул</a:t>
            </a:r>
            <a:r>
              <a:rPr lang="ru-RU" sz="2000" b="1" dirty="0" smtClean="0">
                <a:solidFill>
                  <a:srgbClr val="FFC000"/>
                </a:solidFill>
                <a:effectLst/>
              </a:rPr>
              <a:t>, </a:t>
            </a:r>
            <a:r>
              <a:rPr lang="ru-RU" sz="2000" b="1" dirty="0" err="1" smtClean="0">
                <a:solidFill>
                  <a:srgbClr val="FFC000"/>
                </a:solidFill>
                <a:effectLst/>
              </a:rPr>
              <a:t>Будко</a:t>
            </a:r>
            <a:r>
              <a:rPr lang="ru-RU" sz="2000" b="1" dirty="0" smtClean="0">
                <a:solidFill>
                  <a:srgbClr val="FFC000"/>
                </a:solidFill>
                <a:effectLst/>
              </a:rPr>
              <a:t> С.И. (второй слева, первый ряд), </a:t>
            </a:r>
            <a:r>
              <a:rPr lang="ru-RU" sz="2000" b="1" dirty="0" err="1" smtClean="0">
                <a:solidFill>
                  <a:srgbClr val="FFC000"/>
                </a:solidFill>
                <a:effectLst/>
              </a:rPr>
              <a:t>Шарушинский</a:t>
            </a:r>
            <a:r>
              <a:rPr lang="ru-RU" sz="2000" b="1" dirty="0" smtClean="0">
                <a:solidFill>
                  <a:srgbClr val="FFC000"/>
                </a:solidFill>
                <a:effectLst/>
              </a:rPr>
              <a:t> И.Ф. ,Долгов А.Е. </a:t>
            </a:r>
            <a:r>
              <a:rPr lang="ru-RU" sz="2000" b="1" dirty="0" err="1" smtClean="0">
                <a:solidFill>
                  <a:srgbClr val="FFC000"/>
                </a:solidFill>
                <a:effectLst/>
              </a:rPr>
              <a:t>Красносельский</a:t>
            </a:r>
            <a:r>
              <a:rPr lang="ru-RU" sz="2000" b="1" dirty="0" smtClean="0">
                <a:solidFill>
                  <a:srgbClr val="FFC000"/>
                </a:solidFill>
                <a:effectLst/>
              </a:rPr>
              <a:t> Л.В., Долгополов Г.М., Осипенко П.И.. Березин В.А. – директор агрофирмы «Новая семья»,9 мая 2000 год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2536" y="1268760"/>
            <a:ext cx="4248472" cy="5400600"/>
          </a:xfrm>
        </p:spPr>
        <p:txBody>
          <a:bodyPr/>
          <a:lstStyle/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Фронтовики уходят в одиночку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И парами, и день за днём.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И мы не в силах ставить точки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В их бесконечности проём...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А их всё меньше днём и ночью,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Хотя всегда - и день, и ночь -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мы не прощаемся с ними, точно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Можем им чем-нибудь помочь...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Не успеваем... Только память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Берёт их бережно хранить -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Уже стоят их именами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И гипс, и мрамор, и гранит.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А мы теперь и днём, и ночью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Смотрим в бессрочный тот проём…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И видим их поодиночке…</a:t>
            </a:r>
          </a:p>
          <a:p>
            <a:r>
              <a:rPr lang="ru-RU" sz="1700" b="1" dirty="0" smtClean="0">
                <a:solidFill>
                  <a:srgbClr val="FFFF00"/>
                </a:solidFill>
                <a:effectLst/>
              </a:rPr>
              <a:t>И парами… день за днём…</a:t>
            </a:r>
          </a:p>
          <a:p>
            <a:endParaRPr lang="ru-RU" sz="1100" dirty="0">
              <a:effectLst/>
            </a:endParaRPr>
          </a:p>
        </p:txBody>
      </p:sp>
      <p:pic>
        <p:nvPicPr>
          <p:cNvPr id="1026" name="Picture 2" descr="C:\Users\Галя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1432" y="1313384"/>
            <a:ext cx="5112568" cy="5544616"/>
          </a:xfrm>
          <a:prstGeom prst="rect">
            <a:avLst/>
          </a:prstGeom>
          <a:noFill/>
        </p:spPr>
      </p:pic>
      <p:pic>
        <p:nvPicPr>
          <p:cNvPr id="4097" name="Picture 1" descr="C:\Users\Галя\Desktop\рисунки песни для презентации\1420620-0c6426a67f41be8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0688"/>
            <a:ext cx="1143000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44" y="285728"/>
            <a:ext cx="1428760" cy="857255"/>
          </a:xfrm>
        </p:spPr>
        <p:txBody>
          <a:bodyPr/>
          <a:lstStyle/>
          <a:p>
            <a:pPr algn="l"/>
            <a:endParaRPr lang="ru-RU" sz="2000" b="1" dirty="0">
              <a:effectLst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188640"/>
            <a:ext cx="8929718" cy="6383632"/>
          </a:xfrm>
        </p:spPr>
        <p:txBody>
          <a:bodyPr/>
          <a:lstStyle/>
          <a:p>
            <a:r>
              <a:rPr lang="ru-RU" sz="2200" b="1" dirty="0">
                <a:solidFill>
                  <a:srgbClr val="FFFF00"/>
                </a:solidFill>
                <a:effectLst/>
              </a:rPr>
              <a:t>Все дальше и дальше нас уносит время от тех исторических событий, в результате которых </a:t>
            </a:r>
            <a:endParaRPr lang="ru-RU" sz="2200" b="1" dirty="0" smtClean="0">
              <a:solidFill>
                <a:srgbClr val="FFFF00"/>
              </a:solidFill>
              <a:effectLst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effectLst/>
              </a:rPr>
              <a:t>наша </a:t>
            </a:r>
            <a:r>
              <a:rPr lang="ru-RU" sz="2200" b="1" dirty="0">
                <a:solidFill>
                  <a:srgbClr val="FFFF00"/>
                </a:solidFill>
                <a:effectLst/>
              </a:rPr>
              <a:t>Родина, наш народ выстоял, выжил. </a:t>
            </a:r>
            <a:endParaRPr lang="ru-RU" sz="2200" b="1" dirty="0" smtClean="0">
              <a:solidFill>
                <a:srgbClr val="FFFF00"/>
              </a:solidFill>
              <a:effectLst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effectLst/>
              </a:rPr>
              <a:t>Все меньше </a:t>
            </a:r>
            <a:r>
              <a:rPr lang="ru-RU" sz="2200" b="1" dirty="0">
                <a:solidFill>
                  <a:srgbClr val="FFFF00"/>
                </a:solidFill>
                <a:effectLst/>
              </a:rPr>
              <a:t>становится свидетелей тех событий. Воспоминания, фотографии, фамилии на обелисках – вот лишь то, что скоро останется. Надеюсь, что собранный материал продлит память об </a:t>
            </a:r>
            <a:r>
              <a:rPr lang="ru-RU" sz="2200" b="1" dirty="0" smtClean="0">
                <a:solidFill>
                  <a:srgbClr val="FFFF00"/>
                </a:solidFill>
                <a:effectLst/>
              </a:rPr>
              <a:t>этом </a:t>
            </a:r>
            <a:r>
              <a:rPr lang="ru-RU" sz="2200" b="1" dirty="0">
                <a:solidFill>
                  <a:srgbClr val="FFFF00"/>
                </a:solidFill>
                <a:effectLst/>
              </a:rPr>
              <a:t>человеке, о его </a:t>
            </a:r>
            <a:r>
              <a:rPr lang="ru-RU" sz="2200" b="1" dirty="0" smtClean="0">
                <a:solidFill>
                  <a:srgbClr val="FFFF00"/>
                </a:solidFill>
                <a:effectLst/>
              </a:rPr>
              <a:t>военных и мирных подвигах. </a:t>
            </a:r>
            <a:r>
              <a:rPr lang="ru-RU" sz="2200" b="1" dirty="0">
                <a:solidFill>
                  <a:srgbClr val="FFFF00"/>
                </a:solidFill>
                <a:effectLst/>
              </a:rPr>
              <a:t>Именно на таких людях, каким </a:t>
            </a:r>
            <a:r>
              <a:rPr lang="ru-RU" sz="2200" b="1" dirty="0" smtClean="0">
                <a:solidFill>
                  <a:srgbClr val="FFFF00"/>
                </a:solidFill>
                <a:effectLst/>
              </a:rPr>
              <a:t>был Будко Спиридон Иванович, </a:t>
            </a:r>
            <a:r>
              <a:rPr lang="ru-RU" sz="2200" b="1" dirty="0">
                <a:solidFill>
                  <a:srgbClr val="FFFF00"/>
                </a:solidFill>
                <a:effectLst/>
              </a:rPr>
              <a:t>держится земля русская. На таких примерах мы учимся любить свою Землю, свою семью, свою Родину.</a:t>
            </a:r>
          </a:p>
          <a:p>
            <a:r>
              <a:rPr lang="ru-RU" sz="2200" b="1" dirty="0">
                <a:solidFill>
                  <a:srgbClr val="FFC000"/>
                </a:solidFill>
                <a:effectLst/>
              </a:rPr>
              <a:t>МЫ ПАМЯТЬЮ ОБЯЗАНЫ </a:t>
            </a:r>
            <a:r>
              <a:rPr lang="ru-RU" sz="2200" b="1" dirty="0" smtClean="0">
                <a:solidFill>
                  <a:srgbClr val="FFC000"/>
                </a:solidFill>
                <a:effectLst/>
              </a:rPr>
              <a:t>ЕМУ,</a:t>
            </a:r>
            <a:endParaRPr lang="ru-RU" sz="2200" b="1" dirty="0">
              <a:solidFill>
                <a:srgbClr val="FFC000"/>
              </a:solidFill>
              <a:effectLst/>
            </a:endParaRPr>
          </a:p>
          <a:p>
            <a:r>
              <a:rPr lang="ru-RU" sz="2200" b="1" dirty="0" smtClean="0">
                <a:solidFill>
                  <a:srgbClr val="FFC000"/>
                </a:solidFill>
                <a:effectLst/>
              </a:rPr>
              <a:t> </a:t>
            </a:r>
            <a:r>
              <a:rPr lang="ru-RU" sz="2200" b="1" dirty="0">
                <a:solidFill>
                  <a:srgbClr val="FFC000"/>
                </a:solidFill>
                <a:effectLst/>
              </a:rPr>
              <a:t>ПУСТЬ КАЖДЫЙ ЗНАЕТ ПОЧЕМУ.</a:t>
            </a:r>
          </a:p>
          <a:p>
            <a:r>
              <a:rPr lang="ru-RU" sz="2200" b="1" dirty="0">
                <a:solidFill>
                  <a:srgbClr val="FFC000"/>
                </a:solidFill>
                <a:effectLst/>
              </a:rPr>
              <a:t>БЛАГОДАРЯ ЕМУ </a:t>
            </a:r>
            <a:r>
              <a:rPr lang="ru-RU" sz="2200" b="1" dirty="0" smtClean="0">
                <a:solidFill>
                  <a:srgbClr val="FFC000"/>
                </a:solidFill>
                <a:effectLst/>
              </a:rPr>
              <a:t>И Я </a:t>
            </a:r>
            <a:r>
              <a:rPr lang="ru-RU" sz="2200" b="1" dirty="0">
                <a:solidFill>
                  <a:srgbClr val="FFC000"/>
                </a:solidFill>
                <a:effectLst/>
              </a:rPr>
              <a:t>ЖИВУ НА ЭТОМ СВЕТЕ,</a:t>
            </a:r>
          </a:p>
          <a:p>
            <a:r>
              <a:rPr lang="ru-RU" sz="2200" b="1" dirty="0">
                <a:solidFill>
                  <a:srgbClr val="FFC000"/>
                </a:solidFill>
                <a:effectLst/>
              </a:rPr>
              <a:t>КАК ВЫ, КАК ОСТАЛЬНЫЕ ДЕТИ.</a:t>
            </a:r>
          </a:p>
          <a:p>
            <a:r>
              <a:rPr lang="ru-RU" sz="2200" b="1" dirty="0">
                <a:solidFill>
                  <a:srgbClr val="FFC000"/>
                </a:solidFill>
                <a:effectLst/>
              </a:rPr>
              <a:t>ОН РОДИНУ И НАС С ТОБОЮ </a:t>
            </a:r>
            <a:r>
              <a:rPr lang="ru-RU" sz="2200" b="1" dirty="0" smtClean="0">
                <a:solidFill>
                  <a:srgbClr val="FFC000"/>
                </a:solidFill>
                <a:effectLst/>
              </a:rPr>
              <a:t>ЗАЩИЩАЛ…          </a:t>
            </a:r>
            <a:r>
              <a:rPr lang="ru-RU" sz="1400" b="1" dirty="0" smtClean="0">
                <a:solidFill>
                  <a:srgbClr val="00B0F0"/>
                </a:solidFill>
                <a:effectLst/>
              </a:rPr>
              <a:t>Спасибо всем! </a:t>
            </a:r>
            <a:endParaRPr lang="ru-RU" sz="1400" b="1" dirty="0">
              <a:solidFill>
                <a:srgbClr val="00B0F0"/>
              </a:solidFill>
              <a:effectLst/>
            </a:endParaRPr>
          </a:p>
          <a:p>
            <a:r>
              <a:rPr lang="ru-RU" sz="2200" b="1" dirty="0">
                <a:solidFill>
                  <a:srgbClr val="FFC000"/>
                </a:solidFill>
                <a:effectLst/>
              </a:rPr>
              <a:t>НЕЛЬЗЯ, ЧТОБЫ ОБ ЭТОМ КТО - ТО </a:t>
            </a:r>
            <a:r>
              <a:rPr lang="ru-RU" sz="2200" b="1" dirty="0" smtClean="0">
                <a:solidFill>
                  <a:srgbClr val="FFC000"/>
                </a:solidFill>
                <a:effectLst/>
              </a:rPr>
              <a:t>ЗАБЫВАЛ</a:t>
            </a:r>
            <a:r>
              <a:rPr lang="ru-RU" sz="2000" b="1" dirty="0" smtClean="0">
                <a:solidFill>
                  <a:srgbClr val="FFC000"/>
                </a:solidFill>
                <a:effectLst/>
              </a:rPr>
              <a:t>!</a:t>
            </a:r>
            <a:endParaRPr lang="ru-RU" sz="1600" b="1" dirty="0" smtClean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endParaRPr lang="ru-RU" sz="2000" b="1" dirty="0">
              <a:solidFill>
                <a:srgbClr val="FFC000"/>
              </a:solidFill>
              <a:effectLst/>
            </a:endParaRPr>
          </a:p>
          <a:p>
            <a:endParaRPr lang="ru-RU" sz="1600" b="1" dirty="0">
              <a:effectLst/>
            </a:endParaRPr>
          </a:p>
        </p:txBody>
      </p:sp>
      <p:pic>
        <p:nvPicPr>
          <p:cNvPr id="8" name="Picture 4" descr="G:\Герои района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861048"/>
            <a:ext cx="21957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 descr="C:\Users\Галя\Desktop\рисунки песни для презентации\Материал для оформления школьных презентаций - Картинки для школьных презентаций - Методическая работа - Сайт учителя математики Мишутиной Елены_files\flag_rossii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0"/>
            <a:ext cx="1979712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"/>
            <a:ext cx="8715436" cy="1214421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C000"/>
                </a:solidFill>
                <a:effectLst/>
              </a:rPr>
              <a:t>ЦЕЛЬ ПРОЕКТА</a:t>
            </a:r>
            <a:r>
              <a:rPr lang="ru-RU" sz="2400" b="1" dirty="0" smtClean="0">
                <a:effectLst/>
              </a:rPr>
              <a:t>: </a:t>
            </a:r>
            <a:r>
              <a:rPr lang="ru-RU" sz="2400" b="1" dirty="0" smtClean="0">
                <a:solidFill>
                  <a:srgbClr val="FFFF00"/>
                </a:solidFill>
                <a:effectLst/>
              </a:rPr>
              <a:t>Собрать фотографии и документы о ветеране войны Будко Спиридоне Ивановиче</a:t>
            </a:r>
            <a:endParaRPr lang="ru-RU" sz="24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357298"/>
            <a:ext cx="7286676" cy="5286412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C000"/>
                </a:solidFill>
              </a:rPr>
              <a:t>Задачи:</a:t>
            </a:r>
          </a:p>
          <a:p>
            <a:pPr>
              <a:buAutoNum type="arabicPeriod"/>
            </a:pPr>
            <a:r>
              <a:rPr lang="ru-RU" b="1" dirty="0" smtClean="0">
                <a:solidFill>
                  <a:srgbClr val="FFC000"/>
                </a:solidFill>
              </a:rPr>
              <a:t>Собрать и отсканировать все фотографии фронтовика;</a:t>
            </a:r>
          </a:p>
          <a:p>
            <a:pPr>
              <a:buAutoNum type="arabicPeriod"/>
            </a:pPr>
            <a:r>
              <a:rPr lang="ru-RU" b="1" dirty="0" smtClean="0">
                <a:solidFill>
                  <a:srgbClr val="FFC000"/>
                </a:solidFill>
              </a:rPr>
              <a:t>Побеседовать с сыном фронтовика Будко Александром Спиридоновичем;</a:t>
            </a:r>
          </a:p>
          <a:p>
            <a:pPr>
              <a:buAutoNum type="arabicPeriod"/>
            </a:pPr>
            <a:r>
              <a:rPr lang="ru-RU" b="1" dirty="0" smtClean="0">
                <a:solidFill>
                  <a:srgbClr val="FFC000"/>
                </a:solidFill>
              </a:rPr>
              <a:t>Сходить в школьный краеведческий музей за информацией.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6" name="Picture 2" descr="C:\Users\Галя\Desktop\29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628800"/>
            <a:ext cx="2016224" cy="2664296"/>
          </a:xfrm>
          <a:prstGeom prst="rect">
            <a:avLst/>
          </a:prstGeom>
          <a:noFill/>
        </p:spPr>
      </p:pic>
      <p:pic>
        <p:nvPicPr>
          <p:cNvPr id="5" name="Picture 1" descr="C:\Users\Галя\Desktop\рисунки песни для презентации\1420620-0c6426a67f41be8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908720"/>
            <a:ext cx="1143000" cy="1885950"/>
          </a:xfrm>
          <a:prstGeom prst="rect">
            <a:avLst/>
          </a:prstGeom>
          <a:noFill/>
        </p:spPr>
      </p:pic>
      <p:pic>
        <p:nvPicPr>
          <p:cNvPr id="26627" name="Picture 3" descr="C:\Users\Галя\Desktop\рисунки песни для презентации\9 мая\92bcb002e34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843413"/>
            <a:ext cx="2483768" cy="2014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8929718" cy="85725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C000"/>
                </a:solidFill>
                <a:effectLst/>
              </a:rPr>
              <a:t>Будко Спиридон Иванович родился </a:t>
            </a:r>
            <a:br>
              <a:rPr lang="ru-RU" sz="3200" b="1" dirty="0" smtClean="0">
                <a:solidFill>
                  <a:srgbClr val="FFC000"/>
                </a:solidFill>
                <a:effectLst/>
              </a:rPr>
            </a:br>
            <a:r>
              <a:rPr lang="ru-RU" sz="3200" b="1" dirty="0" smtClean="0">
                <a:solidFill>
                  <a:srgbClr val="FFC000"/>
                </a:solidFill>
                <a:effectLst/>
              </a:rPr>
              <a:t>3 февраля 1923 года.</a:t>
            </a:r>
            <a:endParaRPr lang="ru-RU" sz="3200" dirty="0">
              <a:solidFill>
                <a:srgbClr val="FFC000"/>
              </a:solidFill>
              <a:effectLst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71546"/>
            <a:ext cx="9144000" cy="5572163"/>
          </a:xfrm>
        </p:spPr>
        <p:txBody>
          <a:bodyPr/>
          <a:lstStyle/>
          <a:p>
            <a:r>
              <a:rPr lang="ru-RU" sz="2300" b="1" dirty="0" smtClean="0">
                <a:solidFill>
                  <a:srgbClr val="FFFF00"/>
                </a:solidFill>
                <a:effectLst/>
              </a:rPr>
              <a:t>Детство </a:t>
            </a:r>
            <a:r>
              <a:rPr lang="ru-RU" sz="2300" b="1" dirty="0">
                <a:solidFill>
                  <a:srgbClr val="FFFF00"/>
                </a:solidFill>
                <a:effectLst/>
              </a:rPr>
              <a:t>и юность прошли в </a:t>
            </a:r>
            <a:r>
              <a:rPr lang="ru-RU" sz="2300" b="1" dirty="0" smtClean="0">
                <a:solidFill>
                  <a:srgbClr val="FFFF00"/>
                </a:solidFill>
                <a:effectLst/>
              </a:rPr>
              <a:t>сибирском </a:t>
            </a:r>
            <a:r>
              <a:rPr lang="ru-RU" sz="2300" b="1" dirty="0">
                <a:solidFill>
                  <a:srgbClr val="FFFF00"/>
                </a:solidFill>
                <a:effectLst/>
              </a:rPr>
              <a:t>селе Чернокурья. В местной школе он закончил пять классов, а потом начал работать в колхозе механизатором, работал на колесном тракторе.</a:t>
            </a:r>
            <a:endParaRPr lang="ru-RU" sz="2300" dirty="0">
              <a:solidFill>
                <a:srgbClr val="FFFF00"/>
              </a:solidFill>
              <a:effectLst/>
            </a:endParaRPr>
          </a:p>
          <a:p>
            <a:r>
              <a:rPr lang="ru-RU" sz="2300" b="1" dirty="0">
                <a:solidFill>
                  <a:srgbClr val="FFFF00"/>
                </a:solidFill>
                <a:effectLst/>
              </a:rPr>
              <a:t>        В 1941 году был призван в армию. Формирование было в Славгороде, недалеко от озера Яркова. Спиридон Иванович попал в 312 стрелковую дивизию. Сначала учился, потом получил звание командира и стал командиром отделения. В дивизии, где воевал Спиридон Иванович, почти все были сибиряки, алтайские колхозники и рабочие.</a:t>
            </a:r>
            <a:endParaRPr lang="ru-RU" sz="2300" dirty="0">
              <a:solidFill>
                <a:srgbClr val="FFFF00"/>
              </a:solidFill>
              <a:effectLst/>
            </a:endParaRPr>
          </a:p>
          <a:p>
            <a:r>
              <a:rPr lang="ru-RU" sz="2300" b="1" dirty="0">
                <a:solidFill>
                  <a:srgbClr val="FFFF00"/>
                </a:solidFill>
                <a:effectLst/>
              </a:rPr>
              <a:t>       22 апреля 1942 года он принял присягу и стал настоящим солдатом 312 стрелковой дивизии. Потом дивизия убыла на запад, а в августе вступила в первые бои на западном фронте. </a:t>
            </a:r>
          </a:p>
        </p:txBody>
      </p:sp>
      <p:pic>
        <p:nvPicPr>
          <p:cNvPr id="7" name="Содержимое 3" descr="getImage (1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286644" y="571480"/>
            <a:ext cx="171451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 descr="C:\Users\Галя\Desktop\рисунки песни для презентации\0f4bab78784e8b4e2da91265c1109e3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</p:spPr>
      </p:pic>
      <p:pic>
        <p:nvPicPr>
          <p:cNvPr id="6" name="Picture 1" descr="C:\Users\Галя\Desktop\рисунки песни для презентации\1420620-0c6426a67f41be8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3429000"/>
            <a:ext cx="1143000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214282" y="142852"/>
            <a:ext cx="8786874" cy="571504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FFC000"/>
                </a:solidFill>
              </a:rPr>
              <a:t>в августе 1942 года Спиридон Иванович   участвовал   в Погорело - </a:t>
            </a:r>
            <a:r>
              <a:rPr lang="ru-RU" sz="2400" b="1" dirty="0" err="1" smtClean="0">
                <a:solidFill>
                  <a:srgbClr val="FFC000"/>
                </a:solidFill>
              </a:rPr>
              <a:t>Городнищенской</a:t>
            </a:r>
            <a:r>
              <a:rPr lang="ru-RU" sz="2400" b="1" dirty="0" smtClean="0">
                <a:solidFill>
                  <a:srgbClr val="FFC000"/>
                </a:solidFill>
              </a:rPr>
              <a:t> операции:</a:t>
            </a:r>
            <a:endParaRPr lang="ru-RU" sz="2400" dirty="0">
              <a:solidFill>
                <a:srgbClr val="FFC000"/>
              </a:solidFill>
              <a:effectLst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57232"/>
            <a:ext cx="9143999" cy="600076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effectLst/>
              </a:rPr>
              <a:t>в 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результате упорных боев освобождал районный центр Смоленщины – село Карманово. Весной 1943 года вместе со своей дивизией участвовал в </a:t>
            </a:r>
            <a:r>
              <a:rPr lang="ru-RU" sz="2400" b="1" dirty="0" err="1">
                <a:solidFill>
                  <a:srgbClr val="FFFF00"/>
                </a:solidFill>
                <a:effectLst/>
              </a:rPr>
              <a:t>Ржевско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- Вяземской операции. Упорный бой дивизия вела за Дорогобуж. </a:t>
            </a:r>
            <a:endParaRPr lang="ru-RU" sz="2400" dirty="0">
              <a:solidFill>
                <a:srgbClr val="FFFF00"/>
              </a:solidFill>
              <a:effectLst/>
            </a:endParaRPr>
          </a:p>
          <a:p>
            <a:r>
              <a:rPr lang="ru-RU" sz="2400" b="1" dirty="0">
                <a:solidFill>
                  <a:srgbClr val="FFC000"/>
                </a:solidFill>
                <a:effectLst/>
              </a:rPr>
              <a:t>      За участие в боях был награждён первой медалью «За отвагу». За форсирование Днепра был награждён орденом Красной звезды. 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И только весеннее бездорожье остановило наступление. Дивизия перешла к обороне по реке </a:t>
            </a:r>
            <a:r>
              <a:rPr lang="ru-RU" sz="2400" b="1" dirty="0" err="1">
                <a:solidFill>
                  <a:srgbClr val="FFFF00"/>
                </a:solidFill>
                <a:effectLst/>
              </a:rPr>
              <a:t>Осьме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 на рубеже </a:t>
            </a:r>
            <a:r>
              <a:rPr lang="ru-RU" sz="2400" b="1" dirty="0" err="1">
                <a:solidFill>
                  <a:srgbClr val="FFFF00"/>
                </a:solidFill>
                <a:effectLst/>
              </a:rPr>
              <a:t>Хомец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 –</a:t>
            </a:r>
            <a:r>
              <a:rPr lang="ru-RU" sz="2400" b="1" dirty="0" err="1">
                <a:solidFill>
                  <a:srgbClr val="FFFF00"/>
                </a:solidFill>
                <a:effectLst/>
              </a:rPr>
              <a:t>Купелище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 –Кондратьево. 31 августа Спиридон Иванович со своей дивизией начал наступление на Западном фронте. В ночь на 25 сентября дивизия форсировала </a:t>
            </a:r>
            <a:r>
              <a:rPr lang="ru-RU" sz="2400" b="1" dirty="0" err="1">
                <a:solidFill>
                  <a:srgbClr val="FFFF00"/>
                </a:solidFill>
                <a:effectLst/>
              </a:rPr>
              <a:t>Волчейку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 и вместе с 31 и 68 дивизиями овладела городом Смоленском. За Смоленск дивизия вела очень упорные бои. </a:t>
            </a:r>
            <a:endParaRPr lang="ru-RU" sz="2400" dirty="0">
              <a:solidFill>
                <a:srgbClr val="FFFF00"/>
              </a:solidFill>
              <a:effectLst/>
            </a:endParaRPr>
          </a:p>
          <a:p>
            <a:r>
              <a:rPr lang="ru-RU" sz="2000" b="1" dirty="0">
                <a:solidFill>
                  <a:srgbClr val="FFFF00"/>
                </a:solidFill>
              </a:rPr>
              <a:t>      </a:t>
            </a:r>
            <a:endParaRPr lang="ru-RU" sz="20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ru-RU" sz="2000" b="1" dirty="0">
              <a:effectLst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715404" y="1600200"/>
            <a:ext cx="249209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072198" y="214290"/>
            <a:ext cx="2857520" cy="207170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C000"/>
                </a:solidFill>
                <a:effectLst/>
              </a:rPr>
              <a:t>Будко Спиридон Иванович</a:t>
            </a:r>
            <a:br>
              <a:rPr lang="ru-RU" sz="3200" b="1" dirty="0" smtClean="0">
                <a:solidFill>
                  <a:srgbClr val="FFC000"/>
                </a:solidFill>
                <a:effectLst/>
              </a:rPr>
            </a:br>
            <a:r>
              <a:rPr lang="ru-RU" sz="3200" b="1" dirty="0" smtClean="0">
                <a:solidFill>
                  <a:srgbClr val="FFC000"/>
                </a:solidFill>
                <a:effectLst/>
              </a:rPr>
              <a:t>9 мая 1973г.</a:t>
            </a:r>
            <a:endParaRPr lang="ru-RU" sz="3200" dirty="0">
              <a:solidFill>
                <a:srgbClr val="FFC000"/>
              </a:solidFill>
              <a:effectLst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0" y="214290"/>
            <a:ext cx="6000760" cy="6357982"/>
          </a:xfrm>
        </p:spPr>
        <p:txBody>
          <a:bodyPr/>
          <a:lstStyle/>
          <a:p>
            <a:r>
              <a:rPr lang="ru-RU" sz="2200" b="1" dirty="0">
                <a:solidFill>
                  <a:srgbClr val="FFFF00"/>
                </a:solidFill>
                <a:effectLst/>
              </a:rPr>
              <a:t>Спиридон Иванович вспоминал, что приказом Верховного Главнокомандования дивизии присвоено почётное наименование «Смоленская». 1 октября 1943 года дивизия снова вступила в бой с противником, форсировала реку малая Березина и овладела селом Приволье, </a:t>
            </a:r>
            <a:r>
              <a:rPr lang="ru-RU" sz="2200" b="1" dirty="0" err="1">
                <a:solidFill>
                  <a:srgbClr val="FFFF00"/>
                </a:solidFill>
                <a:effectLst/>
              </a:rPr>
              <a:t>Руднянского</a:t>
            </a:r>
            <a:r>
              <a:rPr lang="ru-RU" sz="2200" b="1" dirty="0">
                <a:solidFill>
                  <a:srgbClr val="FFFF00"/>
                </a:solidFill>
                <a:effectLst/>
              </a:rPr>
              <a:t> района.  После этого освобождал польскую землю, польский народ, польские города – Люблен, Варшаву, Познань. </a:t>
            </a:r>
            <a:r>
              <a:rPr lang="ru-RU" sz="2200" b="1" dirty="0">
                <a:solidFill>
                  <a:srgbClr val="FFC000"/>
                </a:solidFill>
                <a:effectLst/>
              </a:rPr>
              <a:t>За это его наградили медалью «За Варшаву». </a:t>
            </a:r>
            <a:r>
              <a:rPr lang="ru-RU" sz="2200" b="1" dirty="0">
                <a:solidFill>
                  <a:srgbClr val="FFFF00"/>
                </a:solidFill>
                <a:effectLst/>
              </a:rPr>
              <a:t>Он вспоминал, что в Познани было окружение и было взято 27 тысяч отборных немецких </a:t>
            </a:r>
            <a:r>
              <a:rPr lang="ru-RU" sz="2200" b="1" dirty="0">
                <a:solidFill>
                  <a:srgbClr val="FFC000"/>
                </a:solidFill>
                <a:effectLst/>
              </a:rPr>
              <a:t>частей. Потом вышли на реку Одер. Здесь наградили его орденом Славы 3 степени. </a:t>
            </a:r>
            <a:endParaRPr lang="ru-RU" sz="2200" dirty="0">
              <a:solidFill>
                <a:srgbClr val="FFC000"/>
              </a:solidFill>
              <a:effectLst/>
            </a:endParaRPr>
          </a:p>
        </p:txBody>
      </p:sp>
      <p:pic>
        <p:nvPicPr>
          <p:cNvPr id="16396" name="Picture 12" descr="C:\Users\Пользователь\Desktop\19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500306"/>
            <a:ext cx="3214678" cy="3857652"/>
          </a:xfrm>
          <a:prstGeom prst="rect">
            <a:avLst/>
          </a:prstGeom>
          <a:noFill/>
        </p:spPr>
      </p:pic>
      <p:pic>
        <p:nvPicPr>
          <p:cNvPr id="5" name="Picture 4" descr="C:\Users\Галя\Desktop\рисунки песни для презентации\68698416_55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0"/>
            <a:ext cx="971600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4786314" y="142852"/>
            <a:ext cx="4214842" cy="2857520"/>
          </a:xfrm>
        </p:spPr>
        <p:txBody>
          <a:bodyPr/>
          <a:lstStyle/>
          <a:p>
            <a:r>
              <a:rPr lang="ru-RU" sz="3200" dirty="0" smtClean="0">
                <a:solidFill>
                  <a:srgbClr val="FFC000"/>
                </a:solidFill>
              </a:rPr>
              <a:t>Митинг к юбилею Победы в селе Чернокурья</a:t>
            </a:r>
            <a:r>
              <a:rPr lang="ru-RU" sz="2400" dirty="0" smtClean="0">
                <a:solidFill>
                  <a:srgbClr val="FFFF00"/>
                </a:solidFill>
                <a:effectLst/>
              </a:rPr>
              <a:t/>
            </a:r>
            <a:br>
              <a:rPr lang="ru-RU" sz="2400" dirty="0" smtClean="0">
                <a:solidFill>
                  <a:srgbClr val="FFFF00"/>
                </a:solidFill>
                <a:effectLst/>
              </a:rPr>
            </a:br>
            <a:r>
              <a:rPr lang="ru-RU" sz="2400" dirty="0" smtClean="0">
                <a:solidFill>
                  <a:srgbClr val="FFC000"/>
                </a:solidFill>
                <a:effectLst/>
              </a:rPr>
              <a:t>в центре фотографии, среди фронтовиков-односельчан Будко Спиридон Иванович</a:t>
            </a:r>
            <a:endParaRPr lang="ru-RU" sz="2400" dirty="0">
              <a:solidFill>
                <a:srgbClr val="FFC000"/>
              </a:solidFill>
              <a:effectLst/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42852"/>
            <a:ext cx="4929190" cy="6500858"/>
          </a:xfrm>
        </p:spPr>
        <p:txBody>
          <a:bodyPr/>
          <a:lstStyle/>
          <a:p>
            <a:r>
              <a:rPr lang="ru-RU" sz="2400" b="1" dirty="0"/>
              <a:t> 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Затем был последний удар на Берлин. При прорыве обороны был награждён Орденом Отечественной войны 2 степени. После штурма Берлина, Спиридона Ивановича, как лучшего воина отправили на парад в Москву, который состоялся </a:t>
            </a:r>
            <a:r>
              <a:rPr lang="ru-RU" sz="2400" b="1" dirty="0" smtClean="0">
                <a:solidFill>
                  <a:srgbClr val="FFFF00"/>
                </a:solidFill>
                <a:effectLst/>
              </a:rPr>
              <a:t>24 </a:t>
            </a:r>
            <a:r>
              <a:rPr lang="ru-RU" sz="2400" b="1" dirty="0">
                <a:solidFill>
                  <a:srgbClr val="FFFF00"/>
                </a:solidFill>
                <a:effectLst/>
              </a:rPr>
              <a:t>июня 1945 года. После он дослуживал в армии и в 1947году в апреле месяце вернулся домой Чёрнокурью. По окончанию службы ему было присвоено звание старшины. </a:t>
            </a:r>
          </a:p>
        </p:txBody>
      </p:sp>
      <p:pic>
        <p:nvPicPr>
          <p:cNvPr id="19463" name="Picture 7" descr="C:\Users\Пользователь\Desktop\2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071810"/>
            <a:ext cx="4214810" cy="3569623"/>
          </a:xfrm>
          <a:prstGeom prst="rect">
            <a:avLst/>
          </a:prstGeom>
          <a:noFill/>
        </p:spPr>
      </p:pic>
      <p:pic>
        <p:nvPicPr>
          <p:cNvPr id="19457" name="Picture 1" descr="C:\Users\Галя\Desktop\рисунки песни для презентации\1420620-0c6426a67f41be8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20688"/>
            <a:ext cx="1143000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7813"/>
            <a:ext cx="4968552" cy="486891"/>
          </a:xfrm>
        </p:spPr>
        <p:txBody>
          <a:bodyPr/>
          <a:lstStyle/>
          <a:p>
            <a:pPr algn="l"/>
            <a:r>
              <a:rPr lang="ru-RU" sz="4800" b="1" dirty="0" smtClean="0">
                <a:solidFill>
                  <a:srgbClr val="FFC000"/>
                </a:solidFill>
                <a:effectLst/>
              </a:rPr>
              <a:t>Бои за Берлин</a:t>
            </a:r>
            <a:endParaRPr lang="ru-RU" sz="4800" b="1" dirty="0">
              <a:solidFill>
                <a:srgbClr val="FFC000"/>
              </a:solidFill>
              <a:effectLst/>
            </a:endParaRPr>
          </a:p>
        </p:txBody>
      </p:sp>
      <p:pic>
        <p:nvPicPr>
          <p:cNvPr id="5" name="Picture 2" descr="C:\Users\Галя\Desktop\hagin_15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17032"/>
            <a:ext cx="4392488" cy="2911894"/>
          </a:xfrm>
          <a:prstGeom prst="rect">
            <a:avLst/>
          </a:prstGeom>
          <a:noFill/>
        </p:spPr>
      </p:pic>
      <p:pic>
        <p:nvPicPr>
          <p:cNvPr id="1026" name="Picture 2" descr="C:\Users\Галя\Desktop\fdfa3e731c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464496" cy="2736304"/>
          </a:xfrm>
          <a:prstGeom prst="rect">
            <a:avLst/>
          </a:prstGeom>
          <a:noFill/>
        </p:spPr>
      </p:pic>
      <p:pic>
        <p:nvPicPr>
          <p:cNvPr id="1027" name="Picture 3" descr="C:\Users\Галя\Desktop\9b2ee2a5c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9544" y="188640"/>
            <a:ext cx="3924944" cy="2808312"/>
          </a:xfrm>
          <a:prstGeom prst="rect">
            <a:avLst/>
          </a:prstGeom>
          <a:noFill/>
        </p:spPr>
      </p:pic>
      <p:pic>
        <p:nvPicPr>
          <p:cNvPr id="1028" name="Picture 4" descr="C:\Users\Галя\Desktop\512861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212976"/>
            <a:ext cx="4038600" cy="3456384"/>
          </a:xfrm>
          <a:prstGeom prst="rect">
            <a:avLst/>
          </a:prstGeom>
          <a:noFill/>
        </p:spPr>
      </p:pic>
      <p:pic>
        <p:nvPicPr>
          <p:cNvPr id="1029" name="Picture 5" descr="C:\Users\Галя\Desktop\1368076485_2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708919"/>
            <a:ext cx="3816424" cy="2592289"/>
          </a:xfrm>
          <a:prstGeom prst="rect">
            <a:avLst/>
          </a:prstGeom>
          <a:noFill/>
        </p:spPr>
      </p:pic>
      <p:pic>
        <p:nvPicPr>
          <p:cNvPr id="17409" name="Picture 1" descr="C:\Users\Галя\Desktop\рисунки песни для презентации\animashki-voennye-2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0"/>
            <a:ext cx="2057400" cy="1371600"/>
          </a:xfrm>
          <a:prstGeom prst="rect">
            <a:avLst/>
          </a:prstGeom>
          <a:noFill/>
        </p:spPr>
      </p:pic>
      <p:pic>
        <p:nvPicPr>
          <p:cNvPr id="17411" name="Picture 3" descr="C:\Users\Галя\Desktop\рисунки песни для презентации\anim_ogon_14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68759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FFC000"/>
                </a:solidFill>
                <a:effectLst/>
              </a:rPr>
              <a:t>24 июня 1945 года на Красной площади в Москве был проведен парад Победы. Командовал парадом К.К. Рокоссовский, принимал парад Г.К. Жуков.</a:t>
            </a:r>
            <a:endParaRPr lang="ru-RU" sz="2400" b="1" dirty="0">
              <a:solidFill>
                <a:srgbClr val="FFC000"/>
              </a:solidFill>
              <a:effectLst/>
            </a:endParaRPr>
          </a:p>
        </p:txBody>
      </p:sp>
      <p:pic>
        <p:nvPicPr>
          <p:cNvPr id="2050" name="Picture 2" descr="C:\Users\Галя\Desktop\9448925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312368" cy="2448272"/>
          </a:xfrm>
          <a:prstGeom prst="rect">
            <a:avLst/>
          </a:prstGeom>
          <a:noFill/>
        </p:spPr>
      </p:pic>
      <p:pic>
        <p:nvPicPr>
          <p:cNvPr id="2051" name="Picture 3" descr="C:\Users\Галя\Desktop\1336545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3888432" cy="2736304"/>
          </a:xfrm>
          <a:prstGeom prst="rect">
            <a:avLst/>
          </a:prstGeom>
          <a:noFill/>
        </p:spPr>
      </p:pic>
      <p:pic>
        <p:nvPicPr>
          <p:cNvPr id="2052" name="Picture 4" descr="C:\Users\Галя\Desktop\426_b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60"/>
            <a:ext cx="4038600" cy="2592288"/>
          </a:xfrm>
          <a:prstGeom prst="rect">
            <a:avLst/>
          </a:prstGeom>
          <a:noFill/>
        </p:spPr>
      </p:pic>
      <p:pic>
        <p:nvPicPr>
          <p:cNvPr id="2053" name="Picture 5" descr="C:\Users\Галя\Desktop\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05064"/>
            <a:ext cx="3963566" cy="2636912"/>
          </a:xfrm>
          <a:prstGeom prst="rect">
            <a:avLst/>
          </a:prstGeom>
          <a:noFill/>
        </p:spPr>
      </p:pic>
      <p:pic>
        <p:nvPicPr>
          <p:cNvPr id="2054" name="Picture 6" descr="C:\Users\Галя\Desktop\sm_users_img-2546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636912"/>
            <a:ext cx="3240360" cy="2088232"/>
          </a:xfrm>
          <a:prstGeom prst="rect">
            <a:avLst/>
          </a:prstGeom>
          <a:noFill/>
        </p:spPr>
      </p:pic>
      <p:pic>
        <p:nvPicPr>
          <p:cNvPr id="16385" name="Picture 1" descr="C:\Users\Галя\Desktop\рисунки песни для презентации\1420620-0c6426a67f41be8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725144"/>
            <a:ext cx="1143000" cy="1885950"/>
          </a:xfrm>
          <a:prstGeom prst="rect">
            <a:avLst/>
          </a:prstGeom>
          <a:noFill/>
        </p:spPr>
      </p:pic>
      <p:pic>
        <p:nvPicPr>
          <p:cNvPr id="16387" name="Picture 3" descr="C:\Users\Галя\Desktop\рисунки песни для презентации\1420620-0c6426a67f41be8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052736"/>
            <a:ext cx="1143000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500562" cy="857231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C000"/>
                </a:solidFill>
                <a:effectLst/>
              </a:rPr>
              <a:t>Будко С.И. у мемориала погибшим воинам-землякам 9 мая</a:t>
            </a:r>
            <a:endParaRPr lang="ru-RU" sz="1600" b="1" dirty="0">
              <a:solidFill>
                <a:srgbClr val="FFC000"/>
              </a:solidFill>
              <a:effectLst/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600" b="1" dirty="0">
                <a:solidFill>
                  <a:srgbClr val="FFFF00"/>
                </a:solidFill>
                <a:effectLst/>
              </a:rPr>
              <a:t>По возвращению в село стал работать механизатором. С 1948 по 1949 годы работал на комбайне. С 1949 по 1973 годы работал бригадиром. За высокие урожаи и надои молока был награждён орденом Ленина. За хорошие показатели в труде был награждён медалью «За освоение целинных земель». И в 1973 году к 100-летию рождения В.И Ленина был награждён медалью.</a:t>
            </a:r>
            <a:endParaRPr lang="ru-RU" sz="2600" b="1" i="1" dirty="0">
              <a:solidFill>
                <a:srgbClr val="FFFF00"/>
              </a:solidFill>
              <a:effectLst/>
            </a:endParaRP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857752" y="1214422"/>
            <a:ext cx="3829048" cy="49165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6322" name="Picture 2" descr="C:\Users\Пользователь\Desktop\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4286280" cy="5715040"/>
          </a:xfrm>
          <a:prstGeom prst="rect">
            <a:avLst/>
          </a:prstGeom>
          <a:noFill/>
        </p:spPr>
      </p:pic>
      <p:pic>
        <p:nvPicPr>
          <p:cNvPr id="15362" name="Picture 2" descr="C:\Users\Галя\Desktop\рисунки песни для презентации\1420620-0c6426a67f41be8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04664"/>
            <a:ext cx="1143000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utoUpdateAnimBg="0"/>
    </p:bldLst>
  </p:timing>
</p:sld>
</file>

<file path=ppt/theme/theme1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447</TotalTime>
  <Words>904</Words>
  <Application>Microsoft Office PowerPoint</Application>
  <PresentationFormat>Экран (4:3)</PresentationFormat>
  <Paragraphs>80</Paragraphs>
  <Slides>16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Занавес</vt:lpstr>
      <vt:lpstr>Будко  Спиридон Иванович – участник штурма Берлина и участник парада Победы в Москве 22 июня 1945 года</vt:lpstr>
      <vt:lpstr>ЦЕЛЬ ПРОЕКТА: Собрать фотографии и документы о ветеране войны Будко Спиридоне Ивановиче</vt:lpstr>
      <vt:lpstr>Будко Спиридон Иванович родился  3 февраля 1923 года.</vt:lpstr>
      <vt:lpstr>в августе 1942 года Спиридон Иванович   участвовал   в Погорело - Городнищенской операции:</vt:lpstr>
      <vt:lpstr>Будко Спиридон Иванович 9 мая 1973г.</vt:lpstr>
      <vt:lpstr>Митинг к юбилею Победы в селе Чернокурья в центре фотографии, среди фронтовиков-односельчан Будко Спиридон Иванович</vt:lpstr>
      <vt:lpstr>Бои за Берлин</vt:lpstr>
      <vt:lpstr>24 июня 1945 года на Красной площади в Москве был проведен парад Победы. Командовал парадом К.К. Рокоссовский, принимал парад Г.К. Жуков.</vt:lpstr>
      <vt:lpstr>Будко С.И. у мемориала погибшим воинам-землякам 9 мая</vt:lpstr>
      <vt:lpstr>ИЗ воспоминаний:</vt:lpstr>
      <vt:lpstr>Встреча  Будко Спиридона Ивановича с однополчанами в Москве  24 июня  1981 года</vt:lpstr>
      <vt:lpstr>Встреча однополчан 312 стрелковой дивизии  в Москве 18-20 июня 1981 года</vt:lpstr>
      <vt:lpstr>Встреча учеников Чернокурьинской школы с  ветераном войны Будко Спиридоном Ивановичем (пионерская дружина имени героя Советского союза З.А. Сорокина)</vt:lpstr>
      <vt:lpstr>Военные награды </vt:lpstr>
      <vt:lpstr>На этом фото наши фронтовики: Шакаев Абул, Будко С.И. (второй слева, первый ряд), Шарушинский И.Ф. ,Долгов А.Е. Красносельский Л.В., Долгополов Г.М., Осипенко П.И.. Березин В.А. – директор агрофирмы «Новая семья»,9 мая 2000 год 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Покрышкин Александр Иванович 21.02.1913 – 13.11.1985гг</dc:title>
  <dc:creator>петя</dc:creator>
  <cp:lastModifiedBy>Галя</cp:lastModifiedBy>
  <cp:revision>63</cp:revision>
  <dcterms:created xsi:type="dcterms:W3CDTF">2009-11-19T08:56:39Z</dcterms:created>
  <dcterms:modified xsi:type="dcterms:W3CDTF">2015-03-29T04:01:02Z</dcterms:modified>
</cp:coreProperties>
</file>