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7" r:id="rId2"/>
    <p:sldId id="272" r:id="rId3"/>
    <p:sldId id="256" r:id="rId4"/>
    <p:sldId id="257" r:id="rId5"/>
    <p:sldId id="258" r:id="rId6"/>
    <p:sldId id="259" r:id="rId7"/>
    <p:sldId id="260" r:id="rId8"/>
    <p:sldId id="261" r:id="rId9"/>
    <p:sldId id="262" r:id="rId10"/>
    <p:sldId id="263" r:id="rId11"/>
    <p:sldId id="264" r:id="rId12"/>
    <p:sldId id="273" r:id="rId13"/>
    <p:sldId id="266" r:id="rId14"/>
    <p:sldId id="267" r:id="rId15"/>
    <p:sldId id="268" r:id="rId16"/>
    <p:sldId id="265" r:id="rId17"/>
    <p:sldId id="269" r:id="rId18"/>
    <p:sldId id="270" r:id="rId19"/>
    <p:sldId id="276" r:id="rId20"/>
    <p:sldId id="271" r:id="rId21"/>
    <p:sldId id="274" r:id="rId22"/>
    <p:sldId id="275" r:id="rId23"/>
    <p:sldId id="278" r:id="rId24"/>
  </p:sldIdLst>
  <p:sldSz cx="9144000" cy="6858000" type="screen4x3"/>
  <p:notesSz cx="6888163" cy="100203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94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4/15/2015</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A483448D-3A78-4528-A469-B745A65DA480}"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4/15/2015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4/15/2015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4/15/2015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4/15/2015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4/15/2015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4/15/2015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4/15/2015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4/15/2015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4/15/2015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4/15/2015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AF463A-BC7C-46EE-9F1E-7F377CCA4891}" type="datetimeFigureOut">
              <a:rPr lang="en-US" smtClean="0"/>
              <a:pPr/>
              <a:t>4/15/2015</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64162"/>
          </a:xfrm>
        </p:spPr>
        <p:txBody>
          <a:bodyPr>
            <a:normAutofit/>
          </a:bodyPr>
          <a:lstStyle/>
          <a:p>
            <a:r>
              <a:rPr lang="ru-RU" sz="6000" dirty="0" smtClean="0">
                <a:solidFill>
                  <a:schemeClr val="tx1"/>
                </a:solidFill>
              </a:rPr>
              <a:t>Жизнь, как жизнь…</a:t>
            </a:r>
            <a:endParaRPr lang="ru-RU" sz="6000" dirty="0">
              <a:solidFill>
                <a:schemeClr val="tx1"/>
              </a:solidFill>
            </a:endParaRPr>
          </a:p>
        </p:txBody>
      </p:sp>
      <p:sp>
        <p:nvSpPr>
          <p:cNvPr id="3" name="Содержимое 2"/>
          <p:cNvSpPr>
            <a:spLocks noGrp="1"/>
          </p:cNvSpPr>
          <p:nvPr>
            <p:ph idx="1"/>
          </p:nvPr>
        </p:nvSpPr>
        <p:spPr>
          <a:xfrm>
            <a:off x="457200" y="4191000"/>
            <a:ext cx="8229600" cy="2118360"/>
          </a:xfrm>
        </p:spPr>
        <p:txBody>
          <a:bodyPr/>
          <a:lstStyle/>
          <a:p>
            <a:pPr algn="ctr">
              <a:buNone/>
            </a:pPr>
            <a:r>
              <a:rPr lang="ru-RU" dirty="0" smtClean="0"/>
              <a:t>   Выполнил ученик:</a:t>
            </a:r>
          </a:p>
          <a:p>
            <a:pPr algn="ctr">
              <a:buNone/>
            </a:pPr>
            <a:r>
              <a:rPr lang="ru-RU" dirty="0" smtClean="0"/>
              <a:t> 4а класса, школы №28</a:t>
            </a:r>
          </a:p>
          <a:p>
            <a:pPr algn="ctr">
              <a:buNone/>
            </a:pPr>
            <a:r>
              <a:rPr lang="ru-RU" dirty="0" smtClean="0"/>
              <a:t> Ермолин Саша.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29200"/>
            <a:ext cx="8229600" cy="1524000"/>
          </a:xfrm>
        </p:spPr>
        <p:txBody>
          <a:bodyPr>
            <a:normAutofit fontScale="92500"/>
          </a:bodyPr>
          <a:lstStyle/>
          <a:p>
            <a:pPr>
              <a:buNone/>
            </a:pPr>
            <a:r>
              <a:rPr lang="ru-RU" dirty="0" smtClean="0"/>
              <a:t>    Ох, горе-то какое! И что же дальше-то будет? А поезд уже вот-вот отправиться. И снова вой по всему перрону, и хмельной, и душераздирающий. </a:t>
            </a:r>
            <a:endParaRPr lang="ru-RU" dirty="0"/>
          </a:p>
        </p:txBody>
      </p:sp>
      <p:sp>
        <p:nvSpPr>
          <p:cNvPr id="4" name="Прямоугольник 3"/>
          <p:cNvSpPr/>
          <p:nvPr/>
        </p:nvSpPr>
        <p:spPr>
          <a:xfrm>
            <a:off x="533400" y="381000"/>
            <a:ext cx="8153400" cy="44958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953000"/>
            <a:ext cx="9144000" cy="1905000"/>
          </a:xfrm>
        </p:spPr>
        <p:txBody>
          <a:bodyPr>
            <a:normAutofit/>
          </a:bodyPr>
          <a:lstStyle/>
          <a:p>
            <a:pPr>
              <a:buNone/>
            </a:pPr>
            <a:r>
              <a:rPr lang="ru-RU" dirty="0" smtClean="0"/>
              <a:t>    …В июле появились первые беженцы. Измотанные, голодные, они проходили мимо в направлении Кирова, как саранча, набрасывались на огороды…</a:t>
            </a:r>
          </a:p>
          <a:p>
            <a:pPr>
              <a:buNone/>
            </a:pPr>
            <a:r>
              <a:rPr lang="ru-RU" dirty="0" smtClean="0"/>
              <a:t>    </a:t>
            </a:r>
            <a:endParaRPr lang="ru-RU" dirty="0"/>
          </a:p>
        </p:txBody>
      </p:sp>
      <p:sp>
        <p:nvSpPr>
          <p:cNvPr id="4" name="Прямоугольник 3"/>
          <p:cNvSpPr/>
          <p:nvPr/>
        </p:nvSpPr>
        <p:spPr>
          <a:xfrm>
            <a:off x="533400" y="304800"/>
            <a:ext cx="8153400" cy="46482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105400"/>
            <a:ext cx="8229600" cy="1752600"/>
          </a:xfrm>
        </p:spPr>
        <p:txBody>
          <a:bodyPr/>
          <a:lstStyle/>
          <a:p>
            <a:pPr>
              <a:buNone/>
            </a:pPr>
            <a:r>
              <a:rPr lang="ru-RU" dirty="0" smtClean="0"/>
              <a:t>    …Подтвердились слухи о ночной бомбардировке Котельнича. И оттого стало ещё тревожнее. </a:t>
            </a:r>
            <a:endParaRPr lang="ru-RU" dirty="0"/>
          </a:p>
        </p:txBody>
      </p:sp>
      <p:sp>
        <p:nvSpPr>
          <p:cNvPr id="4" name="Прямоугольник 3"/>
          <p:cNvSpPr/>
          <p:nvPr/>
        </p:nvSpPr>
        <p:spPr>
          <a:xfrm>
            <a:off x="914400" y="609600"/>
            <a:ext cx="7391400" cy="4419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343400"/>
            <a:ext cx="9144000" cy="2514600"/>
          </a:xfrm>
        </p:spPr>
        <p:txBody>
          <a:bodyPr>
            <a:normAutofit lnSpcReduction="10000"/>
          </a:bodyPr>
          <a:lstStyle/>
          <a:p>
            <a:pPr>
              <a:buNone/>
            </a:pPr>
            <a:r>
              <a:rPr lang="ru-RU" dirty="0" smtClean="0"/>
              <a:t>    Интенсивность движения поездов возросла до того, что поезда по главной магистрали следовали беспрерывно. В одну сторону в основном следовали эшелоны с военной техникой и войсками, в другую - эшелоны с эвакуированной заводской техникой, санитарные поезда.</a:t>
            </a:r>
            <a:endParaRPr lang="ru-RU" dirty="0"/>
          </a:p>
        </p:txBody>
      </p:sp>
      <p:sp>
        <p:nvSpPr>
          <p:cNvPr id="4" name="Прямоугольник 3"/>
          <p:cNvSpPr/>
          <p:nvPr/>
        </p:nvSpPr>
        <p:spPr>
          <a:xfrm>
            <a:off x="838200" y="304800"/>
            <a:ext cx="7620000" cy="4038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38600"/>
            <a:ext cx="9144000" cy="2819400"/>
          </a:xfrm>
        </p:spPr>
        <p:txBody>
          <a:bodyPr>
            <a:normAutofit fontScale="92500" lnSpcReduction="10000"/>
          </a:bodyPr>
          <a:lstStyle/>
          <a:p>
            <a:pPr>
              <a:buNone/>
            </a:pPr>
            <a:r>
              <a:rPr lang="ru-RU" dirty="0" smtClean="0"/>
              <a:t>     … К концу лета появились первые эвакуированные из Ленинграда. Везли их в основном в Киров и там распределяли по квартирам и деревням, по районам, детским домам, а некоторых помещали в больницы. Часто поезда с эвакуированными останавливались в </a:t>
            </a:r>
            <a:r>
              <a:rPr lang="ru-RU" dirty="0" err="1" smtClean="0"/>
              <a:t>Лянгасове</a:t>
            </a:r>
            <a:r>
              <a:rPr lang="ru-RU" dirty="0" smtClean="0"/>
              <a:t>.  Эшелоны по долгу стояли на </a:t>
            </a:r>
            <a:r>
              <a:rPr lang="ru-RU" dirty="0" err="1" smtClean="0"/>
              <a:t>станциипо</a:t>
            </a:r>
            <a:r>
              <a:rPr lang="ru-RU" dirty="0" smtClean="0"/>
              <a:t> не приёму станцией Киров-1, пропуская воинские эшелоны.</a:t>
            </a:r>
            <a:endParaRPr lang="ru-RU" dirty="0"/>
          </a:p>
        </p:txBody>
      </p:sp>
      <p:sp>
        <p:nvSpPr>
          <p:cNvPr id="4" name="Прямоугольник 3"/>
          <p:cNvSpPr/>
          <p:nvPr/>
        </p:nvSpPr>
        <p:spPr>
          <a:xfrm>
            <a:off x="1219200" y="304800"/>
            <a:ext cx="6705600" cy="3581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810000"/>
            <a:ext cx="9372600" cy="3048000"/>
          </a:xfrm>
        </p:spPr>
        <p:txBody>
          <a:bodyPr>
            <a:normAutofit fontScale="92500"/>
          </a:bodyPr>
          <a:lstStyle/>
          <a:p>
            <a:pPr>
              <a:buNone/>
            </a:pPr>
            <a:r>
              <a:rPr lang="ru-RU" dirty="0" smtClean="0"/>
              <a:t>     …В 1942 году привезли в депо первую партию выпускников ФЗО. От четырнадцати о восемнадцати лет ребятишки из Москвы и Ленинграда, из Читы и Красноярска, из районов области и местных деревень… Все комсомольцы, уже через неделю, освоились, впряглись в тяжёлую работу с энтузиазмом. Но далеко ли на одном энтузиазме уедешь, когда суточная норма хлеба 340 граммов, а работа аховая.</a:t>
            </a:r>
            <a:endParaRPr lang="ru-RU" sz="2400" b="1" dirty="0"/>
          </a:p>
        </p:txBody>
      </p:sp>
      <p:sp>
        <p:nvSpPr>
          <p:cNvPr id="4" name="Прямоугольник 3"/>
          <p:cNvSpPr/>
          <p:nvPr/>
        </p:nvSpPr>
        <p:spPr>
          <a:xfrm>
            <a:off x="1676400" y="228600"/>
            <a:ext cx="5943600" cy="37338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67200"/>
            <a:ext cx="9144000" cy="2590800"/>
          </a:xfrm>
        </p:spPr>
        <p:txBody>
          <a:bodyPr>
            <a:normAutofit lnSpcReduction="10000"/>
          </a:bodyPr>
          <a:lstStyle/>
          <a:p>
            <a:pPr>
              <a:buNone/>
            </a:pPr>
            <a:r>
              <a:rPr lang="ru-RU" dirty="0" smtClean="0"/>
              <a:t>     Нет минуточки лишней, чтобы посидеть, отдохнуть. До плача истеричного, беспомощного доходит, до обмороков. И такая работа каждый день с восьми до восьми, порой без выходных, с ночёвкой в цехе. Те, кому восемнадцать исполнилось, работают вообще по целым суткам.</a:t>
            </a:r>
            <a:endParaRPr lang="ru-RU" dirty="0"/>
          </a:p>
        </p:txBody>
      </p:sp>
      <p:sp>
        <p:nvSpPr>
          <p:cNvPr id="4" name="Прямоугольник 3"/>
          <p:cNvSpPr/>
          <p:nvPr/>
        </p:nvSpPr>
        <p:spPr>
          <a:xfrm>
            <a:off x="1524000" y="152400"/>
            <a:ext cx="6019800" cy="4038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14800"/>
            <a:ext cx="8229600" cy="2590800"/>
          </a:xfrm>
        </p:spPr>
        <p:txBody>
          <a:bodyPr>
            <a:normAutofit lnSpcReduction="10000"/>
          </a:bodyPr>
          <a:lstStyle/>
          <a:p>
            <a:pPr>
              <a:buNone/>
            </a:pPr>
            <a:r>
              <a:rPr lang="ru-RU" dirty="0" smtClean="0"/>
              <a:t>     … Вагоны в сборочный цех поступают сожжённые, искорёженные донельзя. Сначала вагоны нужно ручным домкратом поднять, тележки выкатить, потом приступить к «раздеванию».Болты гайки ржавые, детали тяжёлые, того и гляди, с пупу сдёрнешь… </a:t>
            </a:r>
            <a:endParaRPr lang="ru-RU" dirty="0"/>
          </a:p>
        </p:txBody>
      </p:sp>
      <p:sp>
        <p:nvSpPr>
          <p:cNvPr id="4" name="Прямоугольник 3"/>
          <p:cNvSpPr/>
          <p:nvPr/>
        </p:nvSpPr>
        <p:spPr>
          <a:xfrm>
            <a:off x="1295400" y="228600"/>
            <a:ext cx="6324600" cy="3962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648200"/>
            <a:ext cx="9448800" cy="2209800"/>
          </a:xfrm>
        </p:spPr>
        <p:txBody>
          <a:bodyPr>
            <a:normAutofit/>
          </a:bodyPr>
          <a:lstStyle/>
          <a:p>
            <a:pPr>
              <a:buNone/>
            </a:pPr>
            <a:r>
              <a:rPr lang="ru-RU" dirty="0" smtClean="0"/>
              <a:t>    …Летом потом обливаешься, да и зимой до поту прошибает, хоть и примёрзнут руки к железу, если нечаянно без рукавиц дотронешься, а иногда и рукавицы примерзают… Потом обратная процедура: сборка.</a:t>
            </a:r>
            <a:endParaRPr lang="ru-RU" dirty="0"/>
          </a:p>
        </p:txBody>
      </p:sp>
      <p:sp>
        <p:nvSpPr>
          <p:cNvPr id="4" name="Прямоугольник 3"/>
          <p:cNvSpPr/>
          <p:nvPr/>
        </p:nvSpPr>
        <p:spPr>
          <a:xfrm>
            <a:off x="1600200" y="228600"/>
            <a:ext cx="5791200" cy="4419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733800"/>
            <a:ext cx="9144000" cy="3124200"/>
          </a:xfrm>
        </p:spPr>
        <p:txBody>
          <a:bodyPr/>
          <a:lstStyle/>
          <a:p>
            <a:pPr>
              <a:buNone/>
            </a:pPr>
            <a:r>
              <a:rPr lang="ru-RU" dirty="0" smtClean="0"/>
              <a:t>    …Чем дальше продолжалась война, тем голодней приходилось. Притерпелось, вроде бы, но, казалось, терпеть уж больше некуда, Обозлиться бы людям до последнего, но чем хуже становиться, тем на большую высоту отодвигается планка терпения, предела сил. Люди с ещё с большей охотой стараются друг другу помочь, поддержать в трудную минуту.</a:t>
            </a:r>
            <a:endParaRPr lang="ru-RU" dirty="0"/>
          </a:p>
        </p:txBody>
      </p:sp>
      <p:sp>
        <p:nvSpPr>
          <p:cNvPr id="4" name="Прямоугольник 3"/>
          <p:cNvSpPr/>
          <p:nvPr/>
        </p:nvSpPr>
        <p:spPr>
          <a:xfrm>
            <a:off x="1600200" y="228600"/>
            <a:ext cx="6019800" cy="3581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81400"/>
            <a:ext cx="9601200" cy="3276600"/>
          </a:xfrm>
        </p:spPr>
        <p:txBody>
          <a:bodyPr>
            <a:normAutofit fontScale="92500"/>
          </a:bodyPr>
          <a:lstStyle/>
          <a:p>
            <a:pPr>
              <a:buNone/>
            </a:pPr>
            <a:r>
              <a:rPr lang="ru-RU" dirty="0" smtClean="0"/>
              <a:t>                                     Я хочу вам прочитать отрывки из книги:                               «ЖИЗНЬ, КАК ЖИЗНЬ», книгу написал родной брат моего деда по маминой линии, Владимир </a:t>
            </a:r>
            <a:r>
              <a:rPr lang="ru-RU" dirty="0" err="1" smtClean="0"/>
              <a:t>Колеватов</a:t>
            </a:r>
            <a:r>
              <a:rPr lang="ru-RU" dirty="0" smtClean="0"/>
              <a:t>. В книге он описывает воспоминания моего прадеда Василия Васильевича и моей прабабушки Таисии Фёдоровны о том, как тяжело  жилось в железнодорожном посёлке </a:t>
            </a:r>
            <a:r>
              <a:rPr lang="ru-RU" dirty="0" err="1" smtClean="0"/>
              <a:t>Лянгасово</a:t>
            </a:r>
            <a:r>
              <a:rPr lang="ru-RU" dirty="0" smtClean="0"/>
              <a:t>, Кировской  области, в страшные годы Великой Отечественной Войны.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886200"/>
            <a:ext cx="9144000" cy="2423160"/>
          </a:xfrm>
        </p:spPr>
        <p:txBody>
          <a:bodyPr>
            <a:normAutofit fontScale="92500" lnSpcReduction="10000"/>
          </a:bodyPr>
          <a:lstStyle/>
          <a:p>
            <a:pPr>
              <a:buNone/>
            </a:pPr>
            <a:r>
              <a:rPr lang="ru-RU" dirty="0" smtClean="0"/>
              <a:t>     …В тот победный день Таисия дежурила в проходной. Прибежала вдруг Валя </a:t>
            </a:r>
            <a:r>
              <a:rPr lang="ru-RU" dirty="0" err="1" smtClean="0"/>
              <a:t>Маракулина</a:t>
            </a:r>
            <a:r>
              <a:rPr lang="ru-RU" dirty="0" smtClean="0"/>
              <a:t> да как гаркнет срывающимся от радости голосом: «Война закончилась!». Какой тут случился переполох! Отовсюду на улицу повыскакивал народ, обнимаются, целуются, «ура!»кричат. И слёзы, слёзы радости у каждого на глазах… </a:t>
            </a:r>
            <a:endParaRPr lang="ru-RU" dirty="0"/>
          </a:p>
        </p:txBody>
      </p:sp>
      <p:sp>
        <p:nvSpPr>
          <p:cNvPr id="4" name="Прямоугольник 3"/>
          <p:cNvSpPr/>
          <p:nvPr/>
        </p:nvSpPr>
        <p:spPr>
          <a:xfrm>
            <a:off x="1752600" y="228600"/>
            <a:ext cx="5562600" cy="3276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962400"/>
            <a:ext cx="9144000" cy="2895600"/>
          </a:xfrm>
        </p:spPr>
        <p:txBody>
          <a:bodyPr>
            <a:normAutofit fontScale="85000" lnSpcReduction="20000"/>
          </a:bodyPr>
          <a:lstStyle/>
          <a:p>
            <a:pPr>
              <a:buNone/>
            </a:pPr>
            <a:r>
              <a:rPr lang="ru-RU" dirty="0" smtClean="0"/>
              <a:t>    …Начальник ВРП команду дал: «Всем прекратить работу! Через час собраться всем у столовой на митинг!» Как смогли уместились двести с лишним человек в небольшом обеденном зале столовой, После первого произнесённого начальником депо тоста за Победу, за вклад </a:t>
            </a:r>
            <a:r>
              <a:rPr lang="ru-RU" dirty="0" err="1" smtClean="0"/>
              <a:t>деповчан</a:t>
            </a:r>
            <a:r>
              <a:rPr lang="ru-RU" dirty="0" smtClean="0"/>
              <a:t> громогласное, надрывное «ура!» прогремело под потолком, да такое, что казалось, что потолок обрушиться, и стены разложатся, как  карточный домик. И снова слёзы, слёзы радости, объятия, поцелуи…</a:t>
            </a:r>
            <a:endParaRPr lang="ru-RU" dirty="0"/>
          </a:p>
        </p:txBody>
      </p:sp>
      <p:sp>
        <p:nvSpPr>
          <p:cNvPr id="4" name="Прямоугольник 3"/>
          <p:cNvSpPr/>
          <p:nvPr/>
        </p:nvSpPr>
        <p:spPr>
          <a:xfrm>
            <a:off x="1828800" y="228600"/>
            <a:ext cx="5562600" cy="35052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810000"/>
            <a:ext cx="9144000" cy="3048000"/>
          </a:xfrm>
        </p:spPr>
        <p:txBody>
          <a:bodyPr>
            <a:normAutofit fontScale="92500"/>
          </a:bodyPr>
          <a:lstStyle/>
          <a:p>
            <a:pPr>
              <a:buNone/>
            </a:pPr>
            <a:r>
              <a:rPr lang="ru-RU" dirty="0" smtClean="0"/>
              <a:t>     Почти через год Указом Президиума Верховного совета СССР от 18 мая 1946 года большинство работников тыла, в том числе жители посёлка </a:t>
            </a:r>
            <a:r>
              <a:rPr lang="ru-RU" dirty="0" err="1" smtClean="0"/>
              <a:t>Лянгасово</a:t>
            </a:r>
            <a:r>
              <a:rPr lang="ru-RU" dirty="0" smtClean="0"/>
              <a:t>, были награждены медалями « За доблестный труд в Великой Отечественной Войне 1941-1945годов», о чём сообщила газета «Кировская правда». Был среди награждённых и супруг Таисии Фёдоровны  Василий Васильевич……..</a:t>
            </a:r>
            <a:endParaRPr lang="ru-RU" dirty="0"/>
          </a:p>
        </p:txBody>
      </p:sp>
      <p:sp>
        <p:nvSpPr>
          <p:cNvPr id="5" name="Прямоугольник 4"/>
          <p:cNvSpPr/>
          <p:nvPr/>
        </p:nvSpPr>
        <p:spPr>
          <a:xfrm>
            <a:off x="1752600" y="228600"/>
            <a:ext cx="5791200" cy="3657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strVal val="#ppt_w*0.70"/>
                                          </p:val>
                                        </p:tav>
                                        <p:tav tm="100000">
                                          <p:val>
                                            <p:strVal val="#ppt_w"/>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71800"/>
            <a:ext cx="9144000" cy="1143000"/>
          </a:xfrm>
        </p:spPr>
        <p:txBody>
          <a:bodyPr>
            <a:noAutofit/>
          </a:bodyPr>
          <a:lstStyle/>
          <a:p>
            <a:r>
              <a:rPr lang="ru-RU" sz="4800" dirty="0" smtClean="0">
                <a:solidFill>
                  <a:schemeClr val="tx1"/>
                </a:solidFill>
              </a:rPr>
              <a:t>СПАСИБО ЗА ВНИМАНИЕ.</a:t>
            </a:r>
            <a:endParaRPr lang="ru-RU" sz="4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8600" y="4495800"/>
            <a:ext cx="8610600" cy="2362200"/>
          </a:xfrm>
        </p:spPr>
        <p:txBody>
          <a:bodyPr>
            <a:normAutofit/>
          </a:bodyPr>
          <a:lstStyle/>
          <a:p>
            <a:r>
              <a:rPr lang="ru-RU" sz="2400" dirty="0" smtClean="0"/>
              <a:t>От чего сыра ты, мать-земля? Не одними дождями, ливнями да грозами ты </a:t>
            </a:r>
            <a:r>
              <a:rPr lang="ru-RU" sz="2400" dirty="0" err="1" smtClean="0"/>
              <a:t>поишься</a:t>
            </a:r>
            <a:r>
              <a:rPr lang="ru-RU" sz="2400" dirty="0" smtClean="0"/>
              <a:t>. Не одними снегами стаявшими, туманами да росами утренними питаешься. Поят тебя ещё и слёзы людские горько-солёные. Сколько выплакано этих горючих слёз в лихие годы войны, никем не меряно, а если б измерить, набралось бы целое Море-Океан.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114800"/>
            <a:ext cx="9144000" cy="2743200"/>
          </a:xfrm>
        </p:spPr>
        <p:txBody>
          <a:bodyPr>
            <a:normAutofit/>
          </a:bodyPr>
          <a:lstStyle/>
          <a:p>
            <a:pPr>
              <a:buNone/>
            </a:pPr>
            <a:r>
              <a:rPr lang="ru-RU" dirty="0" smtClean="0"/>
              <a:t>   …Из двух ближних к недавно выстроенной на Товарной школе домов радио было только у </a:t>
            </a:r>
            <a:r>
              <a:rPr lang="ru-RU" dirty="0" err="1" smtClean="0"/>
              <a:t>Цепелевых</a:t>
            </a:r>
            <a:r>
              <a:rPr lang="ru-RU" dirty="0" smtClean="0"/>
              <a:t>. К </a:t>
            </a:r>
            <a:r>
              <a:rPr lang="ru-RU" dirty="0" err="1" smtClean="0"/>
              <a:t>Цепелевым</a:t>
            </a:r>
            <a:r>
              <a:rPr lang="ru-RU" dirty="0" smtClean="0"/>
              <a:t> прямиком и прибежал в обеденный перерыв запыхавшийся мастер тележечного цеха Степан Иванович Блинов.</a:t>
            </a:r>
            <a:endParaRPr lang="ru-RU" dirty="0"/>
          </a:p>
        </p:txBody>
      </p:sp>
      <p:sp>
        <p:nvSpPr>
          <p:cNvPr id="7" name="Прямоугольник 6"/>
          <p:cNvSpPr/>
          <p:nvPr/>
        </p:nvSpPr>
        <p:spPr>
          <a:xfrm>
            <a:off x="381000" y="228600"/>
            <a:ext cx="8382000" cy="37338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38600"/>
            <a:ext cx="9144000" cy="3124200"/>
          </a:xfrm>
        </p:spPr>
        <p:txBody>
          <a:bodyPr>
            <a:normAutofit/>
          </a:bodyPr>
          <a:lstStyle/>
          <a:p>
            <a:pPr>
              <a:buNone/>
            </a:pPr>
            <a:r>
              <a:rPr lang="ru-RU" sz="2400" dirty="0" smtClean="0"/>
              <a:t>       -Включайте скорее радио. Будет важное сообщение.</a:t>
            </a:r>
          </a:p>
          <a:p>
            <a:pPr>
              <a:buNone/>
            </a:pPr>
            <a:r>
              <a:rPr lang="ru-RU" sz="2400" dirty="0" smtClean="0"/>
              <a:t>     В мгновение ока комната </a:t>
            </a:r>
            <a:r>
              <a:rPr lang="ru-RU" sz="2400" dirty="0" err="1" smtClean="0"/>
              <a:t>Цепелевых</a:t>
            </a:r>
            <a:r>
              <a:rPr lang="ru-RU" sz="2400" dirty="0" smtClean="0"/>
              <a:t>, коридор, лестничная клетка и лестница на второй этаж были заполнены людьми. Люди стояли на улице возле открытой форточки в тревожном ожидании чего-то страшного. Хотя уже и предполагали, о чём могут сообщить, но до последнего момента не верили в это.</a:t>
            </a:r>
            <a:endParaRPr lang="ru-RU" sz="2400" dirty="0"/>
          </a:p>
        </p:txBody>
      </p:sp>
      <p:sp>
        <p:nvSpPr>
          <p:cNvPr id="4" name="Прямоугольник 3"/>
          <p:cNvSpPr/>
          <p:nvPr/>
        </p:nvSpPr>
        <p:spPr>
          <a:xfrm>
            <a:off x="381000" y="304800"/>
            <a:ext cx="8382000" cy="37338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572000"/>
            <a:ext cx="9601200" cy="2286000"/>
          </a:xfrm>
        </p:spPr>
        <p:txBody>
          <a:bodyPr>
            <a:normAutofit/>
          </a:bodyPr>
          <a:lstStyle/>
          <a:p>
            <a:pPr>
              <a:buNone/>
            </a:pPr>
            <a:r>
              <a:rPr lang="ru-RU" sz="2400" dirty="0" smtClean="0"/>
              <a:t>     Голос диктора вырвался из динамика пронзительно-ранимо. Оцепенение овладело всеми. И так до самого конца сообщения, и после него ещё какое-то время. Никто не заметил, минута ли прошла или целая вечность? Бабы, у которых слёзы всегда слишком близко, хором заголосили, и неслезливые подхватили плач.</a:t>
            </a:r>
            <a:endParaRPr lang="ru-RU" sz="2400" dirty="0"/>
          </a:p>
        </p:txBody>
      </p:sp>
      <p:sp>
        <p:nvSpPr>
          <p:cNvPr id="4" name="Прямоугольник 3"/>
          <p:cNvSpPr/>
          <p:nvPr/>
        </p:nvSpPr>
        <p:spPr>
          <a:xfrm>
            <a:off x="304800" y="228600"/>
            <a:ext cx="8458200" cy="4343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800600"/>
            <a:ext cx="9144000" cy="1706563"/>
          </a:xfrm>
        </p:spPr>
        <p:txBody>
          <a:bodyPr>
            <a:normAutofit fontScale="85000" lnSpcReduction="20000"/>
          </a:bodyPr>
          <a:lstStyle/>
          <a:p>
            <a:pPr>
              <a:buNone/>
            </a:pPr>
            <a:r>
              <a:rPr lang="ru-RU" dirty="0" smtClean="0"/>
              <a:t>     …</a:t>
            </a:r>
            <a:r>
              <a:rPr lang="ru-RU" sz="3000" dirty="0" smtClean="0"/>
              <a:t>Было кому и по ком плакать. Хоть на многих специалистов-железнодорожников была наложена </a:t>
            </a:r>
            <a:r>
              <a:rPr lang="ru-RU" sz="3000" dirty="0" err="1" smtClean="0"/>
              <a:t>бронь</a:t>
            </a:r>
            <a:r>
              <a:rPr lang="ru-RU" sz="3000" dirty="0" smtClean="0"/>
              <a:t>, более сотни резервистов и мужчин нового призывного возраста мобилизовали первым же потоком из посёлка и близлежащих деревень.</a:t>
            </a:r>
            <a:endParaRPr lang="ru-RU" sz="3000" dirty="0"/>
          </a:p>
        </p:txBody>
      </p:sp>
      <p:sp>
        <p:nvSpPr>
          <p:cNvPr id="4" name="Прямоугольник 3"/>
          <p:cNvSpPr/>
          <p:nvPr/>
        </p:nvSpPr>
        <p:spPr>
          <a:xfrm>
            <a:off x="1066800" y="457200"/>
            <a:ext cx="7086600" cy="4191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181600"/>
            <a:ext cx="8229600" cy="1477963"/>
          </a:xfrm>
        </p:spPr>
        <p:txBody>
          <a:bodyPr>
            <a:normAutofit/>
          </a:bodyPr>
          <a:lstStyle/>
          <a:p>
            <a:pPr>
              <a:buNone/>
            </a:pPr>
            <a:r>
              <a:rPr lang="ru-RU" dirty="0" smtClean="0"/>
              <a:t>    К назначенному сроку толпы людей, провожающих и уходящих на войну, собрались на вокзале.</a:t>
            </a:r>
            <a:endParaRPr lang="ru-RU" dirty="0"/>
          </a:p>
        </p:txBody>
      </p:sp>
      <p:sp>
        <p:nvSpPr>
          <p:cNvPr id="4" name="Прямоугольник 3"/>
          <p:cNvSpPr/>
          <p:nvPr/>
        </p:nvSpPr>
        <p:spPr>
          <a:xfrm>
            <a:off x="381000" y="228600"/>
            <a:ext cx="8382000" cy="48768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962400"/>
            <a:ext cx="8229600" cy="2514600"/>
          </a:xfrm>
        </p:spPr>
        <p:txBody>
          <a:bodyPr>
            <a:normAutofit fontScale="92500" lnSpcReduction="20000"/>
          </a:bodyPr>
          <a:lstStyle/>
          <a:p>
            <a:pPr>
              <a:buNone/>
            </a:pPr>
            <a:r>
              <a:rPr lang="ru-RU" dirty="0" smtClean="0"/>
              <a:t>    …</a:t>
            </a:r>
            <a:r>
              <a:rPr lang="ru-RU" sz="2800" dirty="0" smtClean="0"/>
              <a:t>Удастся ли свидеться ещё? Кому какая участь выпадет в этой страшной войне? А в том, что война будет страшной, никто не сомневался. И война-то уже совсем рядом. По толпе прошёл слух, что немецкие самолёты ночью бомбили </a:t>
            </a:r>
            <a:r>
              <a:rPr lang="ru-RU" sz="2800" dirty="0" err="1" smtClean="0"/>
              <a:t>Котельнический</a:t>
            </a:r>
            <a:r>
              <a:rPr lang="ru-RU" sz="2800" dirty="0" smtClean="0"/>
              <a:t> мост, а это всего в семидесяти километрах от </a:t>
            </a:r>
            <a:r>
              <a:rPr lang="ru-RU" sz="2800" dirty="0" err="1" smtClean="0"/>
              <a:t>Лянгасова</a:t>
            </a:r>
            <a:r>
              <a:rPr lang="ru-RU" sz="2800" dirty="0" smtClean="0"/>
              <a:t>.</a:t>
            </a:r>
            <a:endParaRPr lang="ru-RU" sz="2800" dirty="0"/>
          </a:p>
        </p:txBody>
      </p:sp>
      <p:sp>
        <p:nvSpPr>
          <p:cNvPr id="4" name="Прямоугольник 3"/>
          <p:cNvSpPr/>
          <p:nvPr/>
        </p:nvSpPr>
        <p:spPr>
          <a:xfrm>
            <a:off x="1524000" y="304800"/>
            <a:ext cx="6553200" cy="36576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744</TotalTime>
  <Words>1044</Words>
  <Application>Microsoft Office PowerPoint</Application>
  <PresentationFormat>Экран (4:3)</PresentationFormat>
  <Paragraphs>28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Жизнь, как жизнь…</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MyPC</dc:creator>
  <cp:lastModifiedBy>MyPC</cp:lastModifiedBy>
  <cp:revision>8</cp:revision>
  <dcterms:created xsi:type="dcterms:W3CDTF">2015-04-06T09:14:22Z</dcterms:created>
  <dcterms:modified xsi:type="dcterms:W3CDTF">2015-04-15T17:09:43Z</dcterms:modified>
</cp:coreProperties>
</file>