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9055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9055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FA0C010-BD0A-4BA3-AE1C-1C801214E16F}" type="slidenum">
              <a:t>‹#›</a:t>
            </a:fld>
            <a:endParaRPr lang="ru-RU" sz="1400" b="0" i="0" u="none" strike="noStrike" kern="1200">
              <a:ln>
                <a:noFill/>
              </a:ln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3800" cy="370044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120" cy="4107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ru-RU" sz="2400" b="0" i="0" u="none" strike="noStrike">
        <a:ln>
          <a:noFill/>
        </a:ln>
        <a:solidFill>
          <a:srgbClr val="000000"/>
        </a:solidFill>
        <a:latin typeface="Thorndale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940182" y="0"/>
            <a:ext cx="7140443" cy="7559675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839655" y="3779838"/>
            <a:ext cx="7559675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711738" y="587975"/>
            <a:ext cx="5628349" cy="3161624"/>
          </a:xfrm>
        </p:spPr>
        <p:txBody>
          <a:bodyPr lIns="50397" tIns="0" rIns="50397">
            <a:noAutofit/>
          </a:bodyPr>
          <a:lstStyle>
            <a:lvl1pPr algn="r">
              <a:defRPr sz="46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698039" y="3902045"/>
            <a:ext cx="5638688" cy="1213922"/>
          </a:xfrm>
        </p:spPr>
        <p:txBody>
          <a:bodyPr lIns="50397" tIns="0" rIns="50397" bIns="0"/>
          <a:lstStyle>
            <a:lvl1pPr marL="0" indent="0" algn="r">
              <a:buNone/>
              <a:defRPr sz="2400">
                <a:solidFill>
                  <a:srgbClr val="FFFFFF"/>
                </a:solidFill>
                <a:effectLst/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6472616" y="7228921"/>
            <a:ext cx="2207578" cy="25011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108193" y="7228921"/>
            <a:ext cx="3227610" cy="251989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688127" y="7227049"/>
            <a:ext cx="648600" cy="251989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24448" y="303087"/>
            <a:ext cx="1680104" cy="6450223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42"/>
            <a:ext cx="6636411" cy="645022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7410" y="7228921"/>
            <a:ext cx="2207578" cy="250117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04031" y="7227049"/>
            <a:ext cx="4032250" cy="251989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95147" y="7223690"/>
            <a:ext cx="648600" cy="25198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073" y="3110554"/>
            <a:ext cx="6896241" cy="1501435"/>
          </a:xfrm>
        </p:spPr>
        <p:txBody>
          <a:bodyPr tIns="0" anchor="t"/>
          <a:lstStyle>
            <a:lvl1pPr algn="r">
              <a:buNone/>
              <a:defRPr sz="46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76073" y="2099910"/>
            <a:ext cx="6896241" cy="819579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08144" y="7227669"/>
            <a:ext cx="2207578" cy="25011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13112" y="7227669"/>
            <a:ext cx="3192198" cy="251989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423714" y="7225797"/>
            <a:ext cx="648600" cy="251989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52785"/>
            <a:ext cx="7983855" cy="125994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3881041" cy="4989036"/>
          </a:xfrm>
        </p:spPr>
        <p:txBody>
          <a:bodyPr anchor="t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06845" y="1763925"/>
            <a:ext cx="3881041" cy="4989036"/>
          </a:xfrm>
        </p:spPr>
        <p:txBody>
          <a:bodyPr anchor="t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52785"/>
            <a:ext cx="7983855" cy="1259946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6467722"/>
            <a:ext cx="3881041" cy="503978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06845" y="6467722"/>
            <a:ext cx="3881041" cy="503978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000" b="1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1886987"/>
            <a:ext cx="3881041" cy="453580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06845" y="1886987"/>
            <a:ext cx="3881041" cy="4535805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52785"/>
            <a:ext cx="7983855" cy="125994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51989"/>
            <a:ext cx="6502003" cy="1293544"/>
          </a:xfrm>
        </p:spPr>
        <p:txBody>
          <a:bodyPr wrap="square" anchor="b"/>
          <a:lstStyle>
            <a:lvl1pPr algn="l">
              <a:buNone/>
              <a:defRPr lang="en-US" sz="26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4031" y="1650624"/>
            <a:ext cx="6502003" cy="664158"/>
          </a:xfrm>
        </p:spPr>
        <p:txBody>
          <a:bodyPr rot="0" spcFirstLastPara="0" vertOverflow="overflow" horzOverflow="overflow" vert="horz" wrap="square" lIns="50397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4031" y="2351899"/>
            <a:ext cx="7980495" cy="481904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659219" y="1107461"/>
            <a:ext cx="4761979" cy="475381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657827" y="1101010"/>
            <a:ext cx="4761979" cy="475381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1106" y="1259946"/>
            <a:ext cx="3780234" cy="2267903"/>
          </a:xfrm>
        </p:spPr>
        <p:txBody>
          <a:bodyPr vert="horz" anchor="b"/>
          <a:lstStyle>
            <a:lvl1pPr algn="l">
              <a:buNone/>
              <a:defRPr sz="3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1106" y="3619598"/>
            <a:ext cx="3780234" cy="2116709"/>
          </a:xfrm>
        </p:spPr>
        <p:txBody>
          <a:bodyPr rot="0" spcFirstLastPara="0" vertOverflow="overflow" horzOverflow="overflow" vert="horz" wrap="square" lIns="90715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500" baseline="0">
                <a:solidFill>
                  <a:schemeClr val="tx1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731663" y="1147512"/>
            <a:ext cx="4637088" cy="4636601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988557" y="0"/>
            <a:ext cx="1092068" cy="7559675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4031" y="352785"/>
            <a:ext cx="7980495" cy="1259946"/>
          </a:xfrm>
          <a:prstGeom prst="rect">
            <a:avLst/>
          </a:prstGeom>
        </p:spPr>
        <p:txBody>
          <a:bodyPr vert="horz" lIns="50397" tIns="0" rIns="50397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504031" y="1774083"/>
            <a:ext cx="7980495" cy="5342170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680849" y="7228921"/>
            <a:ext cx="2207578" cy="250117"/>
          </a:xfrm>
          <a:prstGeom prst="rect">
            <a:avLst/>
          </a:prstGeom>
        </p:spPr>
        <p:txBody>
          <a:bodyPr vert="horz" lIns="100794" tIns="0" rIns="100794" bIns="0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4/3/2015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504031" y="7228921"/>
            <a:ext cx="4032250" cy="251989"/>
          </a:xfrm>
          <a:prstGeom prst="rect">
            <a:avLst/>
          </a:prstGeom>
        </p:spPr>
        <p:txBody>
          <a:bodyPr vert="horz" lIns="100794" tIns="0" rIns="100794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891787" y="7227049"/>
            <a:ext cx="648600" cy="251989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2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302383" indent="-302383" algn="l" rtl="0" eaLnBrk="1" latinLnBrk="0" hangingPunct="1">
        <a:spcBef>
          <a:spcPts val="661"/>
        </a:spcBef>
        <a:buClr>
          <a:schemeClr val="tx2"/>
        </a:buClr>
        <a:buSzPct val="73000"/>
        <a:buFont typeface="Wingdings 2"/>
        <a:buChar char=""/>
        <a:defRPr kumimoji="0" sz="29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74528" indent="-251986" algn="l" rtl="0" eaLnBrk="1" latinLnBrk="0" hangingPunct="1">
        <a:spcBef>
          <a:spcPts val="551"/>
        </a:spcBef>
        <a:buClr>
          <a:schemeClr val="accent4"/>
        </a:buClr>
        <a:buSzPct val="80000"/>
        <a:buFont typeface="Wingdings 2"/>
        <a:buChar char=""/>
        <a:defRPr kumimoji="0" sz="25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836593" indent="-251986" algn="l" rtl="0" eaLnBrk="1" latinLnBrk="0" hangingPunct="1">
        <a:spcBef>
          <a:spcPts val="441"/>
        </a:spcBef>
        <a:buClr>
          <a:schemeClr val="accent4"/>
        </a:buClr>
        <a:buSzPct val="60000"/>
        <a:buFont typeface="Wingdings"/>
        <a:buChar char="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108737" indent="-251986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2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411120" indent="-251986" algn="l" rtl="0" eaLnBrk="1" latinLnBrk="0" hangingPunct="1">
        <a:spcBef>
          <a:spcPts val="441"/>
        </a:spcBef>
        <a:buClr>
          <a:schemeClr val="accent4"/>
        </a:buClr>
        <a:buSzPct val="70000"/>
        <a:buFont typeface="Wingdings"/>
        <a:buChar char="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2788" indent="-201589" algn="l" rtl="0" eaLnBrk="1" latinLnBrk="0" hangingPunct="1">
        <a:spcBef>
          <a:spcPts val="441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844536" indent="-201589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36045" indent="-201589" algn="l" rtl="0" eaLnBrk="1" latinLnBrk="0" hangingPunct="1">
        <a:spcBef>
          <a:spcPts val="331"/>
        </a:spcBef>
        <a:buClr>
          <a:schemeClr val="accent4"/>
        </a:buClr>
        <a:buSzPct val="100000"/>
        <a:buChar char="•"/>
        <a:defRPr kumimoji="0" sz="18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267872" indent="-201589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346075"/>
            <a:ext cx="9072563" cy="1173163"/>
          </a:xfrm>
        </p:spPr>
        <p:txBody>
          <a:bodyPr/>
          <a:lstStyle/>
          <a:p>
            <a:pPr lvl="0"/>
            <a:r>
              <a:rPr lang="ru-RU"/>
              <a:t>Мой прадедушка на войне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768475"/>
            <a:ext cx="3888184" cy="1723330"/>
          </a:xfrm>
          <a:solidFill>
            <a:schemeClr val="tx2">
              <a:lumMod val="5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ru-RU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9pPr>
          </a:lstStyle>
          <a:p>
            <a:pPr marL="503999" lvl="0"/>
            <a:r>
              <a:rPr lang="ru-RU" sz="2400" dirty="0"/>
              <a:t>Фотография сделана в 1941 году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176216" y="1403573"/>
            <a:ext cx="5040312" cy="59404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899517"/>
            <a:ext cx="4427538" cy="5767983"/>
          </a:xfrm>
        </p:spPr>
        <p:txBody>
          <a:bodyPr>
            <a:noAutofit/>
          </a:bodyPr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ru-RU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9pPr>
          </a:lstStyle>
          <a:p>
            <a:pPr marL="503999" lvl="0">
              <a:lnSpc>
                <a:spcPct val="115000"/>
              </a:lnSpc>
            </a:pPr>
            <a:r>
              <a:rPr lang="ru-RU" sz="1800" dirty="0">
                <a:solidFill>
                  <a:srgbClr val="002060"/>
                </a:solidFill>
              </a:rPr>
              <a:t>Лесников Константин Иванович. Родился в 1919 году, станция Пола, 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Парфинского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района ( до войны Ленинградская область). Накануне войны ему было всего 22 года. Уже в 1941 призвали на фронт, по распределению попал в Ленинград, зимой 1941 по Дороге жизни ( по Ладожскому озеру) на полуторке перевозил продовольствие, </a:t>
            </a:r>
            <a:r>
              <a:rPr lang="ru-RU" sz="1800" dirty="0" smtClean="0">
                <a:solidFill>
                  <a:srgbClr val="002060"/>
                </a:solidFill>
              </a:rPr>
              <a:t>людей </a:t>
            </a:r>
            <a:r>
              <a:rPr lang="ru-RU" sz="1800" dirty="0">
                <a:solidFill>
                  <a:srgbClr val="002060"/>
                </a:solidFill>
              </a:rPr>
              <a:t>из </a:t>
            </a:r>
            <a:r>
              <a:rPr lang="ru-RU" sz="1800" dirty="0" smtClean="0">
                <a:solidFill>
                  <a:srgbClr val="002060"/>
                </a:solidFill>
              </a:rPr>
              <a:t>Блокадного Ленинграда. Дорога </a:t>
            </a:r>
            <a:r>
              <a:rPr lang="ru-RU" sz="1800" dirty="0">
                <a:solidFill>
                  <a:srgbClr val="002060"/>
                </a:solidFill>
              </a:rPr>
              <a:t>жизни находилась под постоянным обстрелом немецкой артиллерии и подвергалась налетам авиации, тем самым каждый день рисковал жизнью ради победы над фашизмом.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320232" y="827509"/>
            <a:ext cx="5760394" cy="60484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899517"/>
            <a:ext cx="4427538" cy="5767983"/>
          </a:xfrm>
        </p:spPr>
        <p:txBody>
          <a:bodyPr>
            <a:normAutofit/>
          </a:bodyPr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ru-RU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9pPr>
          </a:lstStyle>
          <a:p>
            <a:pPr marL="503999" lvl="0">
              <a:lnSpc>
                <a:spcPct val="115000"/>
              </a:lnSpc>
            </a:pPr>
            <a:r>
              <a:rPr lang="ru-RU" sz="1800" dirty="0">
                <a:solidFill>
                  <a:srgbClr val="002060"/>
                </a:solidFill>
              </a:rPr>
              <a:t>Зимой 1943 был тяжело ранен - в его грузовик попала бомба с немецкого самолета, чудом остался жив, 7 месяцев провел в госпитале. Врачи спасли ему жизнь, но ранение было слишком серьезное, раздроблено бедро и повреждены органы живота. После чего он остался инвалидом на всю жизнь. В 1944 комиссован из армии, вернулся домой. Награжден медалями и орденами ( в том числе "За оборону Ленинграда"). Умер после войны, в 1961 году.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248778" y="899517"/>
            <a:ext cx="5831847" cy="540127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971525"/>
            <a:ext cx="4427538" cy="5727725"/>
          </a:xfrm>
        </p:spPr>
        <p:txBody>
          <a:bodyPr>
            <a:noAutofit/>
          </a:bodyPr>
          <a:lstStyle>
            <a:defPPr marL="504000" marR="0" lvl="0" indent="-432000" algn="l">
              <a:buClr>
                <a:srgbClr val="FF9966"/>
              </a:buClr>
              <a:buSzPct val="75000"/>
              <a:buFont typeface="StarSymbol"/>
              <a:buNone/>
              <a:defRPr lang="ru-RU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defPPr>
            <a:lvl1pPr marL="504000" marR="0" lvl="0" indent="-432000" algn="l">
              <a:buClr>
                <a:srgbClr val="FF9966"/>
              </a:buClr>
              <a:buSzPct val="75000"/>
              <a:buFont typeface="StarSymbol"/>
              <a:buChar char="➲"/>
              <a:defRPr lang="ru-RU" sz="32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1pPr>
            <a:lvl2pPr marL="792000" marR="0" lvl="1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8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2pPr>
            <a:lvl3pPr marL="1080000" marR="0" lvl="2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3pPr>
            <a:lvl4pPr marL="1368000" marR="0" lvl="3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Albany" pitchFamily="34"/>
                <a:ea typeface="DejaVu Sans" pitchFamily="2"/>
                <a:cs typeface="DejaVu Sans" pitchFamily="2"/>
              </a:defRPr>
            </a:lvl4pPr>
            <a:lvl5pPr marL="1656000" marR="0" lvl="4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5pPr>
            <a:lvl6pPr marL="1944000" marR="0" lvl="5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6pPr>
            <a:lvl7pPr marL="2232000" marR="0" lvl="6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7pPr>
            <a:lvl8pPr marL="2520000" marR="0" lvl="7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8pPr>
            <a:lvl9pPr marL="2808000" marR="0" lvl="8" indent="-432000" algn="l">
              <a:buClr>
                <a:srgbClr val="FF9966"/>
              </a:buClr>
              <a:buSzPct val="7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99CCFF"/>
                </a:solidFill>
                <a:latin typeface="Albany" pitchFamily="18"/>
                <a:ea typeface="DejaVu Sans" pitchFamily="2"/>
                <a:cs typeface="DejaVu Sans" pitchFamily="2"/>
              </a:defRPr>
            </a:lvl9pPr>
          </a:lstStyle>
          <a:p>
            <a:pPr marL="503999" lvl="0">
              <a:lnSpc>
                <a:spcPct val="115000"/>
              </a:lnSpc>
            </a:pPr>
            <a:r>
              <a:rPr lang="ru-RU" sz="1800" dirty="0">
                <a:solidFill>
                  <a:srgbClr val="002060"/>
                </a:solidFill>
                <a:latin typeface="DejaVu Sans" pitchFamily="18"/>
              </a:rPr>
              <a:t>Дорога Жизни - во время Великой Отечественной войны единственная транспортная магистраль через Ладожское озеро. В периоды навигации — по воде, зимой — по льду. Связывала с 12 сентября 1941 по январь 1944 года блокадный Ленинград со страной. Автодорога, проложенная по льду, часто называется Ледовой дорогой жизни (официально — Военно-автомобильная дорога № 101 (№ 102)). У маяка </a:t>
            </a:r>
            <a:r>
              <a:rPr lang="ru-RU" sz="1800" dirty="0" err="1">
                <a:solidFill>
                  <a:srgbClr val="002060"/>
                </a:solidFill>
                <a:latin typeface="DejaVu Sans" pitchFamily="18"/>
              </a:rPr>
              <a:t>Осиновец</a:t>
            </a:r>
            <a:r>
              <a:rPr lang="ru-RU" sz="1800" dirty="0">
                <a:solidFill>
                  <a:srgbClr val="002060"/>
                </a:solidFill>
                <a:latin typeface="DejaVu Sans" pitchFamily="18"/>
              </a:rPr>
              <a:t> существует также музей </a:t>
            </a:r>
            <a:r>
              <a:rPr lang="en-US" sz="1800" dirty="0">
                <a:solidFill>
                  <a:srgbClr val="002060"/>
                </a:solidFill>
                <a:latin typeface="Calibri"/>
              </a:rPr>
              <a:t>«</a:t>
            </a:r>
            <a:r>
              <a:rPr lang="ru-RU" sz="1800" dirty="0">
                <a:solidFill>
                  <a:srgbClr val="002060"/>
                </a:solidFill>
                <a:latin typeface="DejaVu Sans" pitchFamily="18"/>
              </a:rPr>
              <a:t>Дорога жизни</a:t>
            </a:r>
            <a:r>
              <a:rPr lang="en-US" sz="1800" dirty="0">
                <a:solidFill>
                  <a:srgbClr val="002060"/>
                </a:solidFill>
                <a:latin typeface="Calibri"/>
              </a:rPr>
              <a:t>».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652657" y="3419797"/>
            <a:ext cx="5427968" cy="3491484"/>
          </a:xfr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004541" y="0"/>
            <a:ext cx="5076084" cy="3384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10080625" cy="7670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0" y="-55710"/>
            <a:ext cx="10080625" cy="7615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249</Words>
  <Application>Microsoft Office PowerPoint</Application>
  <PresentationFormat>Экран (4:3)</PresentationFormat>
  <Paragraphs>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Мой прадедушка на войне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прадедушка на войне</dc:title>
  <dc:creator>Вероника</dc:creator>
  <cp:lastModifiedBy>Вероника</cp:lastModifiedBy>
  <cp:revision>4</cp:revision>
  <dcterms:created xsi:type="dcterms:W3CDTF">2015-03-24T14:00:43Z</dcterms:created>
  <dcterms:modified xsi:type="dcterms:W3CDTF">2015-04-03T11:18:34Z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