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99" r:id="rId5"/>
    <p:sldId id="289" r:id="rId6"/>
    <p:sldId id="258" r:id="rId7"/>
    <p:sldId id="281" r:id="rId8"/>
    <p:sldId id="295" r:id="rId9"/>
    <p:sldId id="292" r:id="rId10"/>
    <p:sldId id="259" r:id="rId11"/>
    <p:sldId id="294" r:id="rId12"/>
    <p:sldId id="269" r:id="rId13"/>
    <p:sldId id="270" r:id="rId14"/>
    <p:sldId id="260" r:id="rId15"/>
    <p:sldId id="300" r:id="rId16"/>
    <p:sldId id="261" r:id="rId17"/>
    <p:sldId id="286" r:id="rId18"/>
    <p:sldId id="298" r:id="rId19"/>
    <p:sldId id="262" r:id="rId20"/>
    <p:sldId id="267" r:id="rId21"/>
    <p:sldId id="283" r:id="rId22"/>
    <p:sldId id="301" r:id="rId23"/>
    <p:sldId id="263" r:id="rId24"/>
    <p:sldId id="266" r:id="rId25"/>
    <p:sldId id="302" r:id="rId26"/>
    <p:sldId id="271" r:id="rId27"/>
    <p:sldId id="272" r:id="rId28"/>
    <p:sldId id="303" r:id="rId29"/>
    <p:sldId id="304" r:id="rId30"/>
    <p:sldId id="305" r:id="rId31"/>
    <p:sldId id="306" r:id="rId32"/>
    <p:sldId id="307" r:id="rId33"/>
    <p:sldId id="308" r:id="rId34"/>
    <p:sldId id="313" r:id="rId35"/>
    <p:sldId id="309" r:id="rId36"/>
    <p:sldId id="310" r:id="rId37"/>
    <p:sldId id="311" r:id="rId3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30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5/7/2014</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5/7/2014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5/7/2014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5/7/2014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5/7/2014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5/7/2014</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304800"/>
            <a:ext cx="7772400" cy="2209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7200" dirty="0" smtClean="0">
                <a:solidFill>
                  <a:srgbClr val="FF0000"/>
                </a:solidFill>
              </a:rPr>
              <a:t>Рядовой солдат России</a:t>
            </a:r>
            <a:endParaRPr lang="ru-RU" sz="7200" dirty="0">
              <a:solidFill>
                <a:srgbClr val="FF0000"/>
              </a:solidFill>
            </a:endParaRPr>
          </a:p>
        </p:txBody>
      </p:sp>
      <p:sp>
        <p:nvSpPr>
          <p:cNvPr id="4" name="Подзаголовок 3"/>
          <p:cNvSpPr>
            <a:spLocks noGrp="1"/>
          </p:cNvSpPr>
          <p:nvPr>
            <p:ph type="subTitle" idx="1"/>
          </p:nvPr>
        </p:nvSpPr>
        <p:spPr>
          <a:xfrm>
            <a:off x="1371600" y="4343400"/>
            <a:ext cx="6858000" cy="2057400"/>
          </a:xfrm>
        </p:spPr>
        <p:txBody>
          <a:bodyPr>
            <a:normAutofit/>
          </a:bodyPr>
          <a:lstStyle/>
          <a:p>
            <a:r>
              <a:rPr lang="ru-RU" sz="3200" i="1" dirty="0" smtClean="0"/>
              <a:t>Мы не мыслим себя без России.</a:t>
            </a:r>
            <a:br>
              <a:rPr lang="ru-RU" sz="3200" i="1" dirty="0" smtClean="0"/>
            </a:br>
            <a:r>
              <a:rPr lang="ru-RU" sz="3200" i="1" dirty="0" smtClean="0"/>
              <a:t>Мы живем  с ней судьбою  одной </a:t>
            </a:r>
          </a:p>
          <a:p>
            <a:pPr algn="r"/>
            <a:r>
              <a:rPr lang="ru-RU" sz="2200" i="1" dirty="0" smtClean="0"/>
              <a:t>(Глебов)</a:t>
            </a:r>
            <a:endParaRPr lang="ru-RU" sz="2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886200" cy="1143000"/>
          </a:xfrm>
        </p:spPr>
        <p:txBody>
          <a:bodyPr/>
          <a:lstStyle/>
          <a:p>
            <a:r>
              <a:rPr lang="ru-RU" dirty="0" err="1" smtClean="0"/>
              <a:t>АчМиндор</a:t>
            </a:r>
            <a:r>
              <a:rPr lang="ru-RU" dirty="0" smtClean="0"/>
              <a:t>.</a:t>
            </a:r>
            <a:endParaRPr lang="ru-RU" dirty="0"/>
          </a:p>
        </p:txBody>
      </p:sp>
      <p:pic>
        <p:nvPicPr>
          <p:cNvPr id="5" name="Содержимое 4" descr="Картинка 3 из 46"/>
          <p:cNvPicPr>
            <a:picLocks noGrp="1"/>
          </p:cNvPicPr>
          <p:nvPr>
            <p:ph sz="half" idx="1"/>
          </p:nvPr>
        </p:nvPicPr>
        <p:blipFill>
          <a:blip r:embed="rId2"/>
          <a:stretch>
            <a:fillRect/>
          </a:stretch>
        </p:blipFill>
        <p:spPr bwMode="auto">
          <a:xfrm>
            <a:off x="457200" y="2348706"/>
            <a:ext cx="4038600" cy="3028950"/>
          </a:xfrm>
          <a:prstGeom prst="rect">
            <a:avLst/>
          </a:prstGeom>
          <a:noFill/>
          <a:ln w="9525">
            <a:noFill/>
            <a:miter lim="800000"/>
            <a:headEnd/>
            <a:tailEnd/>
          </a:ln>
        </p:spPr>
      </p:pic>
      <p:sp>
        <p:nvSpPr>
          <p:cNvPr id="4" name="Содержимое 3"/>
          <p:cNvSpPr>
            <a:spLocks noGrp="1"/>
          </p:cNvSpPr>
          <p:nvPr>
            <p:ph sz="half" idx="2"/>
          </p:nvPr>
        </p:nvSpPr>
        <p:spPr>
          <a:xfrm>
            <a:off x="4572000" y="0"/>
            <a:ext cx="4572000" cy="6629400"/>
          </a:xfrm>
        </p:spPr>
        <p:txBody>
          <a:bodyPr>
            <a:normAutofit fontScale="250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sz="7200" dirty="0" smtClean="0"/>
          </a:p>
          <a:p>
            <a:endParaRPr lang="ru-RU" sz="7200" dirty="0" smtClean="0"/>
          </a:p>
          <a:p>
            <a:endParaRPr lang="ru-RU" sz="7200" dirty="0" smtClean="0"/>
          </a:p>
          <a:p>
            <a:pPr>
              <a:buNone/>
            </a:pPr>
            <a:r>
              <a:rPr lang="ru-RU" sz="7200" dirty="0" smtClean="0"/>
              <a:t>       Возвращаясь из Кронштадта, мой отец    последний раз посетил родные места. Матери его, Елизаветы </a:t>
            </a:r>
            <a:r>
              <a:rPr lang="ru-RU" sz="7200" dirty="0" err="1" smtClean="0"/>
              <a:t>Сысоевны</a:t>
            </a:r>
            <a:r>
              <a:rPr lang="ru-RU" sz="7200" dirty="0" smtClean="0"/>
              <a:t>,  уже не было в живых. Он пообщался  с братьями Яковом, Гавриилом, Василием и сестрой Ириной и навсегда уезжает  в Сибирь.</a:t>
            </a:r>
          </a:p>
          <a:p>
            <a:pPr>
              <a:buNone/>
            </a:pPr>
            <a:r>
              <a:rPr lang="ru-RU" sz="7200" dirty="0" smtClean="0"/>
              <a:t>        Здесь  он попадает  на стройку. </a:t>
            </a:r>
          </a:p>
          <a:p>
            <a:pPr>
              <a:buNone/>
            </a:pPr>
            <a:r>
              <a:rPr lang="ru-RU" sz="7200" dirty="0" smtClean="0"/>
              <a:t>       Особое значение,  для экономического развития Хакасии юга Енисейской губернии имело строительство дороги  Ачинск – Минусинск (</a:t>
            </a:r>
            <a:r>
              <a:rPr lang="ru-RU" sz="7200" dirty="0" err="1" smtClean="0"/>
              <a:t>АчМиндор</a:t>
            </a:r>
            <a:r>
              <a:rPr lang="ru-RU" sz="7200" dirty="0" smtClean="0"/>
              <a:t>). Строительство  железной дороги было начато еще в 1911 году, но  было прервано первой мировой, а позднее гражданской войной. Теперь строительство  вновь возобновилось. </a:t>
            </a:r>
            <a:endParaRPr lang="ru-RU" sz="7200" dirty="0"/>
          </a:p>
        </p:txBody>
      </p:sp>
      <p:pic>
        <p:nvPicPr>
          <p:cNvPr id="6" name="Содержимое 4" descr="Картинка 3 из 46"/>
          <p:cNvPicPr>
            <a:picLocks/>
          </p:cNvPicPr>
          <p:nvPr/>
        </p:nvPicPr>
        <p:blipFill>
          <a:blip r:embed="rId2"/>
          <a:stretch>
            <a:fillRect/>
          </a:stretch>
        </p:blipFill>
        <p:spPr bwMode="auto">
          <a:xfrm>
            <a:off x="457200" y="23622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sp>
      <p:sp>
        <p:nvSpPr>
          <p:cNvPr id="4" name="Текст 3"/>
          <p:cNvSpPr>
            <a:spLocks noGrp="1"/>
          </p:cNvSpPr>
          <p:nvPr>
            <p:ph type="body" sz="half" idx="2"/>
          </p:nvPr>
        </p:nvSpPr>
        <p:spPr>
          <a:xfrm>
            <a:off x="609600" y="381000"/>
            <a:ext cx="8229600" cy="1447799"/>
          </a:xfrm>
        </p:spPr>
        <p:txBody>
          <a:bodyPr>
            <a:normAutofit/>
          </a:bodyPr>
          <a:lstStyle/>
          <a:p>
            <a:r>
              <a:rPr lang="ru-RU" sz="1800" dirty="0" smtClean="0"/>
              <a:t>Механизация на строительстве дороги полностью отсутствовала, все работы велись вручную не хватало материалов особенно рельсов.  Рельсы были получены  от разборки второстепенных и запасных путей</a:t>
            </a:r>
            <a:endParaRPr lang="ru-RU" sz="1800" dirty="0"/>
          </a:p>
        </p:txBody>
      </p:sp>
      <p:sp>
        <p:nvSpPr>
          <p:cNvPr id="5" name="Прямоугольник 4"/>
          <p:cNvSpPr/>
          <p:nvPr/>
        </p:nvSpPr>
        <p:spPr>
          <a:xfrm>
            <a:off x="2286000" y="2551837"/>
            <a:ext cx="4572000" cy="369332"/>
          </a:xfrm>
          <a:prstGeom prst="rect">
            <a:avLst/>
          </a:prstGeom>
        </p:spPr>
        <p:txBody>
          <a:bodyPr>
            <a:spAutoFit/>
          </a:bodyPr>
          <a:lstStyle/>
          <a:p>
            <a:endParaRPr lang="ru-RU" dirty="0"/>
          </a:p>
        </p:txBody>
      </p:sp>
      <p:pic>
        <p:nvPicPr>
          <p:cNvPr id="6" name="Рисунок 5" descr="Картинка 23 из 47268"/>
          <p:cNvPicPr/>
          <p:nvPr/>
        </p:nvPicPr>
        <p:blipFill>
          <a:blip r:embed="rId2"/>
          <a:srcRect/>
          <a:stretch>
            <a:fillRect/>
          </a:stretch>
        </p:blipFill>
        <p:spPr bwMode="auto">
          <a:xfrm>
            <a:off x="1828801" y="1828800"/>
            <a:ext cx="5486400" cy="4213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idx="2"/>
          </p:nvPr>
        </p:nvSpPr>
        <p:spPr>
          <a:xfrm>
            <a:off x="457200" y="990600"/>
            <a:ext cx="3886200" cy="5135563"/>
          </a:xfrm>
        </p:spPr>
        <p:txBody>
          <a:bodyPr>
            <a:normAutofit/>
          </a:bodyPr>
          <a:lstStyle/>
          <a:p>
            <a:pPr algn="just"/>
            <a:r>
              <a:rPr lang="ru-RU" sz="2000" dirty="0" smtClean="0"/>
              <a:t>Для укладки рельсов нужны шпалы, которые сами  рабочие заготавливают  в тайге.  Продукты для рабочих закупались по деревням. Находясь в одной из командировок  в с. Бея, Федор встречает  свою судьбу, единственную и неповторимую, мою маму Екатерину Григорьевну (в  девичестве    Труфанову, уроженку  г Минусинска)  и увез её с собой на стройку. </a:t>
            </a:r>
          </a:p>
          <a:p>
            <a:endParaRPr lang="ru-RU" sz="2000" dirty="0"/>
          </a:p>
        </p:txBody>
      </p:sp>
      <p:pic>
        <p:nvPicPr>
          <p:cNvPr id="5" name="Содержимое 4" descr="G:\6.jpg"/>
          <p:cNvPicPr>
            <a:picLocks noGrp="1"/>
          </p:cNvPicPr>
          <p:nvPr>
            <p:ph sz="half" idx="1"/>
          </p:nvPr>
        </p:nvPicPr>
        <p:blipFill>
          <a:blip r:embed="rId2" cstate="print"/>
          <a:srcRect/>
          <a:stretch>
            <a:fillRect/>
          </a:stretch>
        </p:blipFill>
        <p:spPr bwMode="auto">
          <a:xfrm>
            <a:off x="4876800" y="1066800"/>
            <a:ext cx="3657599"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p:cNvPicPr>
            <a:picLocks noGrp="1"/>
          </p:cNvPicPr>
          <p:nvPr>
            <p:ph sz="half" idx="1"/>
          </p:nvPr>
        </p:nvPicPr>
        <p:blipFill>
          <a:blip r:embed="rId2"/>
          <a:stretch>
            <a:fillRect/>
          </a:stretch>
        </p:blipFill>
        <p:spPr bwMode="auto">
          <a:xfrm>
            <a:off x="381000" y="2057400"/>
            <a:ext cx="4572000" cy="3494321"/>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92500" lnSpcReduction="10000"/>
          </a:bodyPr>
          <a:lstStyle/>
          <a:p>
            <a:pPr>
              <a:buNone/>
            </a:pPr>
            <a:r>
              <a:rPr lang="ru-RU" dirty="0" smtClean="0"/>
              <a:t>     Жили в вагонах на колесах.  Прокладывали железную дорогу и первыми по ней приближались  к   с. </a:t>
            </a:r>
            <a:r>
              <a:rPr lang="ru-RU" dirty="0" err="1" smtClean="0"/>
              <a:t>Усть</a:t>
            </a:r>
            <a:r>
              <a:rPr lang="ru-RU" dirty="0" smtClean="0"/>
              <a:t> – Абаканское. </a:t>
            </a:r>
          </a:p>
          <a:p>
            <a:pPr>
              <a:buNone/>
            </a:pPr>
            <a:r>
              <a:rPr lang="ru-RU" dirty="0" smtClean="0"/>
              <a:t>     Завершилось строительство в 1925 году.    23 ноября состоялось торжественное открытие станции Абакан.</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Абакан.</a:t>
            </a:r>
            <a:endParaRPr lang="ru-RU" dirty="0"/>
          </a:p>
        </p:txBody>
      </p:sp>
      <p:sp>
        <p:nvSpPr>
          <p:cNvPr id="4" name="Содержимое 3"/>
          <p:cNvSpPr>
            <a:spLocks noGrp="1"/>
          </p:cNvSpPr>
          <p:nvPr>
            <p:ph sz="half" idx="2"/>
          </p:nvPr>
        </p:nvSpPr>
        <p:spPr>
          <a:xfrm>
            <a:off x="4648200" y="1143000"/>
            <a:ext cx="4038600" cy="4983163"/>
          </a:xfrm>
        </p:spPr>
        <p:txBody>
          <a:bodyPr>
            <a:normAutofit fontScale="62500" lnSpcReduction="20000"/>
          </a:bodyPr>
          <a:lstStyle/>
          <a:p>
            <a:pPr>
              <a:buNone/>
            </a:pPr>
            <a:r>
              <a:rPr lang="ru-RU" dirty="0" smtClean="0"/>
              <a:t>        Это были первые годы образования Хакасского уезда, который был образован с учетом интересов коренного населения 14 ноября 1923 года Постановлением  президиума ВЦИК с центром в селе Усть – Абаканское.  В состав Хакасского уезда вошли  пять районов – </a:t>
            </a:r>
            <a:r>
              <a:rPr lang="ru-RU" dirty="0" err="1" smtClean="0"/>
              <a:t>Аскизский</a:t>
            </a:r>
            <a:r>
              <a:rPr lang="ru-RU" dirty="0" smtClean="0"/>
              <a:t>, </a:t>
            </a:r>
            <a:r>
              <a:rPr lang="ru-RU" dirty="0" err="1" smtClean="0"/>
              <a:t>Боградский</a:t>
            </a:r>
            <a:r>
              <a:rPr lang="ru-RU" dirty="0" smtClean="0"/>
              <a:t>, </a:t>
            </a:r>
            <a:r>
              <a:rPr lang="ru-RU" dirty="0" err="1" smtClean="0"/>
              <a:t>Таштыпский</a:t>
            </a:r>
            <a:r>
              <a:rPr lang="ru-RU" dirty="0" smtClean="0"/>
              <a:t>,  </a:t>
            </a:r>
            <a:r>
              <a:rPr lang="ru-RU" dirty="0" err="1" smtClean="0"/>
              <a:t>Чарковский</a:t>
            </a:r>
            <a:r>
              <a:rPr lang="ru-RU" dirty="0" smtClean="0"/>
              <a:t>  и </a:t>
            </a:r>
            <a:r>
              <a:rPr lang="ru-RU" dirty="0" err="1" smtClean="0"/>
              <a:t>Чебаковский</a:t>
            </a:r>
            <a:r>
              <a:rPr lang="ru-RU" dirty="0" smtClean="0"/>
              <a:t>. Населения округа было 112200 человек, из них 53% хакасы.   20 октября 1930 года Президиум ВЦИК СССР принимает решение о преобразовании Хакасского округа  в Хакасскую автономную область. Центром Хакасской автономной области  стало  с. </a:t>
            </a:r>
            <a:r>
              <a:rPr lang="ru-RU" dirty="0" err="1" smtClean="0"/>
              <a:t>Усть</a:t>
            </a:r>
            <a:r>
              <a:rPr lang="ru-RU" dirty="0" smtClean="0"/>
              <a:t> – Абаканское, переименованное в г. Абакан решением Президиума ВЦИК от 20 января 1931 года. </a:t>
            </a:r>
            <a:endParaRPr lang="ru-RU" dirty="0"/>
          </a:p>
        </p:txBody>
      </p:sp>
      <p:pic>
        <p:nvPicPr>
          <p:cNvPr id="5" name="Содержимое 4"/>
          <p:cNvPicPr>
            <a:picLocks noGrp="1"/>
          </p:cNvPicPr>
          <p:nvPr>
            <p:ph sz="half" idx="1"/>
          </p:nvPr>
        </p:nvPicPr>
        <p:blipFill>
          <a:blip r:embed="rId2"/>
          <a:srcRect/>
          <a:stretch>
            <a:fillRect/>
          </a:stretch>
        </p:blipFill>
        <p:spPr bwMode="auto">
          <a:xfrm>
            <a:off x="457200" y="1905000"/>
            <a:ext cx="4572000" cy="3566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62600"/>
            <a:ext cx="7620000" cy="1066800"/>
          </a:xfrm>
        </p:spPr>
        <p:txBody>
          <a:bodyPr>
            <a:normAutofit fontScale="90000"/>
          </a:bodyPr>
          <a:lstStyle/>
          <a:p>
            <a:pPr algn="ctr"/>
            <a:r>
              <a:rPr lang="ru-RU" sz="2400" b="1" dirty="0" smtClean="0"/>
              <a:t>Федор работает заместителем начальника      Строительного треста города  Абакана.</a:t>
            </a:r>
            <a:br>
              <a:rPr lang="ru-RU" sz="2400" b="1" dirty="0" smtClean="0"/>
            </a:br>
            <a:endParaRPr lang="ru-RU" dirty="0"/>
          </a:p>
        </p:txBody>
      </p:sp>
      <p:sp>
        <p:nvSpPr>
          <p:cNvPr id="3" name="Текст 2"/>
          <p:cNvSpPr>
            <a:spLocks noGrp="1"/>
          </p:cNvSpPr>
          <p:nvPr>
            <p:ph type="body" idx="2"/>
          </p:nvPr>
        </p:nvSpPr>
        <p:spPr>
          <a:xfrm>
            <a:off x="381000" y="457200"/>
            <a:ext cx="3008313" cy="5668963"/>
          </a:xfrm>
        </p:spPr>
        <p:txBody>
          <a:bodyPr>
            <a:normAutofit/>
          </a:bodyPr>
          <a:lstStyle/>
          <a:p>
            <a:endParaRPr lang="ru-RU" sz="1100" b="1" dirty="0" smtClean="0"/>
          </a:p>
          <a:p>
            <a:r>
              <a:rPr lang="ru-RU" b="1" dirty="0" smtClean="0"/>
              <a:t> 9 июня 1931 года</a:t>
            </a:r>
            <a:r>
              <a:rPr lang="ru-RU" dirty="0" smtClean="0"/>
              <a:t> был принят первый план города, который утвердил городскую черту и определил его перспективы развития. В то время здесь уже было несколько промышленных предприятий: швейная артель инвалидов, кожевенное производство и кондитерская фабрика. Кривое озеро было осушено, и на его месте был заложен парк, началось строительство Дворца Культуры, который был закончен в 1936 году. </a:t>
            </a:r>
            <a:br>
              <a:rPr lang="ru-RU" dirty="0" smtClean="0"/>
            </a:br>
            <a:r>
              <a:rPr lang="ru-RU" dirty="0" smtClean="0"/>
              <a:t>В этот же период были построены мясокомбинат, мебельная фабрика, электростанция, паровозное депо. К концу 30 годов в Абакане насчитывалось 12 школ, 8 детских садов, Мед. училище, Педучилище, и появился первый Кукольный Театр</a:t>
            </a:r>
          </a:p>
          <a:p>
            <a:endParaRPr lang="ru-RU" dirty="0"/>
          </a:p>
        </p:txBody>
      </p:sp>
      <p:pic>
        <p:nvPicPr>
          <p:cNvPr id="5" name="Содержимое 4"/>
          <p:cNvPicPr>
            <a:picLocks noGrp="1"/>
          </p:cNvPicPr>
          <p:nvPr>
            <p:ph sz="half" idx="1"/>
          </p:nvPr>
        </p:nvPicPr>
        <p:blipFill>
          <a:blip r:embed="rId2"/>
          <a:srcRect/>
          <a:stretch>
            <a:fillRect/>
          </a:stretch>
        </p:blipFill>
        <p:spPr bwMode="auto">
          <a:xfrm>
            <a:off x="3886200" y="1752600"/>
            <a:ext cx="444817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Коллективизация Хакасии.</a:t>
            </a:r>
            <a:endParaRPr lang="ru-RU" dirty="0"/>
          </a:p>
        </p:txBody>
      </p:sp>
      <p:pic>
        <p:nvPicPr>
          <p:cNvPr id="5" name="Содержимое 4" descr="http://www.masterandmargarita.eu/images/09context/kolchoze.jpg"/>
          <p:cNvPicPr>
            <a:picLocks noGrp="1"/>
          </p:cNvPicPr>
          <p:nvPr>
            <p:ph sz="half" idx="1"/>
          </p:nvPr>
        </p:nvPicPr>
        <p:blipFill>
          <a:blip r:embed="rId2"/>
          <a:stretch>
            <a:fillRect/>
          </a:stretch>
        </p:blipFill>
        <p:spPr bwMode="auto">
          <a:xfrm>
            <a:off x="457200" y="2330134"/>
            <a:ext cx="4038600" cy="3066094"/>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55000" lnSpcReduction="20000"/>
          </a:bodyPr>
          <a:lstStyle/>
          <a:p>
            <a:pPr>
              <a:buNone/>
            </a:pPr>
            <a:r>
              <a:rPr lang="ru-RU" dirty="0" smtClean="0"/>
              <a:t>         1929 год. На ноябрьском пленуме ВКП(б) был взят курс на ликвидацию кулачества как класса на основе сплошной коллективизации. Для оказания помощи в деле создания колхозов в село направили 25 тысяч рабочих – партийцев.  Зимой 1930 года в стране спешно стали создаваться колхозы. Большую помощь Хакасии в то время оказал,  рабочий класс Ленинграда он прислал  17 рабочих -  </a:t>
            </a:r>
            <a:r>
              <a:rPr lang="ru-RU" dirty="0" err="1" smtClean="0"/>
              <a:t>двадцатипятитысячников</a:t>
            </a:r>
            <a:r>
              <a:rPr lang="ru-RU" dirty="0" smtClean="0"/>
              <a:t>  в Хакасию.</a:t>
            </a:r>
          </a:p>
          <a:p>
            <a:pPr>
              <a:buNone/>
            </a:pPr>
            <a:r>
              <a:rPr lang="ru-RU" dirty="0" smtClean="0"/>
              <a:t>         Постановлением Сибкрайкома  ВКП(б) от 15 декабря 1929 г. Хакасский округ по темпам коллективизации был отнесен к третьей группе районов. </a:t>
            </a:r>
          </a:p>
          <a:p>
            <a:pPr>
              <a:buNone/>
            </a:pPr>
            <a:r>
              <a:rPr lang="ru-RU" dirty="0" smtClean="0"/>
              <a:t>         Решением  партии мой отец в числе 25 тысяч передовых рабочих страны был направлен  в деревню, поднимать сельское хозяйство. Так мой отец вместе с семьей  (жена и двое сыновей Вячеслав и Петр), попадает в  хакасский улус Сапогов. </a:t>
            </a:r>
          </a:p>
          <a:p>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председатель колхоза</a:t>
            </a:r>
            <a:endParaRPr lang="ru-RU" dirty="0"/>
          </a:p>
        </p:txBody>
      </p:sp>
      <p:sp>
        <p:nvSpPr>
          <p:cNvPr id="3" name="Содержимое 2"/>
          <p:cNvSpPr>
            <a:spLocks noGrp="1"/>
          </p:cNvSpPr>
          <p:nvPr>
            <p:ph sz="half" idx="1"/>
          </p:nvPr>
        </p:nvSpPr>
        <p:spPr>
          <a:xfrm>
            <a:off x="457200" y="1600200"/>
            <a:ext cx="8001000" cy="4525963"/>
          </a:xfrm>
        </p:spPr>
        <p:txBody>
          <a:bodyPr>
            <a:normAutofit fontScale="77500" lnSpcReduction="20000"/>
          </a:bodyPr>
          <a:lstStyle/>
          <a:p>
            <a:pPr>
              <a:buNone/>
            </a:pPr>
            <a:r>
              <a:rPr lang="ru-RU" dirty="0" smtClean="0"/>
              <a:t>       В Хакасии бесчинствовал  «белый горно – партизанский отряд» под командованием  Ивана  Соловьева.  </a:t>
            </a:r>
          </a:p>
          <a:p>
            <a:pPr>
              <a:buNone/>
            </a:pPr>
            <a:r>
              <a:rPr lang="ru-RU" dirty="0" smtClean="0"/>
              <a:t>       В наследство   Федору  достается полностью разоренное  бандитами, сбежавшими  к Соловьеву, хозяйство.   Не было  даже горстки зерна для посева. Вот такой первоначальный капитал достался новому колхозу, и его первому председателю, </a:t>
            </a:r>
            <a:r>
              <a:rPr lang="ru-RU" dirty="0" err="1" smtClean="0"/>
              <a:t>Гачегову</a:t>
            </a:r>
            <a:r>
              <a:rPr lang="ru-RU" dirty="0" smtClean="0"/>
              <a:t> Федору </a:t>
            </a:r>
            <a:r>
              <a:rPr lang="ru-RU" dirty="0" err="1" smtClean="0"/>
              <a:t>Меркуловичу</a:t>
            </a:r>
            <a:r>
              <a:rPr lang="ru-RU" dirty="0" smtClean="0"/>
              <a:t>.</a:t>
            </a:r>
          </a:p>
          <a:p>
            <a:pPr>
              <a:buNone/>
            </a:pPr>
            <a:r>
              <a:rPr lang="ru-RU" dirty="0" smtClean="0"/>
              <a:t>      Местные жители, хорошо приняли моего отца. Совместными усилиями провели посевную, собрали кое - какой скот в коллективное хозяйство.  Организовали бригады. Люди понимали и помогали ему, поддерживали в его начинаниях. Единственной трудностью для него было общение с местным населением, так как он не знал хакасского языка.  Проработав год,  отец попросил, чтобы председателем поставили хакаса. Его просьба была удовлетворена.  Он остался работать заместителем, а председателем стал хакас,  </a:t>
            </a:r>
            <a:r>
              <a:rPr lang="ru-RU" dirty="0" err="1" smtClean="0"/>
              <a:t>Спирин</a:t>
            </a:r>
            <a:r>
              <a:rPr lang="ru-RU" dirty="0" smtClean="0"/>
              <a:t>.</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219200" y="2057400"/>
            <a:ext cx="6781800" cy="3139321"/>
          </a:xfrm>
          <a:prstGeom prst="rect">
            <a:avLst/>
          </a:prstGeom>
        </p:spPr>
        <p:txBody>
          <a:bodyPr wrap="square">
            <a:spAutoFit/>
          </a:bodyPr>
          <a:lstStyle/>
          <a:p>
            <a:r>
              <a:rPr lang="ru-RU" dirty="0" smtClean="0"/>
              <a:t>Колхоз  резко пошел в гору. Увеличивалось число пахотных земель. Повысилась урожайность.  Уровень жизни колхозников стал довольно высокий так, как трудодень был хорошо обеспечен и продуктами и хлебом. </a:t>
            </a:r>
          </a:p>
          <a:p>
            <a:r>
              <a:rPr lang="ru-RU" dirty="0" smtClean="0"/>
              <a:t>Отец всегда с теплотой отмечал отзывчивость, взаимопомощь и честность людей того времени. «Если кто – то, что-то случайно оставил, то кроме хозяина никто ничего не возьмет, даже если вещь пролежит несколько суток». </a:t>
            </a:r>
          </a:p>
          <a:p>
            <a:r>
              <a:rPr lang="ru-RU" dirty="0" smtClean="0"/>
              <a:t>Одним из приоритетных направлений  в развитии колхоза явилось, коневодство,  поэтому и колхоз носил имя  С.М. Буденного.</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Репрессии.</a:t>
            </a:r>
            <a:endParaRPr lang="ru-RU" dirty="0"/>
          </a:p>
        </p:txBody>
      </p:sp>
      <p:pic>
        <p:nvPicPr>
          <p:cNvPr id="5" name="Содержимое 4" descr="Картинка 2 из 5"/>
          <p:cNvPicPr>
            <a:picLocks noGrp="1"/>
          </p:cNvPicPr>
          <p:nvPr>
            <p:ph sz="half" idx="1"/>
          </p:nvPr>
        </p:nvPicPr>
        <p:blipFill>
          <a:blip r:embed="rId2"/>
          <a:stretch>
            <a:fillRect/>
          </a:stretch>
        </p:blipFill>
        <p:spPr bwMode="auto">
          <a:xfrm>
            <a:off x="304800" y="1447800"/>
            <a:ext cx="4724400" cy="3581400"/>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0000" lnSpcReduction="20000"/>
          </a:bodyPr>
          <a:lstStyle/>
          <a:p>
            <a:pPr>
              <a:buNone/>
            </a:pPr>
            <a:r>
              <a:rPr lang="ru-RU" dirty="0" smtClean="0"/>
              <a:t>       1937 году  в стране, и Хакасии  начались массовые  репрессии.  «Враги народа» были повсюду. Массовый террор в области проходил по четко намеченному плану. </a:t>
            </a:r>
          </a:p>
          <a:p>
            <a:pPr>
              <a:buNone/>
            </a:pPr>
            <a:r>
              <a:rPr lang="ru-RU" dirty="0" smtClean="0"/>
              <a:t>       Так в 1937  в Хакасии было репрессировано  - 1281 человек.  В этом году  ежемесячно проходили  заседания бюро, пленумов  обкома партии, на которых обсуждались  вопросы по исключению из членов ВКП (б) так называемых «врагов народа», так как согласно Уставу ВКП(б), арестовать коммуниста без согласия партийного органа было нельзя.</a:t>
            </a:r>
          </a:p>
          <a:p>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0"/>
            <a:ext cx="8229600" cy="4343400"/>
          </a:xfrm>
        </p:spPr>
        <p:txBody>
          <a:bodyPr>
            <a:normAutofit fontScale="90000"/>
          </a:bodyPr>
          <a:lstStyle/>
          <a:p>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Жить везде привыкаем</a:t>
            </a:r>
            <a:br>
              <a:rPr lang="ru-RU" i="1" dirty="0" smtClean="0"/>
            </a:br>
            <a:r>
              <a:rPr lang="ru-RU" i="1" dirty="0" smtClean="0"/>
              <a:t>Где бы нас ни носило</a:t>
            </a:r>
            <a:br>
              <a:rPr lang="ru-RU" i="1" dirty="0" smtClean="0"/>
            </a:br>
            <a:r>
              <a:rPr lang="ru-RU" i="1" dirty="0" smtClean="0"/>
              <a:t>Узнаем лишь  с годами,</a:t>
            </a:r>
            <a:br>
              <a:rPr lang="ru-RU" i="1" dirty="0" smtClean="0"/>
            </a:br>
            <a:r>
              <a:rPr lang="ru-RU" i="1" dirty="0" smtClean="0"/>
              <a:t>Что в корнях наша сила.</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4572000"/>
            <a:ext cx="6400800" cy="1295400"/>
          </a:xfrm>
        </p:spPr>
        <p:txBody>
          <a:bodyPr>
            <a:normAutofit fontScale="92500" lnSpcReduction="10000"/>
          </a:bodyPr>
          <a:lstStyle/>
          <a:p>
            <a:r>
              <a:rPr lang="ru-RU" dirty="0" smtClean="0"/>
              <a:t>Посвящаю детям и внукам в память о моем отце, </a:t>
            </a:r>
          </a:p>
          <a:p>
            <a:r>
              <a:rPr lang="ru-RU" dirty="0" smtClean="0"/>
              <a:t>их дедушке и прадедушке.</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10" name="Содержимое 9"/>
          <p:cNvSpPr>
            <a:spLocks noGrp="1"/>
          </p:cNvSpPr>
          <p:nvPr>
            <p:ph sz="half" idx="2"/>
          </p:nvPr>
        </p:nvSpPr>
        <p:spPr/>
        <p:txBody>
          <a:bodyPr>
            <a:normAutofit fontScale="62500" lnSpcReduction="20000"/>
          </a:bodyPr>
          <a:lstStyle/>
          <a:p>
            <a:r>
              <a:rPr lang="ru-RU" dirty="0" smtClean="0"/>
              <a:t>Председатель колхоза,  </a:t>
            </a:r>
            <a:r>
              <a:rPr lang="ru-RU" dirty="0" err="1" smtClean="0"/>
              <a:t>Спирин</a:t>
            </a:r>
            <a:r>
              <a:rPr lang="ru-RU" dirty="0" smtClean="0"/>
              <a:t>,  возил своих рысаков на Всесоюзную сельскохозяйственную выставку. После его возвращения  из Москвы он сразу же ночью был арестован. Вместе с ним был арестован мой отец.   Их, как и многих в то время  признали «врагами народа». Сначала отец сидел в Минусинской тюрьме. </a:t>
            </a:r>
          </a:p>
          <a:p>
            <a:r>
              <a:rPr lang="ru-RU" dirty="0" smtClean="0"/>
              <a:t>Из его воспоминаний он не сидел, а стоял, так как тюрьма и церковь  г. Минусинска были переполнены такими  вот «врагами народа». Мама возила ему передачи, через,   забитую шугой,  р. Абакан.  В переполненной лодке  она всегда переживала за оставшихся дома малолетних детей</a:t>
            </a:r>
          </a:p>
          <a:p>
            <a:r>
              <a:rPr lang="ru-RU" dirty="0" smtClean="0"/>
              <a:t>Затем отец был осужден и  отправлен  в ГУЛАГ, на лесозаготовки.  А его соратник  </a:t>
            </a:r>
            <a:r>
              <a:rPr lang="ru-RU" dirty="0" err="1" smtClean="0"/>
              <a:t>Спирин</a:t>
            </a:r>
            <a:r>
              <a:rPr lang="ru-RU" dirty="0" smtClean="0"/>
              <a:t> так и погиб, в застенках тюрьмы.</a:t>
            </a:r>
          </a:p>
          <a:p>
            <a:endParaRPr lang="ru-RU" dirty="0" smtClean="0"/>
          </a:p>
          <a:p>
            <a:endParaRPr lang="ru-RU" dirty="0"/>
          </a:p>
        </p:txBody>
      </p:sp>
      <p:pic>
        <p:nvPicPr>
          <p:cNvPr id="5" name="Содержимое 4"/>
          <p:cNvPicPr>
            <a:picLocks noGrp="1"/>
          </p:cNvPicPr>
          <p:nvPr>
            <p:ph sz="half" idx="1"/>
          </p:nvPr>
        </p:nvPicPr>
        <p:blipFill>
          <a:blip r:embed="rId2"/>
          <a:srcRect b="23903"/>
          <a:stretch>
            <a:fillRect/>
          </a:stretch>
        </p:blipFill>
        <p:spPr bwMode="auto">
          <a:xfrm>
            <a:off x="381000" y="1676400"/>
            <a:ext cx="4572000" cy="3048000"/>
          </a:xfrm>
          <a:prstGeom prst="rect">
            <a:avLst/>
          </a:prstGeom>
          <a:noFill/>
          <a:ln w="9525">
            <a:noFill/>
            <a:miter lim="800000"/>
            <a:headEnd/>
            <a:tailEnd/>
          </a:ln>
        </p:spPr>
      </p:pic>
      <p:sp>
        <p:nvSpPr>
          <p:cNvPr id="6" name="TextBox 5"/>
          <p:cNvSpPr txBox="1"/>
          <p:nvPr/>
        </p:nvSpPr>
        <p:spPr>
          <a:xfrm>
            <a:off x="457200" y="5029200"/>
            <a:ext cx="4495800" cy="369332"/>
          </a:xfrm>
          <a:prstGeom prst="rect">
            <a:avLst/>
          </a:prstGeom>
          <a:noFill/>
        </p:spPr>
        <p:txBody>
          <a:bodyPr wrap="square" rtlCol="0">
            <a:spAutoFit/>
          </a:bodyPr>
          <a:lstStyle/>
          <a:p>
            <a:r>
              <a:rPr lang="ru-RU" dirty="0" smtClean="0"/>
              <a:t>Г Минусинск в 30-е годы  прошлого века.</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Великая Отечественная война.</a:t>
            </a:r>
            <a:endParaRPr lang="ru-RU" dirty="0"/>
          </a:p>
        </p:txBody>
      </p:sp>
      <p:sp>
        <p:nvSpPr>
          <p:cNvPr id="3" name="Содержимое 2"/>
          <p:cNvSpPr>
            <a:spLocks noGrp="1"/>
          </p:cNvSpPr>
          <p:nvPr>
            <p:ph sz="half" idx="1"/>
          </p:nvPr>
        </p:nvSpPr>
        <p:spPr/>
        <p:txBody>
          <a:bodyPr>
            <a:normAutofit fontScale="77500" lnSpcReduction="20000"/>
          </a:bodyPr>
          <a:lstStyle/>
          <a:p>
            <a:pPr>
              <a:buNone/>
            </a:pPr>
            <a:r>
              <a:rPr lang="ru-RU" dirty="0" smtClean="0"/>
              <a:t>       Время было очень тяжелое. Шла Великая Отечественная война. Молодых мужчин забрали на фронт. В селе остались одни  старики  и женщины. Отец работал в МТС, в городе Абакане. Ведь фронту еще нужен был и хлеб. В апреле 1943 года Абаканский военкомат   мобилизует  его,  и отправляете  на фронт, в действующую армию.  В это время ему было сорок пять лет.    Год его рождения 1898,  был самым старшим призывным  годом. </a:t>
            </a:r>
          </a:p>
          <a:p>
            <a:endParaRPr lang="ru-RU" dirty="0" smtClean="0"/>
          </a:p>
          <a:p>
            <a:endParaRPr lang="ru-RU" dirty="0"/>
          </a:p>
        </p:txBody>
      </p:sp>
      <p:pic>
        <p:nvPicPr>
          <p:cNvPr id="5" name="Содержимое 4" descr="C:\Documents and Settings\User\Рабочий стол\Рыженко\Отсканировано 08-02-2010 10-51 AM.bmp"/>
          <p:cNvPicPr>
            <a:picLocks noGrp="1"/>
          </p:cNvPicPr>
          <p:nvPr>
            <p:ph sz="half" idx="2"/>
          </p:nvPr>
        </p:nvPicPr>
        <p:blipFill>
          <a:blip r:embed="rId2" cstate="print"/>
          <a:srcRect l="11485" r="11485"/>
          <a:stretch>
            <a:fillRect/>
          </a:stretch>
        </p:blipFill>
        <p:spPr bwMode="auto">
          <a:xfrm>
            <a:off x="4648200" y="2348690"/>
            <a:ext cx="4038600" cy="3028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20000"/>
          </a:bodyPr>
          <a:lstStyle/>
          <a:p>
            <a:pPr>
              <a:buNone/>
            </a:pPr>
            <a:r>
              <a:rPr lang="ru-RU" dirty="0" smtClean="0"/>
              <a:t>      Отец  попадает на  3 - ий  Белорусский фронт,  521 стрелковый полк (с сентября 1943 года по февраль 1944 года) 119 запасной стрелковый полк (с февраля 1944 года по ноябрь 1944 года). Третьего ноября 1944 года он тяжело ранен в правую руку.     Тринадцатый  стрелковый полк – стрелок  с ноября 1944   по  июль  1945 года. 22  февраля 1945 года ранен в правое бедро. </a:t>
            </a:r>
          </a:p>
          <a:p>
            <a:endParaRPr lang="ru-RU" dirty="0"/>
          </a:p>
        </p:txBody>
      </p:sp>
      <p:pic>
        <p:nvPicPr>
          <p:cNvPr id="5" name="Содержимое 4" descr="C:\Documents and Settings\User\Рабочий стол\img169.jpg"/>
          <p:cNvPicPr>
            <a:picLocks noGrp="1"/>
          </p:cNvPicPr>
          <p:nvPr>
            <p:ph sz="half" idx="2"/>
          </p:nvPr>
        </p:nvPicPr>
        <p:blipFill>
          <a:blip r:embed="rId2" cstate="print"/>
          <a:srcRect l="13830" r="4255" b="15789"/>
          <a:stretch>
            <a:fillRect/>
          </a:stretch>
        </p:blipFill>
        <p:spPr bwMode="auto">
          <a:xfrm>
            <a:off x="4648200" y="1524000"/>
            <a:ext cx="3733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Мазурские болота.</a:t>
            </a:r>
            <a:endParaRPr lang="ru-RU" dirty="0"/>
          </a:p>
        </p:txBody>
      </p:sp>
      <p:pic>
        <p:nvPicPr>
          <p:cNvPr id="5" name="Содержимое 4" descr="G:\2.jpg"/>
          <p:cNvPicPr>
            <a:picLocks noGrp="1"/>
          </p:cNvPicPr>
          <p:nvPr>
            <p:ph sz="half" idx="1"/>
          </p:nvPr>
        </p:nvPicPr>
        <p:blipFill>
          <a:blip r:embed="rId2" cstate="print"/>
          <a:stretch>
            <a:fillRect/>
          </a:stretch>
        </p:blipFill>
        <p:spPr bwMode="auto">
          <a:xfrm>
            <a:off x="533401" y="1219200"/>
            <a:ext cx="4191000" cy="5410199"/>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85000" lnSpcReduction="20000"/>
          </a:bodyPr>
          <a:lstStyle/>
          <a:p>
            <a:pPr>
              <a:buNone/>
            </a:pPr>
            <a:r>
              <a:rPr lang="ru-RU" b="1" dirty="0" smtClean="0"/>
              <a:t>Благодарность от Военного Совета Армии. </a:t>
            </a:r>
            <a:endParaRPr lang="ru-RU" dirty="0" smtClean="0"/>
          </a:p>
          <a:p>
            <a:pPr>
              <a:buNone/>
            </a:pPr>
            <a:r>
              <a:rPr lang="ru-RU" dirty="0" smtClean="0"/>
              <a:t> </a:t>
            </a:r>
          </a:p>
          <a:p>
            <a:pPr>
              <a:buNone/>
            </a:pPr>
            <a:r>
              <a:rPr lang="ru-RU" dirty="0" smtClean="0"/>
              <a:t>      За отличные боевые действия  по завершению прорыва  мощной  долговременной  глубоко эшелонированной  обороны противника в районе Мазурских озер.</a:t>
            </a:r>
          </a:p>
          <a:p>
            <a:pPr>
              <a:buNone/>
            </a:pPr>
            <a:r>
              <a:rPr lang="ru-RU" dirty="0" smtClean="0"/>
              <a:t> </a:t>
            </a:r>
          </a:p>
          <a:p>
            <a:pPr>
              <a:buNone/>
            </a:pPr>
            <a:r>
              <a:rPr lang="ru-RU" dirty="0" smtClean="0"/>
              <a:t>     ( Приказ Верховного Главнокомандующего  Маршала Советского  Союза  товарища Сталина).</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Взятие Кенигсберга.</a:t>
            </a:r>
            <a:endParaRPr lang="ru-RU" dirty="0"/>
          </a:p>
        </p:txBody>
      </p:sp>
      <p:pic>
        <p:nvPicPr>
          <p:cNvPr id="5" name="Содержимое 4"/>
          <p:cNvPicPr>
            <a:picLocks noGrp="1"/>
          </p:cNvPicPr>
          <p:nvPr>
            <p:ph sz="half" idx="1"/>
          </p:nvPr>
        </p:nvPicPr>
        <p:blipFill>
          <a:blip r:embed="rId2"/>
          <a:stretch>
            <a:fillRect/>
          </a:stretch>
        </p:blipFill>
        <p:spPr bwMode="auto">
          <a:xfrm>
            <a:off x="1071562" y="1958181"/>
            <a:ext cx="2809875" cy="3810000"/>
          </a:xfrm>
          <a:prstGeom prst="rect">
            <a:avLst/>
          </a:prstGeom>
          <a:noFill/>
          <a:ln w="9525">
            <a:noFill/>
            <a:miter lim="800000"/>
            <a:headEnd/>
            <a:tailEnd/>
          </a:ln>
        </p:spPr>
      </p:pic>
      <p:pic>
        <p:nvPicPr>
          <p:cNvPr id="6" name="Содержимое 5"/>
          <p:cNvPicPr>
            <a:picLocks noGrp="1"/>
          </p:cNvPicPr>
          <p:nvPr>
            <p:ph sz="half" idx="2"/>
          </p:nvPr>
        </p:nvPicPr>
        <p:blipFill>
          <a:blip r:embed="rId3"/>
          <a:stretch>
            <a:fillRect/>
          </a:stretch>
        </p:blipFill>
        <p:spPr bwMode="auto">
          <a:xfrm>
            <a:off x="4724400" y="2057400"/>
            <a:ext cx="3505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dirty="0" smtClean="0"/>
              <a:t>    За участие в штурме и  взятие Кенигсберга мой отец был  награжден медалью «За взятие Кенигсберга», которая была ему вручена 8 мая 1968 года Абаканским военкоматом (за год до его смерти). </a:t>
            </a:r>
          </a:p>
          <a:p>
            <a:endParaRPr lang="ru-RU" dirty="0"/>
          </a:p>
        </p:txBody>
      </p:sp>
      <p:pic>
        <p:nvPicPr>
          <p:cNvPr id="5" name="Содержимое 4"/>
          <p:cNvPicPr>
            <a:picLocks noGrp="1"/>
          </p:cNvPicPr>
          <p:nvPr>
            <p:ph sz="half" idx="2"/>
          </p:nvPr>
        </p:nvPicPr>
        <p:blipFill>
          <a:blip r:embed="rId2"/>
          <a:srcRect/>
          <a:stretch>
            <a:fillRect/>
          </a:stretch>
        </p:blipFill>
        <p:spPr bwMode="auto">
          <a:xfrm>
            <a:off x="5643562" y="1958181"/>
            <a:ext cx="20478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F:\1.jpg"/>
          <p:cNvPicPr>
            <a:picLocks noGrp="1"/>
          </p:cNvPicPr>
          <p:nvPr>
            <p:ph sz="half" idx="1"/>
          </p:nvPr>
        </p:nvPicPr>
        <p:blipFill>
          <a:blip r:embed="rId2" cstate="print"/>
          <a:stretch>
            <a:fillRect/>
          </a:stretch>
        </p:blipFill>
        <p:spPr bwMode="auto">
          <a:xfrm>
            <a:off x="228600" y="1447800"/>
            <a:ext cx="3886200" cy="5105399"/>
          </a:xfrm>
          <a:prstGeom prst="rect">
            <a:avLst/>
          </a:prstGeom>
          <a:noFill/>
          <a:ln w="9525">
            <a:noFill/>
            <a:miter lim="800000"/>
            <a:headEnd/>
            <a:tailEnd/>
          </a:ln>
        </p:spPr>
      </p:pic>
      <p:pic>
        <p:nvPicPr>
          <p:cNvPr id="5" name="Содержимое 4" descr="G:\10.jpg"/>
          <p:cNvPicPr>
            <a:picLocks noGrp="1"/>
          </p:cNvPicPr>
          <p:nvPr>
            <p:ph sz="half" idx="2"/>
          </p:nvPr>
        </p:nvPicPr>
        <p:blipFill>
          <a:blip r:embed="rId3" cstate="print"/>
          <a:stretch>
            <a:fillRect/>
          </a:stretch>
        </p:blipFill>
        <p:spPr bwMode="auto">
          <a:xfrm>
            <a:off x="4419600" y="2209801"/>
            <a:ext cx="4495800" cy="3084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Содержимое 6"/>
          <p:cNvPicPr>
            <a:picLocks noGrp="1"/>
          </p:cNvPicPr>
          <p:nvPr>
            <p:ph sz="half" idx="1"/>
          </p:nvPr>
        </p:nvPicPr>
        <p:blipFill>
          <a:blip r:embed="rId2"/>
          <a:stretch>
            <a:fillRect/>
          </a:stretch>
        </p:blipFill>
        <p:spPr bwMode="auto">
          <a:xfrm>
            <a:off x="533400" y="1828800"/>
            <a:ext cx="4371975" cy="4191000"/>
          </a:xfrm>
          <a:prstGeom prst="rect">
            <a:avLst/>
          </a:prstGeom>
          <a:noFill/>
          <a:ln w="9525">
            <a:noFill/>
            <a:miter lim="800000"/>
            <a:headEnd/>
            <a:tailEnd/>
          </a:ln>
        </p:spPr>
      </p:pic>
      <p:sp>
        <p:nvSpPr>
          <p:cNvPr id="4" name="Содержимое 3"/>
          <p:cNvSpPr>
            <a:spLocks noGrp="1"/>
          </p:cNvSpPr>
          <p:nvPr>
            <p:ph sz="half" idx="2"/>
          </p:nvPr>
        </p:nvSpPr>
        <p:spPr/>
        <p:txBody>
          <a:bodyPr>
            <a:normAutofit lnSpcReduction="10000"/>
          </a:bodyPr>
          <a:lstStyle/>
          <a:p>
            <a:pPr>
              <a:buNone/>
            </a:pPr>
            <a:r>
              <a:rPr lang="ru-RU" dirty="0" smtClean="0"/>
              <a:t>    За проявленный героизм и мужество  награжден орденом «Красной звезды» № 1526174 10. 04  1945 года, прилагаемой  к ордену орденской книжкой за №7266854, дающей право на льготы, которыми ни  разу  не воспользовался.</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G:\3.jpg"/>
          <p:cNvPicPr>
            <a:picLocks noGrp="1"/>
          </p:cNvPicPr>
          <p:nvPr>
            <p:ph sz="half" idx="1"/>
          </p:nvPr>
        </p:nvPicPr>
        <p:blipFill>
          <a:blip r:embed="rId2" cstate="print"/>
          <a:srcRect/>
          <a:stretch>
            <a:fillRect/>
          </a:stretch>
        </p:blipFill>
        <p:spPr bwMode="auto">
          <a:xfrm>
            <a:off x="1066800" y="1981200"/>
            <a:ext cx="2664229" cy="3753196"/>
          </a:xfrm>
          <a:prstGeom prst="rect">
            <a:avLst/>
          </a:prstGeom>
          <a:noFill/>
          <a:ln w="9525">
            <a:noFill/>
            <a:miter lim="800000"/>
            <a:headEnd/>
            <a:tailEnd/>
          </a:ln>
        </p:spPr>
      </p:pic>
      <p:pic>
        <p:nvPicPr>
          <p:cNvPr id="6" name="Содержимое 5" descr="G:\3-2.jpg"/>
          <p:cNvPicPr>
            <a:picLocks noGrp="1"/>
          </p:cNvPicPr>
          <p:nvPr>
            <p:ph sz="half" idx="2"/>
          </p:nvPr>
        </p:nvPicPr>
        <p:blipFill>
          <a:blip r:embed="rId3" cstate="print"/>
          <a:srcRect/>
          <a:stretch>
            <a:fillRect/>
          </a:stretch>
        </p:blipFill>
        <p:spPr bwMode="auto">
          <a:xfrm>
            <a:off x="4876800" y="1981200"/>
            <a:ext cx="2655916" cy="363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9 мая 1945 года награжден медалью, «За победу над Германией». </a:t>
            </a:r>
            <a:endParaRPr lang="ru-RU" dirty="0"/>
          </a:p>
        </p:txBody>
      </p:sp>
      <p:pic>
        <p:nvPicPr>
          <p:cNvPr id="4" name="Содержимое 3" descr="G:\11.jpg"/>
          <p:cNvPicPr>
            <a:picLocks noGrp="1"/>
          </p:cNvPicPr>
          <p:nvPr>
            <p:ph idx="1"/>
          </p:nvPr>
        </p:nvPicPr>
        <p:blipFill>
          <a:blip r:embed="rId2" cstate="print"/>
          <a:srcRect/>
          <a:stretch>
            <a:fillRect/>
          </a:stretch>
        </p:blipFill>
        <p:spPr bwMode="auto">
          <a:xfrm>
            <a:off x="1614747" y="1930313"/>
            <a:ext cx="5914505" cy="4048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Гачегов</a:t>
            </a:r>
            <a:r>
              <a:rPr lang="ru-RU" dirty="0" smtClean="0"/>
              <a:t/>
            </a:r>
            <a:br>
              <a:rPr lang="ru-RU" dirty="0" smtClean="0"/>
            </a:br>
            <a:r>
              <a:rPr lang="ru-RU" dirty="0" smtClean="0"/>
              <a:t>  Федор  </a:t>
            </a:r>
            <a:r>
              <a:rPr lang="ru-RU" dirty="0" err="1" smtClean="0"/>
              <a:t>Меркулович</a:t>
            </a:r>
            <a:r>
              <a:rPr lang="ru-RU" dirty="0" smtClean="0"/>
              <a:t>.(1898-1969)</a:t>
            </a:r>
            <a:endParaRPr lang="ru-RU" dirty="0"/>
          </a:p>
        </p:txBody>
      </p:sp>
      <p:pic>
        <p:nvPicPr>
          <p:cNvPr id="4" name="Содержимое 3" descr="G:\8.jpg"/>
          <p:cNvPicPr>
            <a:picLocks noGrp="1"/>
          </p:cNvPicPr>
          <p:nvPr>
            <p:ph idx="1"/>
          </p:nvPr>
        </p:nvPicPr>
        <p:blipFill>
          <a:blip r:embed="rId2" cstate="print"/>
          <a:stretch>
            <a:fillRect/>
          </a:stretch>
        </p:blipFill>
        <p:spPr bwMode="auto">
          <a:xfrm>
            <a:off x="1891145" y="2237884"/>
            <a:ext cx="5361709" cy="3433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User\Рабочий стол\img172.jpg"/>
          <p:cNvPicPr/>
          <p:nvPr/>
        </p:nvPicPr>
        <p:blipFill>
          <a:blip r:embed="rId2" cstate="print"/>
          <a:srcRect r="19526"/>
          <a:stretch>
            <a:fillRect/>
          </a:stretch>
        </p:blipFill>
        <p:spPr bwMode="auto">
          <a:xfrm>
            <a:off x="1604644" y="457201"/>
            <a:ext cx="6015356" cy="4537392"/>
          </a:xfrm>
          <a:prstGeom prst="rect">
            <a:avLst/>
          </a:prstGeom>
          <a:noFill/>
          <a:ln w="9525">
            <a:noFill/>
            <a:miter lim="800000"/>
            <a:headEnd/>
            <a:tailEnd/>
          </a:ln>
        </p:spPr>
      </p:pic>
      <p:sp>
        <p:nvSpPr>
          <p:cNvPr id="3" name="TextBox 2"/>
          <p:cNvSpPr txBox="1"/>
          <p:nvPr/>
        </p:nvSpPr>
        <p:spPr>
          <a:xfrm>
            <a:off x="3048000" y="4953000"/>
            <a:ext cx="4343400" cy="646331"/>
          </a:xfrm>
          <a:prstGeom prst="rect">
            <a:avLst/>
          </a:prstGeom>
          <a:noFill/>
        </p:spPr>
        <p:txBody>
          <a:bodyPr wrap="square" rtlCol="0">
            <a:spAutoFit/>
          </a:bodyPr>
          <a:lstStyle/>
          <a:p>
            <a:r>
              <a:rPr lang="ru-RU" dirty="0" smtClean="0"/>
              <a:t>1955 год.  Семейная фотография. Старший сын, Борис  в армии.</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fontScale="92500" lnSpcReduction="20000"/>
          </a:bodyPr>
          <a:lstStyle/>
          <a:p>
            <a:pPr>
              <a:buNone/>
            </a:pPr>
            <a:r>
              <a:rPr lang="ru-RU" dirty="0" smtClean="0"/>
              <a:t>     Будучи на пенсии, был председателем кассы взаимопомощи села. Под его особой опекой были ребята – сироты Александр  Аткнин, Владимир  Киштеев и другие, которым он при первой возможности  старался помочь. Всегда был общительным.  Одинаково легко мог общаться со старым и малым. </a:t>
            </a:r>
          </a:p>
          <a:p>
            <a:endParaRPr lang="ru-RU" dirty="0"/>
          </a:p>
        </p:txBody>
      </p:sp>
      <p:pic>
        <p:nvPicPr>
          <p:cNvPr id="5" name="Содержимое 4" descr="G:\7.jpg"/>
          <p:cNvPicPr>
            <a:picLocks noGrp="1"/>
          </p:cNvPicPr>
          <p:nvPr>
            <p:ph sz="half" idx="1"/>
          </p:nvPr>
        </p:nvPicPr>
        <p:blipFill>
          <a:blip r:embed="rId2" cstate="print"/>
          <a:srcRect/>
          <a:stretch>
            <a:fillRect/>
          </a:stretch>
        </p:blipFill>
        <p:spPr bwMode="auto">
          <a:xfrm>
            <a:off x="457200" y="2057400"/>
            <a:ext cx="4648200" cy="3352800"/>
          </a:xfrm>
          <a:prstGeom prst="rect">
            <a:avLst/>
          </a:prstGeom>
          <a:noFill/>
          <a:ln w="9525">
            <a:noFill/>
            <a:miter lim="800000"/>
            <a:headEnd/>
            <a:tailEnd/>
          </a:ln>
        </p:spPr>
      </p:pic>
      <p:sp>
        <p:nvSpPr>
          <p:cNvPr id="6" name="TextBox 5"/>
          <p:cNvSpPr txBox="1"/>
          <p:nvPr/>
        </p:nvSpPr>
        <p:spPr>
          <a:xfrm>
            <a:off x="1752600" y="5486400"/>
            <a:ext cx="2743200" cy="369332"/>
          </a:xfrm>
          <a:prstGeom prst="rect">
            <a:avLst/>
          </a:prstGeom>
          <a:noFill/>
        </p:spPr>
        <p:txBody>
          <a:bodyPr wrap="square" rtlCol="0">
            <a:spAutoFit/>
          </a:bodyPr>
          <a:lstStyle/>
          <a:p>
            <a:r>
              <a:rPr lang="ru-RU" dirty="0" smtClean="0"/>
              <a:t>1963 год. </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8229600" cy="1143000"/>
          </a:xfrm>
        </p:spPr>
        <p:txBody>
          <a:bodyPr>
            <a:normAutofit fontScale="90000"/>
          </a:bodyPr>
          <a:lstStyle/>
          <a:p>
            <a:r>
              <a:rPr lang="ru-RU" dirty="0" smtClean="0"/>
              <a:t>1967 год.  Федор Меркулович  и Екатерина Григорьевна.</a:t>
            </a:r>
            <a:endParaRPr lang="ru-RU" dirty="0"/>
          </a:p>
        </p:txBody>
      </p:sp>
      <p:pic>
        <p:nvPicPr>
          <p:cNvPr id="4" name="Содержимое 3" descr="G:\5.jpg"/>
          <p:cNvPicPr>
            <a:picLocks noGrp="1"/>
          </p:cNvPicPr>
          <p:nvPr>
            <p:ph idx="1"/>
          </p:nvPr>
        </p:nvPicPr>
        <p:blipFill>
          <a:blip r:embed="rId2" cstate="print"/>
          <a:srcRect/>
          <a:stretch>
            <a:fillRect/>
          </a:stretch>
        </p:blipFill>
        <p:spPr bwMode="auto">
          <a:xfrm>
            <a:off x="838200" y="1676401"/>
            <a:ext cx="7696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10000"/>
          </a:bodyPr>
          <a:lstStyle/>
          <a:p>
            <a:pPr>
              <a:buNone/>
            </a:pPr>
            <a:r>
              <a:rPr lang="ru-RU" dirty="0" smtClean="0"/>
              <a:t>     Самая последняя фотография. Лето 1969 года. Она, конечно неудачная, но другой больше не будет.  Гачегов Федор  Меркулович умер первого сентября 1969 года на 71 году жизни. Похоронен  на кладбище, в селе Сапогово,  Усть - Абаканского района. </a:t>
            </a:r>
          </a:p>
          <a:p>
            <a:endParaRPr lang="ru-RU" dirty="0"/>
          </a:p>
        </p:txBody>
      </p:sp>
      <p:pic>
        <p:nvPicPr>
          <p:cNvPr id="5" name="Содержимое 4" descr="C:\Documents and Settings\User\Рабочий стол\img175.jpg"/>
          <p:cNvPicPr>
            <a:picLocks noGrp="1"/>
          </p:cNvPicPr>
          <p:nvPr>
            <p:ph sz="half" idx="2"/>
          </p:nvPr>
        </p:nvPicPr>
        <p:blipFill>
          <a:blip r:embed="rId2"/>
          <a:srcRect t="3425" r="6459"/>
          <a:stretch>
            <a:fillRect/>
          </a:stretch>
        </p:blipFill>
        <p:spPr bwMode="auto">
          <a:xfrm>
            <a:off x="4724400" y="2514600"/>
            <a:ext cx="372927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828800" y="533400"/>
            <a:ext cx="5486400" cy="1163739"/>
          </a:xfrm>
        </p:spPr>
        <p:txBody>
          <a:bodyPr>
            <a:normAutofit lnSpcReduction="10000"/>
          </a:bodyPr>
          <a:lstStyle/>
          <a:p>
            <a:r>
              <a:rPr lang="ru-RU" sz="1800" dirty="0" smtClean="0"/>
              <a:t> 1971 год. Осиротевшая семья. В центре  Мама (Екатерина Григорьевна) ,брат Борис ,справа Владимир  с женой Марией, слева Виктор  с женой  Ольгой</a:t>
            </a:r>
            <a:r>
              <a:rPr lang="ru-RU" dirty="0" smtClean="0"/>
              <a:t>.</a:t>
            </a:r>
            <a:endParaRPr lang="ru-RU" dirty="0"/>
          </a:p>
        </p:txBody>
      </p:sp>
      <p:pic>
        <p:nvPicPr>
          <p:cNvPr id="2050" name="Picture 2"/>
          <p:cNvPicPr>
            <a:picLocks noGrp="1" noChangeAspect="1" noChangeArrowheads="1"/>
          </p:cNvPicPr>
          <p:nvPr>
            <p:ph type="pic" idx="1"/>
          </p:nvPr>
        </p:nvPicPr>
        <p:blipFill>
          <a:blip r:embed="rId2" cstate="print"/>
          <a:srcRect l="9445" r="16204" b="3926"/>
          <a:stretch>
            <a:fillRect/>
          </a:stretch>
        </p:blipFill>
        <p:spPr bwMode="auto">
          <a:xfrm>
            <a:off x="1828800" y="1831975"/>
            <a:ext cx="5029200" cy="38068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914400" y="5105400"/>
            <a:ext cx="7772400" cy="1020763"/>
          </a:xfrm>
        </p:spPr>
        <p:txBody>
          <a:bodyPr>
            <a:normAutofit/>
          </a:bodyPr>
          <a:lstStyle/>
          <a:p>
            <a:pPr>
              <a:buNone/>
            </a:pPr>
            <a:r>
              <a:rPr lang="ru-RU" sz="1900" dirty="0" smtClean="0"/>
              <a:t>    </a:t>
            </a:r>
            <a:r>
              <a:rPr lang="ru-RU" sz="1900" dirty="0" smtClean="0"/>
              <a:t>1971 год</a:t>
            </a:r>
            <a:r>
              <a:rPr lang="ru-RU" sz="1900" dirty="0" smtClean="0"/>
              <a:t>. Сыновья  Федора  Меркуловича: Виктор, Борис и Владимир у родительского дома в селе Сапогово.</a:t>
            </a:r>
          </a:p>
          <a:p>
            <a:endParaRPr lang="ru-RU" dirty="0"/>
          </a:p>
        </p:txBody>
      </p:sp>
      <p:pic>
        <p:nvPicPr>
          <p:cNvPr id="5" name="Содержимое 4" descr="C:\Documents and Settings\User\Рабочий стол\Мамины документы\Воспоминания о моем отце\img174.jpg"/>
          <p:cNvPicPr>
            <a:picLocks noGrp="1"/>
          </p:cNvPicPr>
          <p:nvPr>
            <p:ph sz="half" idx="1"/>
          </p:nvPr>
        </p:nvPicPr>
        <p:blipFill>
          <a:blip r:embed="rId2" cstate="print"/>
          <a:srcRect r="30189"/>
          <a:stretch>
            <a:fillRect/>
          </a:stretch>
        </p:blipFill>
        <p:spPr bwMode="auto">
          <a:xfrm>
            <a:off x="1447800" y="457200"/>
            <a:ext cx="6781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a:xfrm>
            <a:off x="3124200" y="4724400"/>
            <a:ext cx="4800600" cy="533400"/>
          </a:xfrm>
        </p:spPr>
        <p:txBody>
          <a:bodyPr/>
          <a:lstStyle/>
          <a:p>
            <a:r>
              <a:rPr lang="ru-RU" dirty="0" smtClean="0"/>
              <a:t>Старший внук  Федор на могиле у деда   1971 год.</a:t>
            </a:r>
          </a:p>
          <a:p>
            <a:endParaRPr lang="ru-RU" dirty="0"/>
          </a:p>
        </p:txBody>
      </p:sp>
      <p:pic>
        <p:nvPicPr>
          <p:cNvPr id="5" name="Содержимое 4" descr="C:\Documents and Settings\User\Рабочий стол\img176.jpg"/>
          <p:cNvPicPr>
            <a:picLocks noGrp="1"/>
          </p:cNvPicPr>
          <p:nvPr>
            <p:ph sz="half" idx="1"/>
          </p:nvPr>
        </p:nvPicPr>
        <p:blipFill>
          <a:blip r:embed="rId2"/>
          <a:srcRect/>
          <a:stretch>
            <a:fillRect/>
          </a:stretch>
        </p:blipFill>
        <p:spPr bwMode="auto">
          <a:xfrm>
            <a:off x="2133600" y="1371600"/>
            <a:ext cx="4443984" cy="2965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02362"/>
          </a:xfrm>
        </p:spPr>
        <p:txBody>
          <a:bodyPr>
            <a:normAutofit fontScale="90000"/>
          </a:bodyPr>
          <a:lstStyle/>
          <a:p>
            <a:r>
              <a:rPr lang="ru-RU" dirty="0" smtClean="0"/>
              <a:t/>
            </a:r>
            <a:br>
              <a:rPr lang="ru-RU" dirty="0" smtClean="0"/>
            </a:br>
            <a:r>
              <a:rPr lang="ru-RU" dirty="0" smtClean="0"/>
              <a:t/>
            </a:r>
            <a:br>
              <a:rPr lang="ru-RU" dirty="0" smtClean="0"/>
            </a:br>
            <a:r>
              <a:rPr lang="ru-RU" dirty="0" smtClean="0"/>
              <a:t>Вот такую, не простую, полную  событий жизнь прожил, Гачегов Федор Меркулович. Жил просто, честно. Любил людей и жил для людей и детей.  Богатство, которое он оставил после себя – это его дети, внуки, правнуки…  Мы его частица,  должны им гордится,  и помнить  о нем. </a:t>
            </a:r>
            <a:br>
              <a:rPr lang="ru-RU" dirty="0" smtClean="0"/>
            </a:br>
            <a:r>
              <a:rPr lang="ru-RU" dirty="0" smtClean="0"/>
              <a:t> Ведь осуществляя Связь времен,</a:t>
            </a:r>
            <a:br>
              <a:rPr lang="ru-RU" dirty="0" smtClean="0"/>
            </a:br>
            <a:r>
              <a:rPr lang="ru-RU" dirty="0" smtClean="0"/>
              <a:t>мы,  возрождаем  наши души!</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fontScale="55000" lnSpcReduction="20000"/>
          </a:bodyPr>
          <a:lstStyle/>
          <a:p>
            <a:pPr>
              <a:buNone/>
            </a:pPr>
            <a:r>
              <a:rPr lang="ru-RU" sz="2800" dirty="0" smtClean="0"/>
              <a:t>         Гачегов Федор Меркулович родился 21 февраля 1898 года в деревне Ушаково, </a:t>
            </a:r>
            <a:r>
              <a:rPr lang="ru-RU" sz="2800" dirty="0" err="1" smtClean="0"/>
              <a:t>Соликамского</a:t>
            </a:r>
            <a:r>
              <a:rPr lang="ru-RU" sz="2800" dirty="0" smtClean="0"/>
              <a:t> района, </a:t>
            </a:r>
            <a:r>
              <a:rPr lang="ru-RU" sz="2800" dirty="0" err="1" smtClean="0"/>
              <a:t>Молотовской</a:t>
            </a:r>
            <a:r>
              <a:rPr lang="ru-RU" sz="2800" dirty="0" smtClean="0"/>
              <a:t>   области (ныне Пермский край). Его родители  </a:t>
            </a:r>
            <a:r>
              <a:rPr lang="ru-RU" sz="2800" dirty="0" err="1" smtClean="0"/>
              <a:t>Меркул</a:t>
            </a:r>
            <a:r>
              <a:rPr lang="ru-RU" sz="2800" dirty="0" smtClean="0"/>
              <a:t> и Елизавета были крестьяне.   Семья была большая:  четыре сына и дочь. Федор был  в семье самый младший. Жила семья бедно. Федор рос смышленым мальчиком. Здесь он успел закончить 1 класс </a:t>
            </a:r>
            <a:r>
              <a:rPr lang="ru-RU" sz="2800" dirty="0" err="1" smtClean="0"/>
              <a:t>Ушаковской</a:t>
            </a:r>
            <a:r>
              <a:rPr lang="ru-RU" sz="2800" dirty="0" smtClean="0"/>
              <a:t>  церковно – приходской школы .  Отец его умер рано.  Старшие ребята  помогали матери, как могли, но поднять одной детей,  моей бабушке Елизавете было тяжело. И когда её бездетная сестра,  с мужем,   в  1910 году, отправилась с Урала в Сибирь, в поисках лучшей доли, Елизавета </a:t>
            </a:r>
            <a:r>
              <a:rPr lang="ru-RU" sz="2800" dirty="0" err="1" smtClean="0"/>
              <a:t>Сысоевна</a:t>
            </a:r>
            <a:r>
              <a:rPr lang="ru-RU" sz="2800" dirty="0" smtClean="0"/>
              <a:t>,  им в дети отдала младшего сына Федора. Так мой отец, вместе с другими переселенцами, оказался  в Сибири.  </a:t>
            </a:r>
          </a:p>
          <a:p>
            <a:endParaRPr lang="ru-RU" dirty="0"/>
          </a:p>
        </p:txBody>
      </p:sp>
      <p:pic>
        <p:nvPicPr>
          <p:cNvPr id="5" name="Содержимое 4" descr="C:\Documents and Settings\User\Рабочий стол\img170.jpg"/>
          <p:cNvPicPr>
            <a:picLocks noGrp="1"/>
          </p:cNvPicPr>
          <p:nvPr>
            <p:ph sz="half" idx="1"/>
          </p:nvPr>
        </p:nvPicPr>
        <p:blipFill>
          <a:blip r:embed="rId2" cstate="print"/>
          <a:srcRect b="15108"/>
          <a:stretch>
            <a:fillRect/>
          </a:stretch>
        </p:blipFill>
        <p:spPr bwMode="auto">
          <a:xfrm>
            <a:off x="381000" y="762000"/>
            <a:ext cx="3581400" cy="5105400"/>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990600" y="1600200"/>
            <a:ext cx="7696200" cy="4525963"/>
          </a:xfrm>
        </p:spPr>
        <p:txBody>
          <a:bodyPr>
            <a:normAutofit fontScale="92500" lnSpcReduction="10000"/>
          </a:bodyPr>
          <a:lstStyle/>
          <a:p>
            <a:pPr>
              <a:buNone/>
            </a:pPr>
            <a:r>
              <a:rPr lang="ru-RU" dirty="0" smtClean="0"/>
              <a:t>     Обосновались в  </a:t>
            </a:r>
            <a:r>
              <a:rPr lang="ru-RU" dirty="0" err="1" smtClean="0"/>
              <a:t>Курагинском</a:t>
            </a:r>
            <a:r>
              <a:rPr lang="ru-RU" dirty="0" smtClean="0"/>
              <a:t> районе Красноярского края, завели  большое хозяйство.  Ни о какой учебе  Федору мечтать не приходилось, так как его держали за работника, Вся мужская домашняя работа была на нем, за кусок хлеба.</a:t>
            </a:r>
          </a:p>
          <a:p>
            <a:pPr>
              <a:buNone/>
            </a:pPr>
            <a:r>
              <a:rPr lang="ru-RU" dirty="0" smtClean="0"/>
              <a:t>      В 1914 году, когда Федору исполнилось 16 лет, он уходит из семьи тетки и нанимается работать на золотодобывающий прииск  Ольховский (ныне город Артемовск) .</a:t>
            </a:r>
          </a:p>
          <a:p>
            <a:pPr>
              <a:buNone/>
            </a:pPr>
            <a:r>
              <a:rPr lang="ru-RU" dirty="0" smtClean="0"/>
              <a:t>      Идет  Гражданская война.  Молодая  Россия охвачена интервентами. Федор добровольцем уходит на  фронт.</a:t>
            </a:r>
          </a:p>
          <a:p>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Советско-польская война.</a:t>
            </a:r>
            <a:endParaRPr lang="ru-RU" dirty="0"/>
          </a:p>
        </p:txBody>
      </p:sp>
      <p:sp>
        <p:nvSpPr>
          <p:cNvPr id="4" name="Содержимое 3"/>
          <p:cNvSpPr>
            <a:spLocks noGrp="1"/>
          </p:cNvSpPr>
          <p:nvPr>
            <p:ph sz="half" idx="2"/>
          </p:nvPr>
        </p:nvSpPr>
        <p:spPr/>
        <p:txBody>
          <a:bodyPr>
            <a:normAutofit fontScale="92500" lnSpcReduction="20000"/>
          </a:bodyPr>
          <a:lstStyle/>
          <a:p>
            <a:endParaRPr lang="ru-RU" dirty="0" smtClean="0"/>
          </a:p>
          <a:p>
            <a:pPr>
              <a:buNone/>
            </a:pPr>
            <a:r>
              <a:rPr lang="ru-RU" dirty="0" smtClean="0"/>
              <a:t>     10 сентября 1920 году  Минусинский РВК, Красноярского края признает его годным  к строевой,  и в составе  второго стрелкового полка направляет  его на</a:t>
            </a:r>
          </a:p>
          <a:p>
            <a:pPr>
              <a:buNone/>
            </a:pPr>
            <a:r>
              <a:rPr lang="ru-RU" b="1" dirty="0" smtClean="0"/>
              <a:t>      </a:t>
            </a:r>
            <a:r>
              <a:rPr lang="ru-RU" b="1" dirty="0" err="1" smtClean="0"/>
              <a:t>Сове́тско</a:t>
            </a:r>
            <a:r>
              <a:rPr lang="ru-RU" b="1" dirty="0" smtClean="0"/>
              <a:t>     -</a:t>
            </a:r>
            <a:r>
              <a:rPr lang="ru-RU" b="1" dirty="0" err="1" smtClean="0"/>
              <a:t>по́льскую</a:t>
            </a:r>
            <a:r>
              <a:rPr lang="ru-RU" b="1" dirty="0" smtClean="0"/>
              <a:t> войну.</a:t>
            </a:r>
          </a:p>
          <a:p>
            <a:pPr>
              <a:buNone/>
            </a:pPr>
            <a:r>
              <a:rPr lang="ru-RU" b="1" dirty="0" smtClean="0"/>
              <a:t>      П</a:t>
            </a:r>
            <a:r>
              <a:rPr lang="ru-RU" dirty="0" smtClean="0"/>
              <a:t>о окончании которой  он попадает на подавление </a:t>
            </a:r>
            <a:r>
              <a:rPr lang="ru-RU" dirty="0" err="1" smtClean="0"/>
              <a:t>Кронштатдского</a:t>
            </a:r>
            <a:r>
              <a:rPr lang="ru-RU" dirty="0" smtClean="0"/>
              <a:t> мятежа</a:t>
            </a:r>
            <a:endParaRPr lang="ru-RU" dirty="0"/>
          </a:p>
        </p:txBody>
      </p:sp>
      <p:pic>
        <p:nvPicPr>
          <p:cNvPr id="7" name="Содержимое 5" descr="Картинка 11 из 499"/>
          <p:cNvPicPr>
            <a:picLocks noGrp="1"/>
          </p:cNvPicPr>
          <p:nvPr>
            <p:ph sz="half" idx="1"/>
          </p:nvPr>
        </p:nvPicPr>
        <p:blipFill>
          <a:blip r:embed="rId2"/>
          <a:srcRect/>
          <a:stretch>
            <a:fillRect/>
          </a:stretch>
        </p:blipFill>
        <p:spPr bwMode="auto">
          <a:xfrm>
            <a:off x="457200" y="2591022"/>
            <a:ext cx="4038600" cy="2544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Кронштатский</a:t>
            </a:r>
            <a:r>
              <a:rPr lang="ru-RU" dirty="0" smtClean="0"/>
              <a:t> мятеж</a:t>
            </a:r>
            <a:endParaRPr lang="ru-RU" dirty="0"/>
          </a:p>
        </p:txBody>
      </p:sp>
      <p:sp>
        <p:nvSpPr>
          <p:cNvPr id="7" name="Содержимое 6"/>
          <p:cNvSpPr>
            <a:spLocks noGrp="1"/>
          </p:cNvSpPr>
          <p:nvPr>
            <p:ph sz="half" idx="2"/>
          </p:nvPr>
        </p:nvSpPr>
        <p:spPr>
          <a:xfrm>
            <a:off x="4648200" y="1143000"/>
            <a:ext cx="4038600" cy="4983163"/>
          </a:xfrm>
        </p:spPr>
        <p:txBody>
          <a:bodyPr>
            <a:noAutofit/>
          </a:bodyPr>
          <a:lstStyle/>
          <a:p>
            <a:r>
              <a:rPr lang="ru-RU" sz="1600" dirty="0" smtClean="0"/>
              <a:t>Последствия гражданской войны  сказались на городе на Неве. Рабочие оказывались на улице. В 1921 г. состоялось 538 стачек, число забастовщиков  превысило 200 тысяч человек. 11 февраля в Петрограде была объявлено о скором закрытии, из – за отсутствия сырья и топлива,  93 – х  промышленных предприятий, в том числе заводов:  таких как Путиловский,  Сестрорецкий, «Треугольник» и др. Рабочие вышли на улицы, начались забастовки. Волнения достигли Кронштадта, 28 февраля 1921 г. на линкоре «Петропавловск» было созвано собрание. Его председатель – старший писарь  С. Петренко – огласил резолюцию: немедленные перевыборы Советов тайным голосованием, так как настоящие Советы не выражают волю рабочих и крестьян.</a:t>
            </a:r>
          </a:p>
          <a:p>
            <a:endParaRPr lang="ru-RU" sz="1600" dirty="0"/>
          </a:p>
        </p:txBody>
      </p:sp>
      <p:pic>
        <p:nvPicPr>
          <p:cNvPr id="9" name="Содержимое 4" descr="http://www.ogoniok.com/common/archive/2005/4889/10-28-29/10-30-1b.jpg"/>
          <p:cNvPicPr>
            <a:picLocks noGrp="1"/>
          </p:cNvPicPr>
          <p:nvPr>
            <p:ph sz="half" idx="1"/>
          </p:nvPr>
        </p:nvPicPr>
        <p:blipFill>
          <a:blip r:embed="rId2"/>
          <a:srcRect/>
          <a:stretch>
            <a:fillRect/>
          </a:stretch>
        </p:blipFill>
        <p:spPr bwMode="auto">
          <a:xfrm>
            <a:off x="571500" y="2372519"/>
            <a:ext cx="3810000"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28343"/>
            <a:ext cx="4572000" cy="4801314"/>
          </a:xfrm>
          <a:prstGeom prst="rect">
            <a:avLst/>
          </a:prstGeom>
        </p:spPr>
        <p:txBody>
          <a:bodyPr>
            <a:spAutoFit/>
          </a:bodyPr>
          <a:lstStyle/>
          <a:p>
            <a:pPr>
              <a:buNone/>
            </a:pPr>
            <a:r>
              <a:rPr lang="ru-RU" dirty="0" smtClean="0"/>
              <a:t>1 марта эта резолюция была принята на совместном  митинге гарнизона и жителей города. Делегация  кронштадтцев, посланных в Петроград, была арестована. В ответ в Кронштадте  был создан Временный революционный комитет. 2 марта  Советское правительство  объявило Кронштадтское восстание мятежом и ввело осадное положение в Петрограде. 5 марта, прилетевший в Петроград Троцкий заговорил с моряками языком ультиматума. На ультиматум  Кронштадт не ответил. Тогда на берег Финского залива стали стягивать войска.  Для руководства операцией по штурму крепости  прибыли главком  Красной Армии С.С. Каменев и М. Н. Тухачевский.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r>
              <a:rPr lang="ru-RU" dirty="0" smtClean="0"/>
              <a:t>Красногвардейцы наступали по рыхлому мартовскому льду, на открытом пространстве, под беспрерывным огнем. Как вспоминал мой отец: «Местность была открытая, спрятаться было абсолютно негде. Ночью рыли окопы,  изо  льда и снега, в которых приходилось лежать часами, не поднимая головы. В кармане была мука, которую жевали,  закусывая снегом, вместо воды». Первый штурм оказался неудачным. Во втором штурме принимали участие делегаты 10 съезда РКП(б).</a:t>
            </a:r>
          </a:p>
          <a:p>
            <a:r>
              <a:rPr lang="ru-RU" dirty="0" smtClean="0"/>
              <a:t>18 марта Кронштадт  прекратил сопротивление.</a:t>
            </a:r>
          </a:p>
          <a:p>
            <a:endParaRPr lang="ru-RU" dirty="0" smtClean="0"/>
          </a:p>
          <a:p>
            <a:endParaRPr lang="ru-RU" dirty="0"/>
          </a:p>
        </p:txBody>
      </p:sp>
      <p:pic>
        <p:nvPicPr>
          <p:cNvPr id="5" name="Содержимое 4" descr="Картинка 35 из 136"/>
          <p:cNvPicPr>
            <a:picLocks noGrp="1"/>
          </p:cNvPicPr>
          <p:nvPr>
            <p:ph sz="half" idx="1"/>
          </p:nvPr>
        </p:nvPicPr>
        <p:blipFill>
          <a:blip r:embed="rId2"/>
          <a:srcRect/>
          <a:stretch>
            <a:fillRect/>
          </a:stretch>
        </p:blipFill>
        <p:spPr bwMode="auto">
          <a:xfrm>
            <a:off x="3962400" y="304800"/>
            <a:ext cx="4038600" cy="2887599"/>
          </a:xfrm>
          <a:prstGeom prst="rect">
            <a:avLst/>
          </a:prstGeom>
          <a:noFill/>
          <a:ln w="9525">
            <a:noFill/>
            <a:miter lim="800000"/>
            <a:headEnd/>
            <a:tailEnd/>
          </a:ln>
        </p:spPr>
      </p:pic>
      <p:pic>
        <p:nvPicPr>
          <p:cNvPr id="10" name="Содержимое 5" descr="Картинка 16 из 136"/>
          <p:cNvPicPr>
            <a:picLocks noGrp="1"/>
          </p:cNvPicPr>
          <p:nvPr>
            <p:ph sz="half" idx="1"/>
          </p:nvPr>
        </p:nvPicPr>
        <p:blipFill>
          <a:blip r:embed="rId3"/>
          <a:srcRect/>
          <a:stretch>
            <a:fillRect/>
          </a:stretch>
        </p:blipFill>
        <p:spPr bwMode="auto">
          <a:xfrm>
            <a:off x="3962400" y="3276600"/>
            <a:ext cx="4038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722</TotalTime>
  <Words>1971</Words>
  <PresentationFormat>Экран (4:3)</PresentationFormat>
  <Paragraphs>82</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Апекс</vt:lpstr>
      <vt:lpstr>Рядовой солдат России</vt:lpstr>
      <vt:lpstr>   Жить везде привыкаем Где бы нас ни носило Узнаем лишь  с годами, Что в корнях наша сила. </vt:lpstr>
      <vt:lpstr>Гачегов   Федор  Меркулович.(1898-1969)</vt:lpstr>
      <vt:lpstr>Слайд 4</vt:lpstr>
      <vt:lpstr>Слайд 5</vt:lpstr>
      <vt:lpstr>Советско-польская война.</vt:lpstr>
      <vt:lpstr>Кронштатский мятеж</vt:lpstr>
      <vt:lpstr>Слайд 8</vt:lpstr>
      <vt:lpstr>Слайд 9</vt:lpstr>
      <vt:lpstr>АчМиндор.</vt:lpstr>
      <vt:lpstr>Слайд 11</vt:lpstr>
      <vt:lpstr>Слайд 12</vt:lpstr>
      <vt:lpstr>Слайд 13</vt:lpstr>
      <vt:lpstr>Абакан.</vt:lpstr>
      <vt:lpstr>Федор работает заместителем начальника      Строительного треста города  Абакана. </vt:lpstr>
      <vt:lpstr>Коллективизация Хакасии.</vt:lpstr>
      <vt:lpstr>Первый председатель колхоза</vt:lpstr>
      <vt:lpstr>Слайд 18</vt:lpstr>
      <vt:lpstr>Репрессии.</vt:lpstr>
      <vt:lpstr>Слайд 20</vt:lpstr>
      <vt:lpstr>Великая Отечественная война.</vt:lpstr>
      <vt:lpstr>Слайд 22</vt:lpstr>
      <vt:lpstr>Мазурские болота.</vt:lpstr>
      <vt:lpstr>Взятие Кенигсберга.</vt:lpstr>
      <vt:lpstr>Слайд 25</vt:lpstr>
      <vt:lpstr>Слайд 26</vt:lpstr>
      <vt:lpstr>Слайд 27</vt:lpstr>
      <vt:lpstr>Слайд 28</vt:lpstr>
      <vt:lpstr>9 мая 1945 года награжден медалью, «За победу над Германией». </vt:lpstr>
      <vt:lpstr>Слайд 30</vt:lpstr>
      <vt:lpstr>Слайд 31</vt:lpstr>
      <vt:lpstr>1967 год.  Федор Меркулович  и Екатерина Григорьевна.</vt:lpstr>
      <vt:lpstr>Слайд 33</vt:lpstr>
      <vt:lpstr>Слайд 34</vt:lpstr>
      <vt:lpstr>Слайд 35</vt:lpstr>
      <vt:lpstr>Слайд 36</vt:lpstr>
      <vt:lpstr>  Вот такую, не простую, полную  событий жизнь прожил, Гачегов Федор Меркулович. Жил просто, честно. Любил людей и жил для людей и детей.  Богатство, которое он оставил после себя – это его дети, внуки, правнуки…  Мы его частица,  должны им гордится,  и помнить  о нем.   Ведь осуществляя Связь времен, мы,  возрождаем  наши души!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памяти навсегда</dc:title>
  <cp:lastModifiedBy>User</cp:lastModifiedBy>
  <cp:revision>78</cp:revision>
  <dcterms:modified xsi:type="dcterms:W3CDTF">2014-05-07T02:38:47Z</dcterms:modified>
</cp:coreProperties>
</file>