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9" r:id="rId5"/>
    <p:sldId id="271" r:id="rId6"/>
    <p:sldId id="270" r:id="rId7"/>
    <p:sldId id="260" r:id="rId8"/>
    <p:sldId id="266" r:id="rId9"/>
    <p:sldId id="272" r:id="rId10"/>
    <p:sldId id="262" r:id="rId11"/>
    <p:sldId id="263" r:id="rId12"/>
    <p:sldId id="265" r:id="rId13"/>
    <p:sldId id="268"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00618"/>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106" d="100"/>
          <a:sy n="106" d="100"/>
        </p:scale>
        <p:origin x="-1116" y="18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7644EC6-ABA2-4652-91BF-0FC11A62C3C7}"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C45B8D-B209-4135-883B-880ADEBCA411}"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44EC6-ABA2-4652-91BF-0FC11A62C3C7}"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C45B8D-B209-4135-883B-880ADEBCA411}"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44EC6-ABA2-4652-91BF-0FC11A62C3C7}"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C45B8D-B209-4135-883B-880ADEBCA411}"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7644EC6-ABA2-4652-91BF-0FC11A62C3C7}"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C45B8D-B209-4135-883B-880ADEBCA411}"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7644EC6-ABA2-4652-91BF-0FC11A62C3C7}" type="datetimeFigureOut">
              <a:rPr lang="ru-RU" smtClean="0"/>
              <a:pPr/>
              <a:t>17.02.2015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95C45B8D-B209-4135-883B-880ADEBCA411}"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7644EC6-ABA2-4652-91BF-0FC11A62C3C7}" type="datetimeFigureOut">
              <a:rPr lang="ru-RU" smtClean="0"/>
              <a:pPr/>
              <a:t>17.02.2015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C45B8D-B209-4135-883B-880ADEBCA411}"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7644EC6-ABA2-4652-91BF-0FC11A62C3C7}" type="datetimeFigureOut">
              <a:rPr lang="ru-RU" smtClean="0"/>
              <a:pPr/>
              <a:t>17.02.2015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95C45B8D-B209-4135-883B-880ADEBCA411}"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7644EC6-ABA2-4652-91BF-0FC11A62C3C7}" type="datetimeFigureOut">
              <a:rPr lang="ru-RU" smtClean="0"/>
              <a:pPr/>
              <a:t>17.02.2015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95C45B8D-B209-4135-883B-880ADEBCA411}"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7644EC6-ABA2-4652-91BF-0FC11A62C3C7}" type="datetimeFigureOut">
              <a:rPr lang="ru-RU" smtClean="0"/>
              <a:pPr/>
              <a:t>17.02.2015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95C45B8D-B209-4135-883B-880ADEBCA411}"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644EC6-ABA2-4652-91BF-0FC11A62C3C7}" type="datetimeFigureOut">
              <a:rPr lang="ru-RU" smtClean="0"/>
              <a:pPr/>
              <a:t>17.02.2015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C45B8D-B209-4135-883B-880ADEBCA411}"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7644EC6-ABA2-4652-91BF-0FC11A62C3C7}" type="datetimeFigureOut">
              <a:rPr lang="ru-RU" smtClean="0"/>
              <a:pPr/>
              <a:t>17.02.2015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95C45B8D-B209-4135-883B-880ADEBCA411}"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C000"/>
            </a:gs>
            <a:gs pos="25000">
              <a:schemeClr val="bg2">
                <a:lumMod val="50000"/>
              </a:schemeClr>
            </a:gs>
            <a:gs pos="75000">
              <a:srgbClr val="FFC000"/>
            </a:gs>
            <a:gs pos="100000">
              <a:schemeClr val="tx1">
                <a:lumMod val="95000"/>
                <a:lumOff val="5000"/>
              </a:schemeClr>
            </a:gs>
          </a:gsLst>
          <a:lin ang="27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7644EC6-ABA2-4652-91BF-0FC11A62C3C7}" type="datetimeFigureOut">
              <a:rPr lang="ru-RU" smtClean="0"/>
              <a:pPr/>
              <a:t>17.02.2015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C45B8D-B209-4135-883B-880ADEBCA411}"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8.gi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podvignaroda.mil.ru/" TargetMode="Externa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7.xml"/><Relationship Id="rId1" Type="http://schemas.openxmlformats.org/officeDocument/2006/relationships/vmlDrawing" Target="../drawings/vmlDrawing1.vml"/><Relationship Id="rId5" Type="http://schemas.openxmlformats.org/officeDocument/2006/relationships/image" Target="../media/image5.pn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Рисунок 7" descr="images (9).jpg"/>
          <p:cNvPicPr>
            <a:picLocks noChangeAspect="1"/>
          </p:cNvPicPr>
          <p:nvPr/>
        </p:nvPicPr>
        <p:blipFill>
          <a:blip r:embed="rId2"/>
          <a:stretch>
            <a:fillRect/>
          </a:stretch>
        </p:blipFill>
        <p:spPr>
          <a:xfrm>
            <a:off x="428596" y="2071678"/>
            <a:ext cx="8072494" cy="2786082"/>
          </a:xfrm>
          <a:prstGeom prst="rect">
            <a:avLst/>
          </a:prstGeom>
        </p:spPr>
      </p:pic>
      <p:pic>
        <p:nvPicPr>
          <p:cNvPr id="11" name="Рисунок 10" descr="images (2).jpg"/>
          <p:cNvPicPr>
            <a:picLocks noChangeAspect="1"/>
          </p:cNvPicPr>
          <p:nvPr/>
        </p:nvPicPr>
        <p:blipFill>
          <a:blip r:embed="rId3"/>
          <a:stretch>
            <a:fillRect/>
          </a:stretch>
        </p:blipFill>
        <p:spPr>
          <a:xfrm>
            <a:off x="357158" y="5143512"/>
            <a:ext cx="8143932" cy="1143008"/>
          </a:xfrm>
          <a:prstGeom prst="rect">
            <a:avLst/>
          </a:prstGeom>
        </p:spPr>
      </p:pic>
      <p:sp>
        <p:nvSpPr>
          <p:cNvPr id="4" name="TextBox 3"/>
          <p:cNvSpPr txBox="1"/>
          <p:nvPr/>
        </p:nvSpPr>
        <p:spPr>
          <a:xfrm>
            <a:off x="428596" y="285728"/>
            <a:ext cx="8143932" cy="1415772"/>
          </a:xfrm>
          <a:prstGeom prst="rect">
            <a:avLst/>
          </a:prstGeom>
          <a:noFill/>
        </p:spPr>
        <p:txBody>
          <a:bodyPr wrap="square" rtlCol="0">
            <a:spAutoFit/>
          </a:bodyPr>
          <a:lstStyle/>
          <a:p>
            <a:pPr algn="ctr"/>
            <a:r>
              <a:rPr lang="ru-RU" sz="3200" b="1" i="1" dirty="0" smtClean="0">
                <a:solidFill>
                  <a:schemeClr val="accent6">
                    <a:lumMod val="75000"/>
                  </a:schemeClr>
                </a:solidFill>
              </a:rPr>
              <a:t>«МОЙ ПРАДЕД ТОЖЕ ВОЕВАЛ!»</a:t>
            </a:r>
          </a:p>
          <a:p>
            <a:pPr algn="ctr"/>
            <a:r>
              <a:rPr lang="ru-RU" i="1" dirty="0" smtClean="0"/>
              <a:t>Страница в Книгу Памяти.</a:t>
            </a:r>
          </a:p>
          <a:p>
            <a:endParaRPr lang="ru-RU" dirty="0" smtClean="0"/>
          </a:p>
          <a:p>
            <a:pPr algn="r"/>
            <a:r>
              <a:rPr lang="ru-RU" b="1" i="1" dirty="0" smtClean="0">
                <a:solidFill>
                  <a:srgbClr val="002060"/>
                </a:solidFill>
              </a:rPr>
              <a:t>Презентация ученика 6б класса  Родионова Романа</a:t>
            </a:r>
            <a:r>
              <a:rPr lang="ru-RU" dirty="0" smtClean="0"/>
              <a:t>.</a:t>
            </a: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http://podvignaroda.ru/filter/filterimage?path=VS/198/033-0686196-6976%2b040-6985/00000371_1.jpg&amp;id=27616474&amp;id1=50a0a61429938ceed61b4e578912b22f"/>
          <p:cNvPicPr/>
          <p:nvPr/>
        </p:nvPicPr>
        <p:blipFill>
          <a:blip r:embed="rId2"/>
          <a:srcRect/>
          <a:stretch>
            <a:fillRect/>
          </a:stretch>
        </p:blipFill>
        <p:spPr bwMode="auto">
          <a:xfrm>
            <a:off x="247650" y="785794"/>
            <a:ext cx="8896350" cy="2214578"/>
          </a:xfrm>
          <a:prstGeom prst="rect">
            <a:avLst/>
          </a:prstGeom>
          <a:noFill/>
          <a:ln w="9525">
            <a:noFill/>
            <a:miter lim="800000"/>
            <a:headEnd/>
            <a:tailEnd/>
          </a:ln>
        </p:spPr>
      </p:pic>
      <p:sp>
        <p:nvSpPr>
          <p:cNvPr id="3" name="TextBox 2"/>
          <p:cNvSpPr txBox="1"/>
          <p:nvPr/>
        </p:nvSpPr>
        <p:spPr>
          <a:xfrm>
            <a:off x="1000100" y="357166"/>
            <a:ext cx="7929618" cy="369332"/>
          </a:xfrm>
          <a:prstGeom prst="rect">
            <a:avLst/>
          </a:prstGeom>
          <a:noFill/>
        </p:spPr>
        <p:txBody>
          <a:bodyPr wrap="square" rtlCol="0">
            <a:spAutoFit/>
          </a:bodyPr>
          <a:lstStyle/>
          <a:p>
            <a:pPr algn="ctr"/>
            <a:r>
              <a:rPr lang="ru-RU" b="1" dirty="0" smtClean="0"/>
              <a:t>ОПИСАНИЕ ПОДВИГА:</a:t>
            </a:r>
            <a:endParaRPr lang="ru-RU" b="1" dirty="0"/>
          </a:p>
        </p:txBody>
      </p:sp>
      <p:sp>
        <p:nvSpPr>
          <p:cNvPr id="4" name="TextBox 3"/>
          <p:cNvSpPr txBox="1"/>
          <p:nvPr/>
        </p:nvSpPr>
        <p:spPr>
          <a:xfrm>
            <a:off x="285720" y="3214686"/>
            <a:ext cx="8643998" cy="1815882"/>
          </a:xfrm>
          <a:prstGeom prst="rect">
            <a:avLst/>
          </a:prstGeom>
          <a:noFill/>
        </p:spPr>
        <p:txBody>
          <a:bodyPr wrap="square" rtlCol="0">
            <a:spAutoFit/>
          </a:bodyPr>
          <a:lstStyle/>
          <a:p>
            <a:pPr algn="just"/>
            <a:r>
              <a:rPr lang="ru-RU" sz="1600" b="1" i="1" dirty="0" smtClean="0"/>
              <a:t>Тов. </a:t>
            </a:r>
            <a:r>
              <a:rPr lang="ru-RU" sz="1600" b="1" i="1" dirty="0" err="1" smtClean="0"/>
              <a:t>Житин</a:t>
            </a:r>
            <a:r>
              <a:rPr lang="ru-RU" sz="1600" b="1" i="1" dirty="0" smtClean="0"/>
              <a:t> храбрый и решительный воин. При прорыве обороны </a:t>
            </a:r>
            <a:r>
              <a:rPr lang="ru-RU" sz="1600" b="1" i="1" dirty="0" err="1" smtClean="0"/>
              <a:t>противнка</a:t>
            </a:r>
            <a:r>
              <a:rPr lang="ru-RU" sz="1600" b="1" i="1" dirty="0" smtClean="0"/>
              <a:t> 19.10.44 года, перед атакой, выбыл из строя командир отделения. Рядовой </a:t>
            </a:r>
            <a:r>
              <a:rPr lang="ru-RU" sz="1600" b="1" i="1" dirty="0" err="1" smtClean="0"/>
              <a:t>Житин</a:t>
            </a:r>
            <a:r>
              <a:rPr lang="ru-RU" sz="1600" b="1" i="1" dirty="0" smtClean="0"/>
              <a:t> принял командование на себя, повел отделение на штурм вражеской обороны. Вместе с отделением, успешно преодолев четыре вражеских траншеи и пять рядов колючей проволоки, первым вышел на границу Восточной Пруссии. В боях с 18 по 23 октября 1944 года лично истребил 7 немцев.</a:t>
            </a:r>
            <a:endParaRPr lang="ru-RU" sz="1600" b="1" i="1" dirty="0"/>
          </a:p>
        </p:txBody>
      </p:sp>
      <p:pic>
        <p:nvPicPr>
          <p:cNvPr id="5" name="Picture 6" descr="Георгиевские ленточки. Обсуждение на LiveInternet - Российский Сервис Онлайн-Дневников"/>
          <p:cNvPicPr>
            <a:picLocks noChangeAspect="1" noChangeArrowheads="1"/>
          </p:cNvPicPr>
          <p:nvPr/>
        </p:nvPicPr>
        <p:blipFill>
          <a:blip r:embed="rId3"/>
          <a:srcRect/>
          <a:stretch>
            <a:fillRect/>
          </a:stretch>
        </p:blipFill>
        <p:spPr bwMode="auto">
          <a:xfrm>
            <a:off x="-231678" y="4802221"/>
            <a:ext cx="9375678" cy="2055779"/>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142977" y="571480"/>
            <a:ext cx="4357718" cy="369332"/>
          </a:xfrm>
          <a:prstGeom prst="rect">
            <a:avLst/>
          </a:prstGeom>
        </p:spPr>
        <p:txBody>
          <a:bodyPr wrap="square">
            <a:spAutoFit/>
          </a:bodyPr>
          <a:lstStyle/>
          <a:p>
            <a:pPr algn="ctr"/>
            <a:r>
              <a:rPr lang="ru-RU" b="1" dirty="0"/>
              <a:t>№ записи: 44996052</a:t>
            </a:r>
          </a:p>
        </p:txBody>
      </p:sp>
      <p:pic>
        <p:nvPicPr>
          <p:cNvPr id="21506" name="Picture 2" descr="http://podvignaroda.mil.ru/img/awards/award15-sm.png"/>
          <p:cNvPicPr>
            <a:picLocks noChangeAspect="1" noChangeArrowheads="1"/>
          </p:cNvPicPr>
          <p:nvPr/>
        </p:nvPicPr>
        <p:blipFill>
          <a:blip r:embed="rId2"/>
          <a:srcRect/>
          <a:stretch>
            <a:fillRect/>
          </a:stretch>
        </p:blipFill>
        <p:spPr bwMode="auto">
          <a:xfrm>
            <a:off x="6357950" y="142852"/>
            <a:ext cx="2214578" cy="3687301"/>
          </a:xfrm>
          <a:prstGeom prst="rect">
            <a:avLst/>
          </a:prstGeom>
          <a:noFill/>
        </p:spPr>
      </p:pic>
      <p:sp>
        <p:nvSpPr>
          <p:cNvPr id="4" name="TextBox 3"/>
          <p:cNvSpPr txBox="1"/>
          <p:nvPr/>
        </p:nvSpPr>
        <p:spPr>
          <a:xfrm>
            <a:off x="785786" y="1142984"/>
            <a:ext cx="5143536" cy="2000548"/>
          </a:xfrm>
          <a:prstGeom prst="rect">
            <a:avLst/>
          </a:prstGeom>
          <a:noFill/>
        </p:spPr>
        <p:txBody>
          <a:bodyPr wrap="square" rtlCol="0">
            <a:spAutoFit/>
          </a:bodyPr>
          <a:lstStyle/>
          <a:p>
            <a:pPr algn="ctr"/>
            <a:r>
              <a:rPr lang="ru-RU" sz="2400" b="1" dirty="0" smtClean="0"/>
              <a:t>ЖИТИН</a:t>
            </a:r>
          </a:p>
          <a:p>
            <a:pPr algn="ctr"/>
            <a:r>
              <a:rPr lang="ru-RU" sz="2400" b="1" dirty="0" smtClean="0"/>
              <a:t> </a:t>
            </a:r>
            <a:r>
              <a:rPr lang="ru-RU" sz="2000" b="1" dirty="0" smtClean="0"/>
              <a:t>СТЕПАН СТЕПАНОВИЧ</a:t>
            </a:r>
            <a:endParaRPr lang="ru-RU" sz="2000" dirty="0"/>
          </a:p>
          <a:p>
            <a:pPr algn="ctr"/>
            <a:r>
              <a:rPr lang="ru-RU" sz="2000" dirty="0" smtClean="0"/>
              <a:t>Награжден</a:t>
            </a:r>
            <a:endParaRPr lang="ru-RU" dirty="0"/>
          </a:p>
          <a:p>
            <a:pPr algn="ctr"/>
            <a:r>
              <a:rPr lang="ru-RU" sz="2800" b="1" dirty="0" smtClean="0">
                <a:solidFill>
                  <a:srgbClr val="700618"/>
                </a:solidFill>
              </a:rPr>
              <a:t>МЕДАЛЬЮ </a:t>
            </a:r>
          </a:p>
          <a:p>
            <a:pPr algn="ctr"/>
            <a:r>
              <a:rPr lang="ru-RU" sz="2800" b="1" dirty="0" smtClean="0">
                <a:solidFill>
                  <a:srgbClr val="700618"/>
                </a:solidFill>
              </a:rPr>
              <a:t>«ЗА БОЕВЫЕ ЗАСЛУГИ»</a:t>
            </a:r>
            <a:endParaRPr lang="ru-RU" sz="2800" b="1" dirty="0">
              <a:solidFill>
                <a:srgbClr val="700618"/>
              </a:solidFill>
            </a:endParaRPr>
          </a:p>
        </p:txBody>
      </p:sp>
      <p:pic>
        <p:nvPicPr>
          <p:cNvPr id="5" name="Рисунок 4" descr="http://podvignaroda.ru/filter/filterimage?path=VS/431/033-0717037-1534%2b060-1534/00000386_2.jpg&amp;id=44996052&amp;id1=7c1495132d2d499ac86ae62a13aa7004"/>
          <p:cNvPicPr/>
          <p:nvPr/>
        </p:nvPicPr>
        <p:blipFill>
          <a:blip r:embed="rId3"/>
          <a:srcRect/>
          <a:stretch>
            <a:fillRect/>
          </a:stretch>
        </p:blipFill>
        <p:spPr bwMode="auto">
          <a:xfrm>
            <a:off x="428596" y="3786191"/>
            <a:ext cx="8215370" cy="785818"/>
          </a:xfrm>
          <a:prstGeom prst="rect">
            <a:avLst/>
          </a:prstGeom>
          <a:noFill/>
          <a:ln w="9525">
            <a:noFill/>
            <a:miter lim="800000"/>
            <a:headEnd/>
            <a:tailEnd/>
          </a:ln>
        </p:spPr>
      </p:pic>
      <p:sp>
        <p:nvSpPr>
          <p:cNvPr id="6" name="TextBox 5"/>
          <p:cNvSpPr txBox="1"/>
          <p:nvPr/>
        </p:nvSpPr>
        <p:spPr>
          <a:xfrm>
            <a:off x="857224" y="3286124"/>
            <a:ext cx="5143536" cy="369332"/>
          </a:xfrm>
          <a:prstGeom prst="rect">
            <a:avLst/>
          </a:prstGeom>
          <a:noFill/>
        </p:spPr>
        <p:txBody>
          <a:bodyPr wrap="square" rtlCol="0">
            <a:spAutoFit/>
          </a:bodyPr>
          <a:lstStyle/>
          <a:p>
            <a:pPr algn="ctr"/>
            <a:r>
              <a:rPr lang="ru-RU" b="1" dirty="0" smtClean="0"/>
              <a:t>ОПИСАНИЕ ПОДВИГА:</a:t>
            </a:r>
            <a:endParaRPr lang="ru-RU" b="1" dirty="0"/>
          </a:p>
        </p:txBody>
      </p:sp>
      <p:sp>
        <p:nvSpPr>
          <p:cNvPr id="7" name="TextBox 6"/>
          <p:cNvSpPr txBox="1"/>
          <p:nvPr/>
        </p:nvSpPr>
        <p:spPr>
          <a:xfrm>
            <a:off x="285720" y="4572008"/>
            <a:ext cx="8572560" cy="923330"/>
          </a:xfrm>
          <a:prstGeom prst="rect">
            <a:avLst/>
          </a:prstGeom>
          <a:noFill/>
        </p:spPr>
        <p:txBody>
          <a:bodyPr wrap="square" rtlCol="0">
            <a:spAutoFit/>
          </a:bodyPr>
          <a:lstStyle/>
          <a:p>
            <a:pPr algn="just"/>
            <a:r>
              <a:rPr lang="ru-RU" b="1" i="1" dirty="0" err="1" smtClean="0"/>
              <a:t>Житин</a:t>
            </a:r>
            <a:r>
              <a:rPr lang="ru-RU" b="1" i="1" dirty="0" smtClean="0"/>
              <a:t> Степан Степанович при прорыве обороны противника на границе Восточной Пруссии 19.10.44года первым поднялся в атаку на врага, чем проявил мужество и отвагу.</a:t>
            </a:r>
            <a:endParaRPr lang="ru-RU" b="1" i="1" dirty="0"/>
          </a:p>
        </p:txBody>
      </p:sp>
      <p:pic>
        <p:nvPicPr>
          <p:cNvPr id="8" name="Picture 6" descr="Георгиевские ленточки. Обсуждение на LiveInternet - Российский Сервис Онлайн-Дневников"/>
          <p:cNvPicPr>
            <a:picLocks noChangeAspect="1" noChangeArrowheads="1"/>
          </p:cNvPicPr>
          <p:nvPr/>
        </p:nvPicPr>
        <p:blipFill>
          <a:blip r:embed="rId4"/>
          <a:srcRect/>
          <a:stretch>
            <a:fillRect/>
          </a:stretch>
        </p:blipFill>
        <p:spPr bwMode="auto">
          <a:xfrm>
            <a:off x="-231678" y="4857760"/>
            <a:ext cx="9375678" cy="2198655"/>
          </a:xfrm>
          <a:prstGeom prst="rect">
            <a:avLst/>
          </a:prstGeom>
          <a:noFill/>
          <a:effectLst>
            <a:glow rad="101600">
              <a:srgbClr val="FFC000">
                <a:alpha val="60000"/>
              </a:srgbClr>
            </a:glow>
          </a:effectLst>
        </p:spPr>
      </p:pic>
      <p:pic>
        <p:nvPicPr>
          <p:cNvPr id="9" name="Рисунок 8" descr="http://podvignaroda.ru/filter/filterimage?path=VS/431/033-0717037-1534%2b060-1534/00000386_2.jpg&amp;id=44996052&amp;id1=7c1495132d2d499ac86ae62a13aa7004"/>
          <p:cNvPicPr/>
          <p:nvPr/>
        </p:nvPicPr>
        <p:blipFill>
          <a:blip r:embed="rId3"/>
          <a:srcRect/>
          <a:stretch>
            <a:fillRect/>
          </a:stretch>
        </p:blipFill>
        <p:spPr bwMode="auto">
          <a:xfrm>
            <a:off x="428596" y="3786190"/>
            <a:ext cx="8215370" cy="78581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img034.jpg"/>
          <p:cNvPicPr>
            <a:picLocks noChangeAspect="1"/>
          </p:cNvPicPr>
          <p:nvPr/>
        </p:nvPicPr>
        <p:blipFill>
          <a:blip r:embed="rId3" cstate="print"/>
          <a:stretch>
            <a:fillRect/>
          </a:stretch>
        </p:blipFill>
        <p:spPr>
          <a:xfrm rot="10800000">
            <a:off x="3857620" y="214290"/>
            <a:ext cx="4857784" cy="6269306"/>
          </a:xfrm>
          <a:prstGeom prst="rect">
            <a:avLst/>
          </a:prstGeom>
        </p:spPr>
      </p:pic>
      <p:sp>
        <p:nvSpPr>
          <p:cNvPr id="3" name="TextBox 2"/>
          <p:cNvSpPr txBox="1"/>
          <p:nvPr/>
        </p:nvSpPr>
        <p:spPr>
          <a:xfrm>
            <a:off x="428596" y="500042"/>
            <a:ext cx="2928958" cy="2585323"/>
          </a:xfrm>
          <a:prstGeom prst="rect">
            <a:avLst/>
          </a:prstGeom>
          <a:noFill/>
        </p:spPr>
        <p:txBody>
          <a:bodyPr wrap="square" rtlCol="0">
            <a:spAutoFit/>
          </a:bodyPr>
          <a:lstStyle/>
          <a:p>
            <a:r>
              <a:rPr lang="ru-RU" dirty="0" smtClean="0"/>
              <a:t>Приказ подразделения</a:t>
            </a:r>
          </a:p>
          <a:p>
            <a:r>
              <a:rPr lang="ru-RU" dirty="0" smtClean="0"/>
              <a:t>№: 51/</a:t>
            </a:r>
            <a:r>
              <a:rPr lang="ru-RU" dirty="0" err="1" smtClean="0"/>
              <a:t>н</a:t>
            </a:r>
            <a:r>
              <a:rPr lang="ru-RU" dirty="0" smtClean="0"/>
              <a:t> от: 07.12.1944 </a:t>
            </a:r>
            <a:br>
              <a:rPr lang="ru-RU" dirty="0" smtClean="0"/>
            </a:br>
            <a:r>
              <a:rPr lang="ru-RU" dirty="0" smtClean="0"/>
              <a:t>Издан: 673 </a:t>
            </a:r>
            <a:r>
              <a:rPr lang="ru-RU" dirty="0" err="1" smtClean="0"/>
              <a:t>сп</a:t>
            </a:r>
            <a:r>
              <a:rPr lang="ru-RU" dirty="0" smtClean="0"/>
              <a:t> 220 </a:t>
            </a:r>
            <a:r>
              <a:rPr lang="ru-RU" dirty="0" err="1" smtClean="0"/>
              <a:t>сд</a:t>
            </a:r>
            <a:r>
              <a:rPr lang="ru-RU" dirty="0" smtClean="0"/>
              <a:t> 3 Белорусского фронта / </a:t>
            </a:r>
            <a:br>
              <a:rPr lang="ru-RU" dirty="0" smtClean="0"/>
            </a:br>
            <a:r>
              <a:rPr lang="ru-RU" dirty="0" smtClean="0"/>
              <a:t>Архив: ЦАМО</a:t>
            </a:r>
          </a:p>
          <a:p>
            <a:r>
              <a:rPr lang="ru-RU" dirty="0" smtClean="0"/>
              <a:t>фонд: 33</a:t>
            </a:r>
          </a:p>
          <a:p>
            <a:r>
              <a:rPr lang="ru-RU" dirty="0" smtClean="0"/>
              <a:t>опись: 717037</a:t>
            </a:r>
          </a:p>
          <a:p>
            <a:r>
              <a:rPr lang="ru-RU" dirty="0" smtClean="0"/>
              <a:t>ед.хранения: 1534</a:t>
            </a:r>
          </a:p>
          <a:p>
            <a:r>
              <a:rPr lang="ru-RU" dirty="0" smtClean="0"/>
              <a:t>№ записи: 44996034</a:t>
            </a:r>
            <a:endParaRPr lang="ru-RU" dirty="0"/>
          </a:p>
        </p:txBody>
      </p:sp>
      <p:pic>
        <p:nvPicPr>
          <p:cNvPr id="4" name="Picture 6" descr="Георгиевские ленточки. Обсуждение на LiveInternet - Российский Сервис Онлайн-Дневников"/>
          <p:cNvPicPr>
            <a:picLocks noChangeAspect="1" noChangeArrowheads="1"/>
          </p:cNvPicPr>
          <p:nvPr/>
        </p:nvPicPr>
        <p:blipFill>
          <a:blip r:embed="rId4"/>
          <a:srcRect/>
          <a:stretch>
            <a:fillRect/>
          </a:stretch>
        </p:blipFill>
        <p:spPr bwMode="auto">
          <a:xfrm>
            <a:off x="-231678" y="4802221"/>
            <a:ext cx="9375678" cy="2055779"/>
          </a:xfrm>
          <a:prstGeom prst="rect">
            <a:avLst/>
          </a:prstGeom>
          <a:noFill/>
          <a:effectLst>
            <a:glow rad="139700">
              <a:srgbClr val="FFC000">
                <a:alpha val="40000"/>
              </a:srgbClr>
            </a:glo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428992" y="428604"/>
            <a:ext cx="4429156" cy="4278094"/>
          </a:xfrm>
          <a:prstGeom prst="rect">
            <a:avLst/>
          </a:prstGeom>
          <a:noFill/>
        </p:spPr>
        <p:txBody>
          <a:bodyPr wrap="square" rtlCol="0">
            <a:spAutoFit/>
          </a:bodyPr>
          <a:lstStyle/>
          <a:p>
            <a:pPr algn="just"/>
            <a:r>
              <a:rPr lang="ru-RU" dirty="0" smtClean="0"/>
              <a:t>НА ФРОНТЕ МОЙ ПРАДЕДУШКА БЫЛ НЕСКОЛЬКО РАЗ РАНЕН.</a:t>
            </a:r>
            <a:endParaRPr lang="en-US" dirty="0" smtClean="0"/>
          </a:p>
          <a:p>
            <a:pPr algn="just"/>
            <a:endParaRPr lang="ru-RU" dirty="0" smtClean="0"/>
          </a:p>
          <a:p>
            <a:pPr algn="just"/>
            <a:r>
              <a:rPr lang="ru-RU" dirty="0" smtClean="0"/>
              <a:t> ДОМОЙ ОН ВЕРНУЛСЯ БЕЗ ГЛАЗА И ЧАСТИ ЧЕЛЮСТИ.</a:t>
            </a:r>
          </a:p>
          <a:p>
            <a:pPr algn="just"/>
            <a:endParaRPr lang="ru-RU" dirty="0"/>
          </a:p>
          <a:p>
            <a:pPr algn="just"/>
            <a:r>
              <a:rPr lang="ru-RU" dirty="0" smtClean="0"/>
              <a:t>Вместе с моей прабабушкой </a:t>
            </a:r>
            <a:r>
              <a:rPr lang="ru-RU" dirty="0" err="1" smtClean="0"/>
              <a:t>Житиной</a:t>
            </a:r>
            <a:r>
              <a:rPr lang="ru-RU" dirty="0" smtClean="0"/>
              <a:t> Ксенией Петровной они прожили долгую трудовую жизнь и вырастили семерых детей, в том числе мою бабушку Надю.</a:t>
            </a:r>
          </a:p>
          <a:p>
            <a:endParaRPr lang="ru-RU" dirty="0"/>
          </a:p>
          <a:p>
            <a:pPr algn="ctr"/>
            <a:r>
              <a:rPr lang="ru-RU" sz="2800" b="1" dirty="0" smtClean="0">
                <a:solidFill>
                  <a:schemeClr val="accent3">
                    <a:lumMod val="50000"/>
                  </a:schemeClr>
                </a:solidFill>
              </a:rPr>
              <a:t>Я горжусь моим прадедом!</a:t>
            </a:r>
            <a:endParaRPr lang="en-US" sz="2800" b="1" dirty="0" smtClean="0">
              <a:solidFill>
                <a:schemeClr val="accent3">
                  <a:lumMod val="50000"/>
                </a:schemeClr>
              </a:solidFill>
            </a:endParaRPr>
          </a:p>
        </p:txBody>
      </p:sp>
      <p:pic>
        <p:nvPicPr>
          <p:cNvPr id="3" name="Рисунок 2" descr="прадед2_cr.jpg"/>
          <p:cNvPicPr>
            <a:picLocks noChangeAspect="1"/>
          </p:cNvPicPr>
          <p:nvPr/>
        </p:nvPicPr>
        <p:blipFill>
          <a:blip r:embed="rId2"/>
          <a:stretch>
            <a:fillRect/>
          </a:stretch>
        </p:blipFill>
        <p:spPr>
          <a:xfrm>
            <a:off x="500034" y="428604"/>
            <a:ext cx="2631769" cy="3974961"/>
          </a:xfrm>
          <a:prstGeom prst="rect">
            <a:avLst/>
          </a:prstGeom>
          <a:ln w="114300" cap="rnd" cmpd="tri">
            <a:solidFill>
              <a:schemeClr val="tx1"/>
            </a:solidFill>
            <a:bevel/>
          </a:ln>
          <a:scene3d>
            <a:camera prst="orthographicFront"/>
            <a:lightRig rig="threePt" dir="t"/>
          </a:scene3d>
          <a:sp3d contourW="12700">
            <a:bevelT w="165100" prst="coolSlant"/>
            <a:contourClr>
              <a:schemeClr val="accent2">
                <a:lumMod val="50000"/>
              </a:schemeClr>
            </a:contourClr>
          </a:sp3d>
        </p:spPr>
      </p:pic>
      <p:pic>
        <p:nvPicPr>
          <p:cNvPr id="7" name="Picture 6" descr="Георгиевские ленточки. Обсуждение на LiveInternet - Российский Сервис Онлайн-Дневников"/>
          <p:cNvPicPr>
            <a:picLocks noChangeAspect="1" noChangeArrowheads="1"/>
          </p:cNvPicPr>
          <p:nvPr/>
        </p:nvPicPr>
        <p:blipFill>
          <a:blip r:embed="rId3"/>
          <a:srcRect/>
          <a:stretch>
            <a:fillRect/>
          </a:stretch>
        </p:blipFill>
        <p:spPr bwMode="auto">
          <a:xfrm rot="10800000">
            <a:off x="-231678" y="5072073"/>
            <a:ext cx="9375678" cy="2071701"/>
          </a:xfrm>
          <a:prstGeom prst="rect">
            <a:avLst/>
          </a:prstGeom>
          <a:noFill/>
          <a:effectLst>
            <a:glow rad="139700">
              <a:srgbClr val="FFC000">
                <a:alpha val="40000"/>
              </a:srgbClr>
            </a:glow>
          </a:effectLst>
        </p:spPr>
      </p:pic>
      <p:pic>
        <p:nvPicPr>
          <p:cNvPr id="3074" name="Picture 2" descr="Ответы@Mail.Ru: почему 9 мая принято дарить гвоздики"/>
          <p:cNvPicPr>
            <a:picLocks noChangeAspect="1" noChangeArrowheads="1"/>
          </p:cNvPicPr>
          <p:nvPr/>
        </p:nvPicPr>
        <p:blipFill>
          <a:blip r:embed="rId4" cstate="print"/>
          <a:srcRect/>
          <a:stretch>
            <a:fillRect/>
          </a:stretch>
        </p:blipFill>
        <p:spPr bwMode="auto">
          <a:xfrm rot="17952722">
            <a:off x="1327610" y="2839183"/>
            <a:ext cx="1500198" cy="3413760"/>
          </a:xfrm>
          <a:prstGeom prst="rect">
            <a:avLst/>
          </a:prstGeom>
          <a:noFill/>
          <a:scene3d>
            <a:camera prst="orthographicFront">
              <a:rot lat="0" lon="21299999" rev="0"/>
            </a:camera>
            <a:lightRig rig="threePt" dir="t"/>
          </a:scene3d>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flipH="1">
            <a:off x="4286248" y="285728"/>
            <a:ext cx="4500594" cy="1785949"/>
          </a:xfrm>
        </p:spPr>
        <p:txBody>
          <a:bodyPr>
            <a:normAutofit/>
          </a:bodyPr>
          <a:lstStyle/>
          <a:p>
            <a:r>
              <a:rPr lang="ru-RU" sz="2800" b="1" i="1" dirty="0" smtClean="0">
                <a:solidFill>
                  <a:schemeClr val="accent4">
                    <a:lumMod val="75000"/>
                  </a:schemeClr>
                </a:solidFill>
              </a:rPr>
              <a:t>ЖИТИН </a:t>
            </a:r>
            <a:br>
              <a:rPr lang="ru-RU" sz="2800" b="1" i="1" dirty="0" smtClean="0">
                <a:solidFill>
                  <a:schemeClr val="accent4">
                    <a:lumMod val="75000"/>
                  </a:schemeClr>
                </a:solidFill>
              </a:rPr>
            </a:br>
            <a:r>
              <a:rPr lang="ru-RU" sz="2800" b="1" i="1" dirty="0" smtClean="0">
                <a:solidFill>
                  <a:schemeClr val="accent4">
                    <a:lumMod val="75000"/>
                  </a:schemeClr>
                </a:solidFill>
              </a:rPr>
              <a:t>СТЕПАН СТЕПАНОВИЧ</a:t>
            </a:r>
            <a:endParaRPr lang="ru-RU" sz="2800" b="1" i="1" dirty="0">
              <a:solidFill>
                <a:schemeClr val="accent4">
                  <a:lumMod val="75000"/>
                </a:schemeClr>
              </a:solidFill>
            </a:endParaRPr>
          </a:p>
        </p:txBody>
      </p:sp>
      <p:pic>
        <p:nvPicPr>
          <p:cNvPr id="4" name="Рисунок 3" descr="прадед1.jpg"/>
          <p:cNvPicPr>
            <a:picLocks noChangeAspect="1"/>
          </p:cNvPicPr>
          <p:nvPr/>
        </p:nvPicPr>
        <p:blipFill>
          <a:blip r:embed="rId2"/>
          <a:stretch>
            <a:fillRect/>
          </a:stretch>
        </p:blipFill>
        <p:spPr>
          <a:xfrm>
            <a:off x="249045" y="221724"/>
            <a:ext cx="4042747" cy="5064664"/>
          </a:xfrm>
          <a:prstGeom prst="rect">
            <a:avLst/>
          </a:prstGeom>
          <a:ln w="76200">
            <a:noFill/>
          </a:ln>
          <a:effectLst>
            <a:glow rad="228600">
              <a:schemeClr val="accent4">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pic>
      <p:sp>
        <p:nvSpPr>
          <p:cNvPr id="12" name="TextBox 11"/>
          <p:cNvSpPr txBox="1"/>
          <p:nvPr/>
        </p:nvSpPr>
        <p:spPr>
          <a:xfrm>
            <a:off x="4286248" y="1928802"/>
            <a:ext cx="4429156" cy="1569660"/>
          </a:xfrm>
          <a:prstGeom prst="rect">
            <a:avLst/>
          </a:prstGeom>
          <a:noFill/>
        </p:spPr>
        <p:txBody>
          <a:bodyPr wrap="square" rtlCol="0">
            <a:spAutoFit/>
          </a:bodyPr>
          <a:lstStyle/>
          <a:p>
            <a:pPr algn="ctr"/>
            <a:r>
              <a:rPr lang="ru-RU" sz="2400" dirty="0" smtClean="0">
                <a:solidFill>
                  <a:srgbClr val="700618"/>
                </a:solidFill>
              </a:rPr>
              <a:t>МОЙ ПРАДЕД -</a:t>
            </a:r>
          </a:p>
          <a:p>
            <a:pPr algn="ctr"/>
            <a:r>
              <a:rPr lang="ru-RU" sz="2400" b="1" dirty="0">
                <a:solidFill>
                  <a:srgbClr val="700618"/>
                </a:solidFill>
              </a:rPr>
              <a:t>у</a:t>
            </a:r>
            <a:r>
              <a:rPr lang="ru-RU" sz="2400" b="1" dirty="0" smtClean="0">
                <a:solidFill>
                  <a:srgbClr val="700618"/>
                </a:solidFill>
              </a:rPr>
              <a:t>частник и инвалид Великой Отечественной  Войны.</a:t>
            </a:r>
            <a:endParaRPr lang="ru-RU" sz="2400" b="1" dirty="0">
              <a:solidFill>
                <a:srgbClr val="700618"/>
              </a:solidFill>
            </a:endParaRPr>
          </a:p>
        </p:txBody>
      </p:sp>
      <p:sp>
        <p:nvSpPr>
          <p:cNvPr id="13" name="TextBox 12"/>
          <p:cNvSpPr txBox="1"/>
          <p:nvPr/>
        </p:nvSpPr>
        <p:spPr>
          <a:xfrm>
            <a:off x="5000628" y="4500570"/>
            <a:ext cx="3357586" cy="584775"/>
          </a:xfrm>
          <a:prstGeom prst="rect">
            <a:avLst/>
          </a:prstGeom>
          <a:noFill/>
          <a:ln w="76200">
            <a:solidFill>
              <a:srgbClr val="700618"/>
            </a:solidFill>
          </a:ln>
          <a:effectLst>
            <a:glow rad="139700">
              <a:schemeClr val="accent4">
                <a:satMod val="175000"/>
                <a:alpha val="40000"/>
              </a:schemeClr>
            </a:glow>
          </a:effectLst>
        </p:spPr>
        <p:txBody>
          <a:bodyPr wrap="square" rtlCol="0">
            <a:spAutoFit/>
          </a:bodyPr>
          <a:lstStyle/>
          <a:p>
            <a:pPr algn="ctr"/>
            <a:r>
              <a:rPr lang="ru-RU" sz="3200" dirty="0" smtClean="0"/>
              <a:t>1916 </a:t>
            </a:r>
            <a:r>
              <a:rPr lang="ru-RU" sz="3200" dirty="0" smtClean="0"/>
              <a:t>– 19</a:t>
            </a:r>
            <a:r>
              <a:rPr lang="en-US" sz="3200" dirty="0" smtClean="0"/>
              <a:t>79</a:t>
            </a:r>
            <a:r>
              <a:rPr lang="ru-RU" sz="3200" dirty="0" err="1" smtClean="0"/>
              <a:t>гг</a:t>
            </a:r>
            <a:endParaRPr lang="ru-RU" sz="3200" dirty="0"/>
          </a:p>
        </p:txBody>
      </p:sp>
      <p:pic>
        <p:nvPicPr>
          <p:cNvPr id="13318" name="Picture 6" descr="Георгиевские ленточки. Обсуждение на LiveInternet - Российский Сервис Онлайн-Дневников"/>
          <p:cNvPicPr>
            <a:picLocks noChangeAspect="1" noChangeArrowheads="1"/>
          </p:cNvPicPr>
          <p:nvPr/>
        </p:nvPicPr>
        <p:blipFill>
          <a:blip r:embed="rId3" cstate="print"/>
          <a:srcRect/>
          <a:stretch>
            <a:fillRect/>
          </a:stretch>
        </p:blipFill>
        <p:spPr bwMode="auto">
          <a:xfrm>
            <a:off x="0" y="4857760"/>
            <a:ext cx="9375678" cy="2000240"/>
          </a:xfrm>
          <a:prstGeom prst="rect">
            <a:avLst/>
          </a:prstGeom>
          <a:noFill/>
          <a:effectLst>
            <a:glow rad="101600">
              <a:srgbClr val="FFC000">
                <a:alpha val="60000"/>
              </a:srgbClr>
            </a:glow>
          </a:effec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3786182" y="1071546"/>
            <a:ext cx="4643470" cy="3046988"/>
          </a:xfrm>
          <a:prstGeom prst="rect">
            <a:avLst/>
          </a:prstGeom>
        </p:spPr>
        <p:txBody>
          <a:bodyPr wrap="square">
            <a:spAutoFit/>
          </a:bodyPr>
          <a:lstStyle/>
          <a:p>
            <a:pPr algn="ctr"/>
            <a:r>
              <a:rPr lang="ru-RU" sz="2400" b="1" dirty="0">
                <a:solidFill>
                  <a:srgbClr val="700618"/>
                </a:solidFill>
              </a:rPr>
              <a:t>Звание</a:t>
            </a:r>
            <a:r>
              <a:rPr lang="ru-RU" sz="2400" b="1" dirty="0" smtClean="0">
                <a:solidFill>
                  <a:srgbClr val="700618"/>
                </a:solidFill>
              </a:rPr>
              <a:t>:</a:t>
            </a:r>
          </a:p>
          <a:p>
            <a:pPr algn="ctr"/>
            <a:r>
              <a:rPr lang="ru-RU" sz="2400" b="1" dirty="0" smtClean="0">
                <a:solidFill>
                  <a:srgbClr val="700618"/>
                </a:solidFill>
              </a:rPr>
              <a:t> </a:t>
            </a:r>
            <a:r>
              <a:rPr lang="ru-RU" sz="2400" b="1" dirty="0">
                <a:solidFill>
                  <a:srgbClr val="700618"/>
                </a:solidFill>
              </a:rPr>
              <a:t>красноармеец </a:t>
            </a:r>
            <a:r>
              <a:rPr lang="ru-RU" sz="2400" b="1" dirty="0" smtClean="0">
                <a:solidFill>
                  <a:srgbClr val="700618"/>
                </a:solidFill>
              </a:rPr>
              <a:t/>
            </a:r>
            <a:br>
              <a:rPr lang="ru-RU" sz="2400" b="1" dirty="0" smtClean="0">
                <a:solidFill>
                  <a:srgbClr val="700618"/>
                </a:solidFill>
              </a:rPr>
            </a:br>
            <a:r>
              <a:rPr lang="ru-RU" sz="2400" b="1" dirty="0">
                <a:solidFill>
                  <a:srgbClr val="700618"/>
                </a:solidFill>
              </a:rPr>
              <a:t>в РККА с </a:t>
            </a:r>
            <a:r>
              <a:rPr lang="en-US" sz="2400" b="1" dirty="0" smtClean="0">
                <a:solidFill>
                  <a:srgbClr val="700618"/>
                </a:solidFill>
              </a:rPr>
              <a:t>05.</a:t>
            </a:r>
            <a:r>
              <a:rPr lang="ru-RU" sz="2400" b="1" dirty="0" smtClean="0">
                <a:solidFill>
                  <a:srgbClr val="700618"/>
                </a:solidFill>
              </a:rPr>
              <a:t>10.1943 года</a:t>
            </a:r>
          </a:p>
          <a:p>
            <a:pPr algn="ctr"/>
            <a:r>
              <a:rPr lang="ru-RU" sz="2400" b="1" dirty="0">
                <a:solidFill>
                  <a:srgbClr val="700618"/>
                </a:solidFill>
              </a:rPr>
              <a:t> Место призыва: </a:t>
            </a:r>
            <a:r>
              <a:rPr lang="ru-RU" sz="2400" b="1" dirty="0" err="1">
                <a:solidFill>
                  <a:srgbClr val="700618"/>
                </a:solidFill>
              </a:rPr>
              <a:t>Красивский</a:t>
            </a:r>
            <a:r>
              <a:rPr lang="ru-RU" sz="2400" b="1" dirty="0">
                <a:solidFill>
                  <a:srgbClr val="700618"/>
                </a:solidFill>
              </a:rPr>
              <a:t> РВК, Тамбовская обл., </a:t>
            </a:r>
            <a:r>
              <a:rPr lang="ru-RU" sz="2400" b="1" dirty="0" err="1">
                <a:solidFill>
                  <a:srgbClr val="700618"/>
                </a:solidFill>
              </a:rPr>
              <a:t>Красивский</a:t>
            </a:r>
            <a:r>
              <a:rPr lang="ru-RU" sz="2400" b="1" dirty="0">
                <a:solidFill>
                  <a:srgbClr val="700618"/>
                </a:solidFill>
              </a:rPr>
              <a:t> </a:t>
            </a:r>
            <a:r>
              <a:rPr lang="ru-RU" sz="2400" b="1" dirty="0" smtClean="0">
                <a:solidFill>
                  <a:srgbClr val="700618"/>
                </a:solidFill>
              </a:rPr>
              <a:t>р-н</a:t>
            </a:r>
          </a:p>
          <a:p>
            <a:pPr algn="ctr"/>
            <a:r>
              <a:rPr lang="ru-RU" sz="2400" b="1" dirty="0" smtClean="0">
                <a:solidFill>
                  <a:srgbClr val="700618"/>
                </a:solidFill>
              </a:rPr>
              <a:t>Адрес проживания:</a:t>
            </a:r>
          </a:p>
          <a:p>
            <a:pPr algn="ctr"/>
            <a:r>
              <a:rPr lang="ru-RU" sz="2400" b="1" dirty="0" err="1" smtClean="0">
                <a:solidFill>
                  <a:srgbClr val="700618"/>
                </a:solidFill>
              </a:rPr>
              <a:t>Марьевский</a:t>
            </a:r>
            <a:r>
              <a:rPr lang="ru-RU" sz="2400" b="1" dirty="0" smtClean="0">
                <a:solidFill>
                  <a:srgbClr val="700618"/>
                </a:solidFill>
              </a:rPr>
              <a:t> с/</a:t>
            </a:r>
            <a:r>
              <a:rPr lang="ru-RU" sz="2400" b="1" dirty="0" err="1" smtClean="0">
                <a:solidFill>
                  <a:srgbClr val="700618"/>
                </a:solidFill>
              </a:rPr>
              <a:t>с</a:t>
            </a:r>
            <a:endParaRPr lang="ru-RU" sz="2400" b="1" dirty="0" smtClean="0">
              <a:solidFill>
                <a:srgbClr val="700618"/>
              </a:solidFill>
            </a:endParaRPr>
          </a:p>
        </p:txBody>
      </p:sp>
      <p:pic>
        <p:nvPicPr>
          <p:cNvPr id="4" name="Рисунок 3" descr="прадед1.jpg"/>
          <p:cNvPicPr>
            <a:picLocks noChangeAspect="1"/>
          </p:cNvPicPr>
          <p:nvPr/>
        </p:nvPicPr>
        <p:blipFill>
          <a:blip r:embed="rId2"/>
          <a:stretch>
            <a:fillRect/>
          </a:stretch>
        </p:blipFill>
        <p:spPr>
          <a:xfrm>
            <a:off x="285720" y="500042"/>
            <a:ext cx="3022255" cy="4071966"/>
          </a:xfrm>
          <a:prstGeom prst="rect">
            <a:avLst/>
          </a:prstGeom>
          <a:ln w="152400" cmpd="tri">
            <a:solidFill>
              <a:schemeClr val="tx1"/>
            </a:solidFill>
          </a:ln>
        </p:spPr>
      </p:pic>
      <p:pic>
        <p:nvPicPr>
          <p:cNvPr id="6" name="Picture 6" descr="Георгиевские ленточки. Обсуждение на LiveInternet - Российский Сервис Онлайн-Дневников"/>
          <p:cNvPicPr>
            <a:picLocks noChangeAspect="1" noChangeArrowheads="1"/>
          </p:cNvPicPr>
          <p:nvPr/>
        </p:nvPicPr>
        <p:blipFill>
          <a:blip r:embed="rId3"/>
          <a:srcRect/>
          <a:stretch>
            <a:fillRect/>
          </a:stretch>
        </p:blipFill>
        <p:spPr bwMode="auto">
          <a:xfrm>
            <a:off x="-231678" y="4802221"/>
            <a:ext cx="9375678" cy="2055779"/>
          </a:xfrm>
          <a:prstGeom prst="rect">
            <a:avLst/>
          </a:prstGeom>
          <a:noFill/>
          <a:effectLst>
            <a:glow rad="139700">
              <a:srgbClr val="FFC000">
                <a:alpha val="40000"/>
              </a:srgbClr>
            </a:glow>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00034" y="285728"/>
            <a:ext cx="6500858" cy="5293757"/>
          </a:xfrm>
          <a:prstGeom prst="rect">
            <a:avLst/>
          </a:prstGeom>
          <a:noFill/>
        </p:spPr>
        <p:txBody>
          <a:bodyPr wrap="square" rtlCol="0">
            <a:spAutoFit/>
          </a:bodyPr>
          <a:lstStyle/>
          <a:p>
            <a:endParaRPr lang="ru-RU" dirty="0" smtClean="0"/>
          </a:p>
          <a:p>
            <a:r>
              <a:rPr lang="ru-RU" sz="2400" dirty="0" smtClean="0"/>
              <a:t>Звание:     </a:t>
            </a:r>
            <a:r>
              <a:rPr lang="ru-RU" sz="2000" b="1" i="1" dirty="0" smtClean="0"/>
              <a:t>КРАСНОАРМЕЕЦ</a:t>
            </a:r>
            <a:endParaRPr lang="ru-RU" sz="2000" dirty="0" smtClean="0"/>
          </a:p>
          <a:p>
            <a:r>
              <a:rPr lang="ru-RU" sz="2400" dirty="0" smtClean="0"/>
              <a:t>Должность:  </a:t>
            </a:r>
          </a:p>
          <a:p>
            <a:r>
              <a:rPr lang="ru-RU" sz="2400" dirty="0" smtClean="0"/>
              <a:t> </a:t>
            </a:r>
            <a:r>
              <a:rPr lang="ru-RU" sz="2000" b="1" i="1" dirty="0" smtClean="0"/>
              <a:t>СТРЕЛОК « СТРЕЛКОВОГО БАТАЛЬОНА </a:t>
            </a:r>
            <a:endParaRPr lang="en-US" sz="2000" b="1" i="1" dirty="0" smtClean="0"/>
          </a:p>
          <a:p>
            <a:r>
              <a:rPr lang="ru-RU" sz="2000" b="1" i="1" dirty="0" smtClean="0"/>
              <a:t> 673  СТРЕЛКОВОГО МИНСКОГО ОРДЕНА СУВОРОВА </a:t>
            </a:r>
            <a:r>
              <a:rPr lang="en-US" sz="2000" b="1" i="1" dirty="0" smtClean="0"/>
              <a:t>III</a:t>
            </a:r>
            <a:r>
              <a:rPr lang="ru-RU" sz="2000" b="1" i="1" dirty="0" smtClean="0"/>
              <a:t>ст. АЛЕКСАНДРА НЕВСКОГО ПОЛКА 220 СТРЕЛКОВОЙ ОРШАНСКОЙ КРАСНОЗНАМЕННОЙ ДИВИЗИИ»</a:t>
            </a:r>
          </a:p>
          <a:p>
            <a:endParaRPr lang="ru-RU" sz="2400" b="1" i="1" dirty="0" smtClean="0"/>
          </a:p>
          <a:p>
            <a:endParaRPr lang="ru-RU" sz="2400" b="1" i="1" dirty="0" smtClean="0"/>
          </a:p>
          <a:p>
            <a:endParaRPr lang="ru-RU" sz="2400" b="1" i="1" dirty="0" smtClean="0"/>
          </a:p>
          <a:p>
            <a:endParaRPr lang="ru-RU" sz="2400" b="1" i="1" dirty="0" smtClean="0"/>
          </a:p>
          <a:p>
            <a:endParaRPr lang="ru-RU" sz="2400" b="1" i="1" dirty="0" smtClean="0"/>
          </a:p>
          <a:p>
            <a:endParaRPr lang="ru-RU" sz="2400" b="1" i="1" dirty="0" smtClean="0"/>
          </a:p>
          <a:p>
            <a:endParaRPr lang="ru-RU" sz="2400" b="1" i="1" dirty="0"/>
          </a:p>
        </p:txBody>
      </p:sp>
      <p:sp>
        <p:nvSpPr>
          <p:cNvPr id="26626" name="AutoShape 2" descr="Картинки по запросу 220 Стрелковая Оршанская Краснознаменная Дивиз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26628" name="AutoShape 4" descr="Картинки по запросу 220 Стрелковая Оршанская Краснознаменная Дивизия"/>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7" name="TextBox 6"/>
          <p:cNvSpPr txBox="1"/>
          <p:nvPr/>
        </p:nvSpPr>
        <p:spPr>
          <a:xfrm>
            <a:off x="1152500" y="5081598"/>
            <a:ext cx="7643866" cy="369332"/>
          </a:xfrm>
          <a:prstGeom prst="rect">
            <a:avLst/>
          </a:prstGeom>
          <a:noFill/>
        </p:spPr>
        <p:txBody>
          <a:bodyPr wrap="square" rtlCol="0">
            <a:spAutoFit/>
          </a:bodyPr>
          <a:lstStyle/>
          <a:p>
            <a:endParaRPr lang="ru-RU" dirty="0"/>
          </a:p>
        </p:txBody>
      </p:sp>
      <p:sp>
        <p:nvSpPr>
          <p:cNvPr id="8" name="TextBox 7"/>
          <p:cNvSpPr txBox="1"/>
          <p:nvPr/>
        </p:nvSpPr>
        <p:spPr>
          <a:xfrm>
            <a:off x="1304900" y="5233998"/>
            <a:ext cx="7643866" cy="369332"/>
          </a:xfrm>
          <a:prstGeom prst="rect">
            <a:avLst/>
          </a:prstGeom>
          <a:noFill/>
        </p:spPr>
        <p:txBody>
          <a:bodyPr wrap="square" rtlCol="0">
            <a:spAutoFit/>
          </a:bodyPr>
          <a:lstStyle/>
          <a:p>
            <a:endParaRPr lang="ru-RU" dirty="0"/>
          </a:p>
        </p:txBody>
      </p:sp>
      <p:sp>
        <p:nvSpPr>
          <p:cNvPr id="9" name="TextBox 8"/>
          <p:cNvSpPr txBox="1"/>
          <p:nvPr/>
        </p:nvSpPr>
        <p:spPr>
          <a:xfrm>
            <a:off x="500034" y="3286125"/>
            <a:ext cx="8215370" cy="1261884"/>
          </a:xfrm>
          <a:prstGeom prst="rect">
            <a:avLst/>
          </a:prstGeom>
          <a:noFill/>
        </p:spPr>
        <p:txBody>
          <a:bodyPr wrap="square" rtlCol="0">
            <a:spAutoFit/>
          </a:bodyPr>
          <a:lstStyle/>
          <a:p>
            <a:r>
              <a:rPr kumimoji="0" lang="ru-RU" b="0" i="0" u="none" strike="noStrike" cap="none" normalizeH="0" baseline="0" dirty="0" smtClean="0">
                <a:ln>
                  <a:noFill/>
                </a:ln>
                <a:solidFill>
                  <a:srgbClr val="222222"/>
                </a:solidFill>
                <a:effectLst/>
                <a:latin typeface="Verdana" pitchFamily="34" charset="0"/>
                <a:ea typeface="Calibri" pitchFamily="34" charset="0"/>
                <a:cs typeface="Times New Roman" pitchFamily="18" charset="0"/>
              </a:rPr>
              <a:t>Награды 220-й стрелковой </a:t>
            </a:r>
            <a:r>
              <a:rPr kumimoji="0" lang="ru-RU" b="0" i="0" u="none" strike="noStrike" cap="none" normalizeH="0" baseline="0" dirty="0" err="1" smtClean="0">
                <a:ln>
                  <a:noFill/>
                </a:ln>
                <a:solidFill>
                  <a:srgbClr val="222222"/>
                </a:solidFill>
                <a:effectLst/>
                <a:latin typeface="Verdana" pitchFamily="34" charset="0"/>
                <a:ea typeface="Calibri" pitchFamily="34" charset="0"/>
                <a:cs typeface="Times New Roman" pitchFamily="18" charset="0"/>
              </a:rPr>
              <a:t>Оршанской</a:t>
            </a:r>
            <a:r>
              <a:rPr kumimoji="0" lang="ru-RU" b="0" i="0" u="none" strike="noStrike" cap="none" normalizeH="0" baseline="0" dirty="0" smtClean="0">
                <a:ln>
                  <a:noFill/>
                </a:ln>
                <a:solidFill>
                  <a:srgbClr val="222222"/>
                </a:solidFill>
                <a:effectLst/>
                <a:latin typeface="Verdana" pitchFamily="34" charset="0"/>
                <a:ea typeface="Calibri" pitchFamily="34" charset="0"/>
                <a:cs typeface="Times New Roman" pitchFamily="18" charset="0"/>
              </a:rPr>
              <a:t> Краснознамённой Ордена Суворова дивизии за действия в Восточной Пруссии </a:t>
            </a:r>
            <a:r>
              <a:rPr kumimoji="0" lang="ru-RU" sz="2000" b="1" i="0" u="none" strike="noStrike" cap="none" normalizeH="0" baseline="0" dirty="0" smtClean="0">
                <a:ln>
                  <a:noFill/>
                </a:ln>
                <a:solidFill>
                  <a:srgbClr val="C00000"/>
                </a:solidFill>
                <a:effectLst/>
                <a:latin typeface="Verdana" pitchFamily="34" charset="0"/>
                <a:ea typeface="Calibri" pitchFamily="34" charset="0"/>
                <a:cs typeface="Times New Roman" pitchFamily="18" charset="0"/>
              </a:rPr>
              <a:t>(именно там получил свои награды мой прадед)</a:t>
            </a:r>
          </a:p>
          <a:p>
            <a:r>
              <a:rPr kumimoji="0" lang="ru-RU" b="0" i="0" u="none" strike="noStrike" cap="none" normalizeH="0" dirty="0" smtClean="0">
                <a:ln>
                  <a:noFill/>
                </a:ln>
                <a:solidFill>
                  <a:srgbClr val="222222"/>
                </a:solidFill>
                <a:effectLst/>
                <a:latin typeface="Verdana" pitchFamily="34" charset="0"/>
                <a:ea typeface="Calibri" pitchFamily="34" charset="0"/>
                <a:cs typeface="Times New Roman" pitchFamily="18" charset="0"/>
              </a:rPr>
              <a:t> описаны в </a:t>
            </a:r>
            <a:r>
              <a:rPr kumimoji="0" lang="ru-RU" b="0" i="0" u="none" strike="noStrike" cap="none" normalizeH="0" baseline="0" dirty="0" smtClean="0">
                <a:ln>
                  <a:noFill/>
                </a:ln>
                <a:solidFill>
                  <a:srgbClr val="222222"/>
                </a:solidFill>
                <a:effectLst/>
                <a:latin typeface="Verdana" pitchFamily="34" charset="0"/>
                <a:ea typeface="Calibri" pitchFamily="34" charset="0"/>
                <a:cs typeface="Times New Roman" pitchFamily="18" charset="0"/>
              </a:rPr>
              <a:t>книге В.Г. </a:t>
            </a:r>
            <a:r>
              <a:rPr kumimoji="0" lang="ru-RU" b="0" i="0" u="none" strike="noStrike" cap="none" normalizeH="0" baseline="0" dirty="0" err="1" smtClean="0">
                <a:ln>
                  <a:noFill/>
                </a:ln>
                <a:solidFill>
                  <a:srgbClr val="222222"/>
                </a:solidFill>
                <a:effectLst/>
                <a:latin typeface="Verdana" pitchFamily="34" charset="0"/>
                <a:ea typeface="Calibri" pitchFamily="34" charset="0"/>
                <a:cs typeface="Times New Roman" pitchFamily="18" charset="0"/>
              </a:rPr>
              <a:t>Сошнева</a:t>
            </a:r>
            <a:r>
              <a:rPr kumimoji="0" lang="ru-RU" b="0" i="0" u="none" strike="noStrike" cap="none" normalizeH="0" baseline="0" dirty="0" smtClean="0">
                <a:ln>
                  <a:noFill/>
                </a:ln>
                <a:solidFill>
                  <a:srgbClr val="222222"/>
                </a:solidFill>
                <a:effectLst/>
                <a:latin typeface="Verdana" pitchFamily="34" charset="0"/>
                <a:ea typeface="Calibri" pitchFamily="34" charset="0"/>
                <a:cs typeface="Times New Roman" pitchFamily="18" charset="0"/>
              </a:rPr>
              <a:t> "С верой в победу":</a:t>
            </a:r>
            <a:endParaRPr lang="ru-RU" dirty="0"/>
          </a:p>
        </p:txBody>
      </p:sp>
      <p:pic>
        <p:nvPicPr>
          <p:cNvPr id="11266" name="Picture 2" descr="http://im1-tub-ru.yandex.net/i?id=b76987a5134be69a49406600bf22aac9-83-144&amp;n=21"/>
          <p:cNvPicPr>
            <a:picLocks noChangeAspect="1" noChangeArrowheads="1"/>
          </p:cNvPicPr>
          <p:nvPr/>
        </p:nvPicPr>
        <p:blipFill>
          <a:blip r:embed="rId2"/>
          <a:srcRect/>
          <a:stretch>
            <a:fillRect/>
          </a:stretch>
        </p:blipFill>
        <p:spPr bwMode="auto">
          <a:xfrm>
            <a:off x="6643702" y="714356"/>
            <a:ext cx="2252669" cy="2199664"/>
          </a:xfrm>
          <a:prstGeom prst="rect">
            <a:avLst/>
          </a:prstGeom>
          <a:noFill/>
        </p:spPr>
      </p:pic>
      <p:pic>
        <p:nvPicPr>
          <p:cNvPr id="11268" name="Picture 4" descr="http://im1-tub-ru.yandex.net/i?id=7421e69357f9db43b0c366ca9c9209cb-52-144&amp;n=21"/>
          <p:cNvPicPr>
            <a:picLocks noChangeAspect="1" noChangeArrowheads="1"/>
          </p:cNvPicPr>
          <p:nvPr/>
        </p:nvPicPr>
        <p:blipFill>
          <a:blip r:embed="rId3"/>
          <a:srcRect/>
          <a:stretch>
            <a:fillRect/>
          </a:stretch>
        </p:blipFill>
        <p:spPr bwMode="auto">
          <a:xfrm>
            <a:off x="857224" y="4621528"/>
            <a:ext cx="6572296" cy="173642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descr="http://militera.lib.ru/memo/russian/galitsky_kn/s02.gif"/>
          <p:cNvPicPr/>
          <p:nvPr/>
        </p:nvPicPr>
        <p:blipFill>
          <a:blip r:embed="rId2"/>
          <a:srcRect/>
          <a:stretch>
            <a:fillRect/>
          </a:stretch>
        </p:blipFill>
        <p:spPr bwMode="auto">
          <a:xfrm>
            <a:off x="-51885" y="-330200"/>
            <a:ext cx="9247770" cy="7518400"/>
          </a:xfrm>
          <a:prstGeom prst="rect">
            <a:avLst/>
          </a:prstGeom>
          <a:noFill/>
          <a:ln w="9525">
            <a:noFill/>
            <a:miter lim="800000"/>
            <a:headEnd/>
            <a:tailEnd/>
          </a:ln>
        </p:spPr>
      </p:pic>
      <p:sp>
        <p:nvSpPr>
          <p:cNvPr id="4" name="TextBox 3"/>
          <p:cNvSpPr txBox="1"/>
          <p:nvPr/>
        </p:nvSpPr>
        <p:spPr>
          <a:xfrm>
            <a:off x="714348" y="6286520"/>
            <a:ext cx="4500594" cy="369332"/>
          </a:xfrm>
          <a:prstGeom prst="rect">
            <a:avLst/>
          </a:prstGeom>
          <a:solidFill>
            <a:srgbClr val="FFC000"/>
          </a:solidFill>
        </p:spPr>
        <p:txBody>
          <a:bodyPr wrap="square" rtlCol="0">
            <a:spAutoFit/>
          </a:bodyPr>
          <a:lstStyle/>
          <a:p>
            <a:r>
              <a:rPr lang="ru-RU" dirty="0" smtClean="0">
                <a:solidFill>
                  <a:srgbClr val="C00000"/>
                </a:solidFill>
              </a:rPr>
              <a:t>Карта боев где участвовал мой прадед</a:t>
            </a:r>
            <a:endParaRPr lang="ru-RU" dirty="0">
              <a:solidFill>
                <a:srgbClr val="C00000"/>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500034" y="-214337"/>
            <a:ext cx="8429684" cy="42473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222222"/>
                </a:solidFill>
                <a:effectLst/>
                <a:latin typeface="Verdana" pitchFamily="34" charset="0"/>
                <a:ea typeface="Calibri" pitchFamily="34" charset="0"/>
                <a:cs typeface="Times New Roman" pitchFamily="18" charset="0"/>
              </a:rPr>
              <a:t/>
            </a:r>
            <a:br>
              <a:rPr kumimoji="0" lang="ru-RU" sz="1400" b="0" i="0" u="none" strike="noStrike" cap="none" normalizeH="0" baseline="0" dirty="0" smtClean="0">
                <a:ln>
                  <a:noFill/>
                </a:ln>
                <a:solidFill>
                  <a:srgbClr val="222222"/>
                </a:solidFill>
                <a:effectLst/>
                <a:latin typeface="Verdana" pitchFamily="34" charset="0"/>
                <a:ea typeface="Calibri" pitchFamily="34" charset="0"/>
                <a:cs typeface="Times New Roman" pitchFamily="18" charset="0"/>
              </a:rPr>
            </a:br>
            <a:r>
              <a:rPr kumimoji="0" lang="ru-RU" sz="16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a:r>
            <a:br>
              <a:rPr kumimoji="0" lang="ru-RU" sz="16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br>
            <a:r>
              <a:rPr lang="ru-RU" sz="1600" dirty="0" smtClean="0">
                <a:solidFill>
                  <a:srgbClr val="222222"/>
                </a:solidFill>
                <a:latin typeface="Times New Roman" pitchFamily="18" charset="0"/>
                <a:ea typeface="Calibri" pitchFamily="34" charset="0"/>
                <a:cs typeface="Times New Roman" pitchFamily="18" charset="0"/>
              </a:rPr>
              <a:t>«	</a:t>
            </a:r>
            <a:r>
              <a:rPr kumimoji="0" lang="ru-RU" sz="16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Прорвав глубоко эшелонированную оборону врага южнее </a:t>
            </a:r>
            <a:r>
              <a:rPr kumimoji="0" lang="ru-RU" sz="1600" b="0" i="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Поблиджензее</a:t>
            </a:r>
            <a:r>
              <a:rPr kumimoji="0" lang="ru-RU" sz="16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воины дивизии овладели несколькими населенными пунктами и перерезали железную дорогу </a:t>
            </a:r>
            <a:r>
              <a:rPr kumimoji="0" lang="ru-RU" sz="1600" b="0" i="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Гольдап-Трейбург</a:t>
            </a:r>
            <a:r>
              <a:rPr kumimoji="0" lang="ru-RU" sz="16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Таким образом были захвачены важные позиции для решающего удара по </a:t>
            </a:r>
            <a:r>
              <a:rPr kumimoji="0" lang="ru-RU" sz="1600" b="0" i="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восточно</a:t>
            </a:r>
            <a:r>
              <a:rPr kumimoji="0" lang="ru-RU" sz="16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прусской группировке врага.</a:t>
            </a:r>
            <a:br>
              <a:rPr kumimoji="0" lang="ru-RU" sz="16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br>
            <a:r>
              <a:rPr kumimoji="0" lang="ru-RU" sz="16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Наступательный порыв воинов еще более возрос, когда был получен приказ Верховного Главнокомандующего. За успешный прорыв мощной приграничной полосы обороны немцев, состоящей из многих траншей, проволочных заграждений, усиленной дотами, бетонированными колодцами, "волчьими" ямами, дивизия была поощрена в пятый раз. Полки соединения удостоились правительственных наград: 653-й - ордена Красного Знамени, а 376-й и 673-й - ордена Суворова III степени.</a:t>
            </a:r>
            <a:br>
              <a:rPr kumimoji="0" lang="ru-RU" sz="16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br>
            <a:r>
              <a:rPr kumimoji="0" lang="ru-RU" sz="16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Наступление продолжалось. Оно было на редкость тяжелым и упорным, особенно под </a:t>
            </a:r>
            <a:r>
              <a:rPr kumimoji="0" lang="ru-RU" sz="1600" b="0" i="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Гольдапом</a:t>
            </a:r>
            <a:r>
              <a:rPr kumimoji="0" lang="ru-RU" sz="16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где враг создал мощные оборонительные сооружения. В этих кровопролитных боях на прусской земле наши атаки сменялись контратаками гитлеровцев. Враг цеплялся за каждый фольварк, стремился использовать для обороны каждый каменный дом. Прошел слух, что действиями фашистов здесь руководит сам </a:t>
            </a:r>
            <a:r>
              <a:rPr kumimoji="0" lang="ru-RU" sz="1600" b="0" i="0" u="none" strike="noStrike" cap="none" normalizeH="0" baseline="0" dirty="0" err="1" smtClean="0">
                <a:ln>
                  <a:noFill/>
                </a:ln>
                <a:solidFill>
                  <a:srgbClr val="222222"/>
                </a:solidFill>
                <a:effectLst/>
                <a:latin typeface="Times New Roman" pitchFamily="18" charset="0"/>
                <a:ea typeface="Calibri" pitchFamily="34" charset="0"/>
                <a:cs typeface="Times New Roman" pitchFamily="18" charset="0"/>
              </a:rPr>
              <a:t>рейхсмаршал</a:t>
            </a:r>
            <a:r>
              <a:rPr kumimoji="0" lang="ru-RU" sz="1600" b="0" i="0" u="none" strike="noStrike" cap="none" normalizeH="0" baseline="0" dirty="0" smtClean="0">
                <a:ln>
                  <a:noFill/>
                </a:ln>
                <a:solidFill>
                  <a:srgbClr val="222222"/>
                </a:solidFill>
                <a:effectLst/>
                <a:latin typeface="Times New Roman" pitchFamily="18" charset="0"/>
                <a:ea typeface="Calibri" pitchFamily="34" charset="0"/>
                <a:cs typeface="Times New Roman" pitchFamily="18" charset="0"/>
              </a:rPr>
              <a:t> Геринг.»</a:t>
            </a:r>
            <a:endParaRPr kumimoji="0" lang="ru-RU" sz="1600" b="0" i="0" u="none" strike="noStrike" cap="none" normalizeH="0" baseline="0" dirty="0" smtClean="0">
              <a:ln>
                <a:noFill/>
              </a:ln>
              <a:solidFill>
                <a:schemeClr val="tx1"/>
              </a:solidFill>
              <a:effectLst/>
              <a:latin typeface="Times New Roman" pitchFamily="18" charset="0"/>
              <a:cs typeface="Times New Roman" pitchFamily="18" charset="0"/>
            </a:endParaRPr>
          </a:p>
        </p:txBody>
      </p:sp>
      <p:pic>
        <p:nvPicPr>
          <p:cNvPr id="7170" name="Picture 2" descr="http://im3-tub-ru.yandex.net/i?id=1764095a8a0ba0f075de612f78ba46ac-74-144&amp;n=21"/>
          <p:cNvPicPr>
            <a:picLocks noChangeAspect="1" noChangeArrowheads="1"/>
          </p:cNvPicPr>
          <p:nvPr/>
        </p:nvPicPr>
        <p:blipFill>
          <a:blip r:embed="rId2"/>
          <a:srcRect/>
          <a:stretch>
            <a:fillRect/>
          </a:stretch>
        </p:blipFill>
        <p:spPr bwMode="auto">
          <a:xfrm>
            <a:off x="357158" y="4286256"/>
            <a:ext cx="3204017" cy="1643074"/>
          </a:xfrm>
          <a:prstGeom prst="rect">
            <a:avLst/>
          </a:prstGeom>
          <a:noFill/>
        </p:spPr>
      </p:pic>
      <p:sp>
        <p:nvSpPr>
          <p:cNvPr id="4" name="TextBox 3"/>
          <p:cNvSpPr txBox="1"/>
          <p:nvPr/>
        </p:nvSpPr>
        <p:spPr>
          <a:xfrm>
            <a:off x="3500430" y="4214818"/>
            <a:ext cx="5214974" cy="461665"/>
          </a:xfrm>
          <a:prstGeom prst="rect">
            <a:avLst/>
          </a:prstGeom>
          <a:noFill/>
        </p:spPr>
        <p:txBody>
          <a:bodyPr wrap="square" rtlCol="0">
            <a:spAutoFit/>
          </a:bodyPr>
          <a:lstStyle/>
          <a:p>
            <a:r>
              <a:rPr lang="ru-RU" sz="1200" dirty="0" smtClean="0"/>
              <a:t>из воспоминаний лейтенанта </a:t>
            </a:r>
            <a:r>
              <a:rPr lang="ru-RU" sz="1200" b="1" dirty="0" smtClean="0"/>
              <a:t>673</a:t>
            </a:r>
            <a:r>
              <a:rPr lang="ru-RU" sz="1200" dirty="0" smtClean="0"/>
              <a:t>- его </a:t>
            </a:r>
            <a:r>
              <a:rPr lang="ru-RU" sz="1200" b="1" dirty="0" smtClean="0"/>
              <a:t>стрелкового</a:t>
            </a:r>
            <a:r>
              <a:rPr lang="ru-RU" sz="1200" dirty="0" smtClean="0"/>
              <a:t> </a:t>
            </a:r>
            <a:r>
              <a:rPr lang="ru-RU" sz="1200" b="1" dirty="0" smtClean="0"/>
              <a:t>полка</a:t>
            </a:r>
            <a:r>
              <a:rPr lang="ru-RU" sz="1200" dirty="0" smtClean="0"/>
              <a:t> </a:t>
            </a:r>
            <a:r>
              <a:rPr lang="ru-RU" sz="1200" b="1" dirty="0" smtClean="0"/>
              <a:t>220</a:t>
            </a:r>
            <a:r>
              <a:rPr lang="ru-RU" sz="1200" dirty="0" smtClean="0"/>
              <a:t>- </a:t>
            </a:r>
            <a:r>
              <a:rPr lang="ru-RU" sz="1200" dirty="0" err="1" smtClean="0"/>
              <a:t>й</a:t>
            </a:r>
            <a:r>
              <a:rPr lang="ru-RU" sz="1200" dirty="0" smtClean="0"/>
              <a:t> </a:t>
            </a:r>
            <a:r>
              <a:rPr lang="ru-RU" sz="1200" b="1" dirty="0" smtClean="0"/>
              <a:t>стрелковой дивизии.</a:t>
            </a:r>
            <a:endParaRPr lang="ru-RU" sz="1200" dirty="0"/>
          </a:p>
        </p:txBody>
      </p:sp>
      <p:pic>
        <p:nvPicPr>
          <p:cNvPr id="6" name="Picture 6" descr="Георгиевские ленточки. Обсуждение на LiveInternet - Российский Сервис Онлайн-Дневников"/>
          <p:cNvPicPr>
            <a:picLocks noChangeAspect="1" noChangeArrowheads="1"/>
          </p:cNvPicPr>
          <p:nvPr/>
        </p:nvPicPr>
        <p:blipFill>
          <a:blip r:embed="rId3" cstate="print"/>
          <a:srcRect/>
          <a:stretch>
            <a:fillRect/>
          </a:stretch>
        </p:blipFill>
        <p:spPr bwMode="auto">
          <a:xfrm>
            <a:off x="3000364" y="5000636"/>
            <a:ext cx="6000792" cy="1214446"/>
          </a:xfrm>
          <a:prstGeom prst="rect">
            <a:avLst/>
          </a:prstGeom>
          <a:noFill/>
          <a:effectLst>
            <a:glow rad="139700">
              <a:srgbClr val="FFC000">
                <a:alpha val="40000"/>
              </a:srgbClr>
            </a:glow>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00034" y="548580"/>
            <a:ext cx="7215238" cy="3693319"/>
          </a:xfrm>
          <a:prstGeom prst="rect">
            <a:avLst/>
          </a:prstGeom>
          <a:noFill/>
        </p:spPr>
        <p:txBody>
          <a:bodyPr wrap="square" rtlCol="0">
            <a:spAutoFit/>
          </a:bodyPr>
          <a:lstStyle/>
          <a:p>
            <a:pPr algn="ctr"/>
            <a:r>
              <a:rPr lang="ru-RU" dirty="0" smtClean="0"/>
              <a:t>МОЙ ПРАДЕД</a:t>
            </a:r>
          </a:p>
          <a:p>
            <a:pPr algn="ctr"/>
            <a:r>
              <a:rPr lang="ru-RU" dirty="0" smtClean="0"/>
              <a:t>  </a:t>
            </a:r>
            <a:r>
              <a:rPr lang="ru-RU" sz="2800" b="1" dirty="0" smtClean="0">
                <a:solidFill>
                  <a:srgbClr val="C00000"/>
                </a:solidFill>
              </a:rPr>
              <a:t>НАСТОЯЩИЙ ГЕРОЙ!</a:t>
            </a:r>
          </a:p>
          <a:p>
            <a:pPr algn="ctr"/>
            <a:endParaRPr lang="ru-RU" dirty="0"/>
          </a:p>
          <a:p>
            <a:pPr algn="ctr"/>
            <a:r>
              <a:rPr lang="ru-RU" dirty="0" smtClean="0"/>
              <a:t>ТАКУЮ ИНФОРМАЦИЮ Я НАШЕЛ </a:t>
            </a:r>
            <a:r>
              <a:rPr lang="ru-RU" dirty="0" smtClean="0"/>
              <a:t>НА</a:t>
            </a:r>
          </a:p>
          <a:p>
            <a:pPr algn="ctr"/>
            <a:r>
              <a:rPr lang="ru-RU" dirty="0" smtClean="0"/>
              <a:t> </a:t>
            </a:r>
            <a:r>
              <a:rPr lang="ru-RU" sz="2400" b="1" i="1" dirty="0" smtClean="0">
                <a:solidFill>
                  <a:srgbClr val="700618"/>
                </a:solidFill>
              </a:rPr>
              <a:t>САЙТЕ «ПОДВИГ НАРОДА!»</a:t>
            </a:r>
          </a:p>
          <a:p>
            <a:pPr algn="ctr"/>
            <a:r>
              <a:rPr lang="en-US" b="1" dirty="0" smtClean="0">
                <a:hlinkClick r:id="rId2"/>
              </a:rPr>
              <a:t>podvignaroda</a:t>
            </a:r>
            <a:r>
              <a:rPr lang="en-US" dirty="0" smtClean="0">
                <a:hlinkClick r:id="rId2"/>
              </a:rPr>
              <a:t>.mil.ru</a:t>
            </a:r>
            <a:endParaRPr lang="ru-RU" dirty="0" smtClean="0"/>
          </a:p>
          <a:p>
            <a:endParaRPr lang="ru-RU" sz="2800" b="1" dirty="0" smtClean="0"/>
          </a:p>
          <a:p>
            <a:endParaRPr lang="ru-RU" sz="2800" dirty="0" smtClean="0"/>
          </a:p>
          <a:p>
            <a:endParaRPr lang="ru-RU" dirty="0"/>
          </a:p>
          <a:p>
            <a:endParaRPr lang="ru-RU" dirty="0" smtClean="0"/>
          </a:p>
          <a:p>
            <a:endParaRPr lang="ru-RU" dirty="0"/>
          </a:p>
        </p:txBody>
      </p:sp>
      <p:pic>
        <p:nvPicPr>
          <p:cNvPr id="5" name="Picture 6" descr="Георгиевские ленточки. Обсуждение на LiveInternet - Российский Сервис Онлайн-Дневников"/>
          <p:cNvPicPr>
            <a:picLocks noChangeAspect="1" noChangeArrowheads="1"/>
          </p:cNvPicPr>
          <p:nvPr/>
        </p:nvPicPr>
        <p:blipFill>
          <a:blip r:embed="rId3" cstate="print"/>
          <a:srcRect/>
          <a:stretch>
            <a:fillRect/>
          </a:stretch>
        </p:blipFill>
        <p:spPr bwMode="auto">
          <a:xfrm>
            <a:off x="-231678" y="4572008"/>
            <a:ext cx="9232834" cy="2285992"/>
          </a:xfrm>
          <a:prstGeom prst="rect">
            <a:avLst/>
          </a:prstGeom>
          <a:noFill/>
          <a:effectLst>
            <a:glow rad="139700">
              <a:srgbClr val="FFC000">
                <a:alpha val="40000"/>
              </a:srgbClr>
            </a:glow>
          </a:effectLst>
        </p:spPr>
      </p:pic>
      <p:pic>
        <p:nvPicPr>
          <p:cNvPr id="4100" name="Picture 4" descr="http://im3-tub-ru.yandex.net/i?id=46fc7249fd86e82be3a0c3a264c10f6e-70-144&amp;n=21"/>
          <p:cNvPicPr>
            <a:picLocks noChangeAspect="1" noChangeArrowheads="1"/>
          </p:cNvPicPr>
          <p:nvPr/>
        </p:nvPicPr>
        <p:blipFill>
          <a:blip r:embed="rId4"/>
          <a:srcRect/>
          <a:stretch>
            <a:fillRect/>
          </a:stretch>
        </p:blipFill>
        <p:spPr bwMode="auto">
          <a:xfrm>
            <a:off x="500034" y="2714620"/>
            <a:ext cx="7858180" cy="250033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5720" y="285728"/>
            <a:ext cx="4071966" cy="2462213"/>
          </a:xfrm>
          <a:prstGeom prst="rect">
            <a:avLst/>
          </a:prstGeom>
          <a:noFill/>
        </p:spPr>
        <p:txBody>
          <a:bodyPr wrap="square" rtlCol="0">
            <a:spAutoFit/>
          </a:bodyPr>
          <a:lstStyle/>
          <a:p>
            <a:pPr algn="ctr"/>
            <a:r>
              <a:rPr lang="ru-RU" sz="2800" b="1" dirty="0" smtClean="0"/>
              <a:t>ЖИТИН</a:t>
            </a:r>
          </a:p>
          <a:p>
            <a:pPr algn="ctr"/>
            <a:r>
              <a:rPr lang="ru-RU" sz="2400" b="1" dirty="0" smtClean="0"/>
              <a:t> СТЕПАН СТЕПАНОВИЧ</a:t>
            </a:r>
          </a:p>
          <a:p>
            <a:pPr algn="ctr"/>
            <a:r>
              <a:rPr lang="ru-RU" sz="2800" b="1" dirty="0" smtClean="0"/>
              <a:t> </a:t>
            </a:r>
            <a:r>
              <a:rPr lang="ru-RU" dirty="0" smtClean="0"/>
              <a:t>БЫЛ ПРЕДСТАВЛЕН </a:t>
            </a:r>
            <a:endParaRPr lang="ru-RU" dirty="0" smtClean="0"/>
          </a:p>
          <a:p>
            <a:pPr algn="ctr"/>
            <a:r>
              <a:rPr lang="ru-RU" dirty="0" smtClean="0"/>
              <a:t>К </a:t>
            </a:r>
            <a:endParaRPr lang="ru-RU" dirty="0" smtClean="0"/>
          </a:p>
          <a:p>
            <a:pPr algn="ctr"/>
            <a:r>
              <a:rPr lang="ru-RU" dirty="0" smtClean="0"/>
              <a:t> </a:t>
            </a:r>
            <a:r>
              <a:rPr lang="ru-RU" sz="2800" b="1" dirty="0" smtClean="0">
                <a:solidFill>
                  <a:schemeClr val="accent4">
                    <a:lumMod val="50000"/>
                  </a:schemeClr>
                </a:solidFill>
              </a:rPr>
              <a:t>ОРДЕНУ</a:t>
            </a:r>
            <a:br>
              <a:rPr lang="ru-RU" sz="2800" b="1" dirty="0" smtClean="0">
                <a:solidFill>
                  <a:schemeClr val="accent4">
                    <a:lumMod val="50000"/>
                  </a:schemeClr>
                </a:solidFill>
              </a:rPr>
            </a:br>
            <a:r>
              <a:rPr lang="ru-RU" sz="2800" b="1" dirty="0" smtClean="0">
                <a:solidFill>
                  <a:schemeClr val="accent4">
                    <a:lumMod val="50000"/>
                  </a:schemeClr>
                </a:solidFill>
              </a:rPr>
              <a:t>«КРАСНАЯ ЗВЕЗДА»</a:t>
            </a:r>
            <a:endParaRPr lang="ru-RU" sz="2800" b="1" dirty="0">
              <a:solidFill>
                <a:schemeClr val="accent4">
                  <a:lumMod val="50000"/>
                </a:schemeClr>
              </a:solidFill>
            </a:endParaRPr>
          </a:p>
        </p:txBody>
      </p:sp>
      <p:pic>
        <p:nvPicPr>
          <p:cNvPr id="24578" name="Picture 2" descr="http://im0-tub-ru.yandex.net/i?id=5592d6976138e36e3f07b0605b6cd342-53-144&amp;n=24"/>
          <p:cNvPicPr>
            <a:picLocks noChangeAspect="1" noChangeArrowheads="1"/>
          </p:cNvPicPr>
          <p:nvPr/>
        </p:nvPicPr>
        <p:blipFill>
          <a:blip r:embed="rId3"/>
          <a:srcRect/>
          <a:stretch>
            <a:fillRect/>
          </a:stretch>
        </p:blipFill>
        <p:spPr bwMode="auto">
          <a:xfrm>
            <a:off x="1460560" y="3214687"/>
            <a:ext cx="1825555" cy="1714511"/>
          </a:xfrm>
          <a:prstGeom prst="rect">
            <a:avLst/>
          </a:prstGeom>
          <a:noFill/>
        </p:spPr>
      </p:pic>
      <p:pic>
        <p:nvPicPr>
          <p:cNvPr id="4" name="Рисунок 3" descr="img035.jpg"/>
          <p:cNvPicPr>
            <a:picLocks noChangeAspect="1"/>
          </p:cNvPicPr>
          <p:nvPr/>
        </p:nvPicPr>
        <p:blipFill>
          <a:blip r:embed="rId4" cstate="print"/>
          <a:stretch>
            <a:fillRect/>
          </a:stretch>
        </p:blipFill>
        <p:spPr>
          <a:xfrm rot="10800000">
            <a:off x="4357686" y="214290"/>
            <a:ext cx="4623640" cy="6357958"/>
          </a:xfrm>
          <a:prstGeom prst="rect">
            <a:avLst/>
          </a:prstGeom>
        </p:spPr>
      </p:pic>
      <p:pic>
        <p:nvPicPr>
          <p:cNvPr id="5" name="Picture 6" descr="Георгиевские ленточки. Обсуждение на LiveInternet - Российский Сервис Онлайн-Дневников"/>
          <p:cNvPicPr>
            <a:picLocks noChangeAspect="1" noChangeArrowheads="1"/>
          </p:cNvPicPr>
          <p:nvPr/>
        </p:nvPicPr>
        <p:blipFill>
          <a:blip r:embed="rId5"/>
          <a:srcRect/>
          <a:stretch>
            <a:fillRect/>
          </a:stretch>
        </p:blipFill>
        <p:spPr bwMode="auto">
          <a:xfrm>
            <a:off x="-231678" y="5000636"/>
            <a:ext cx="9375678" cy="2055779"/>
          </a:xfrm>
          <a:prstGeom prst="rect">
            <a:avLst/>
          </a:prstGeom>
          <a:noFill/>
          <a:effectLst>
            <a:glow rad="101600">
              <a:srgbClr val="FFC000">
                <a:alpha val="60000"/>
              </a:srgbClr>
            </a:glow>
          </a:effec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8596" y="571480"/>
            <a:ext cx="4572032" cy="2646878"/>
          </a:xfrm>
          <a:prstGeom prst="rect">
            <a:avLst/>
          </a:prstGeom>
        </p:spPr>
        <p:txBody>
          <a:bodyPr wrap="square">
            <a:spAutoFit/>
          </a:bodyPr>
          <a:lstStyle/>
          <a:p>
            <a:pPr algn="ctr"/>
            <a:r>
              <a:rPr lang="ru-RU" sz="2800" b="1" dirty="0" smtClean="0"/>
              <a:t>ЖИТИН </a:t>
            </a:r>
          </a:p>
          <a:p>
            <a:pPr algn="ctr"/>
            <a:r>
              <a:rPr lang="ru-RU" sz="2800" b="1" dirty="0" smtClean="0"/>
              <a:t>СТЕПАН СТЕПАНОВИЧ</a:t>
            </a:r>
            <a:endParaRPr lang="en-US" sz="2800" b="1" dirty="0" smtClean="0"/>
          </a:p>
          <a:p>
            <a:endParaRPr lang="ru-RU" b="1" dirty="0" smtClean="0"/>
          </a:p>
          <a:p>
            <a:pPr algn="ctr"/>
            <a:r>
              <a:rPr lang="ru-RU" dirty="0" smtClean="0"/>
              <a:t>БЫЛ НАГРАЖДЕН:</a:t>
            </a:r>
          </a:p>
          <a:p>
            <a:pPr algn="ctr"/>
            <a:r>
              <a:rPr lang="ru-RU" sz="2800" dirty="0" smtClean="0"/>
              <a:t> </a:t>
            </a:r>
            <a:r>
              <a:rPr lang="ru-RU" sz="2800" b="1" dirty="0" smtClean="0">
                <a:solidFill>
                  <a:srgbClr val="700618"/>
                </a:solidFill>
              </a:rPr>
              <a:t>ОРДЕНОМ </a:t>
            </a:r>
          </a:p>
          <a:p>
            <a:pPr algn="ctr"/>
            <a:r>
              <a:rPr lang="ru-RU" sz="2800" b="1" dirty="0" smtClean="0">
                <a:solidFill>
                  <a:srgbClr val="700618"/>
                </a:solidFill>
              </a:rPr>
              <a:t>СЛАВЫ </a:t>
            </a:r>
            <a:r>
              <a:rPr lang="en-US" sz="2800" b="1" dirty="0" smtClean="0">
                <a:solidFill>
                  <a:srgbClr val="700618"/>
                </a:solidFill>
              </a:rPr>
              <a:t>III</a:t>
            </a:r>
            <a:r>
              <a:rPr lang="ru-RU" sz="2800" b="1" dirty="0" smtClean="0">
                <a:solidFill>
                  <a:srgbClr val="700618"/>
                </a:solidFill>
              </a:rPr>
              <a:t> СТЕПЕНИ</a:t>
            </a:r>
            <a:endParaRPr lang="en-US" sz="2800" b="1" dirty="0" smtClean="0">
              <a:solidFill>
                <a:srgbClr val="700618"/>
              </a:solidFill>
            </a:endParaRPr>
          </a:p>
          <a:p>
            <a:endParaRPr lang="en-US" b="1" dirty="0" smtClean="0"/>
          </a:p>
        </p:txBody>
      </p:sp>
      <p:pic>
        <p:nvPicPr>
          <p:cNvPr id="3" name="Picture 2" descr="http://podvignaroda.mil.ru/img/awards/award11_3-sm.png"/>
          <p:cNvPicPr>
            <a:picLocks noChangeAspect="1" noChangeArrowheads="1"/>
          </p:cNvPicPr>
          <p:nvPr/>
        </p:nvPicPr>
        <p:blipFill>
          <a:blip r:embed="rId2"/>
          <a:srcRect/>
          <a:stretch>
            <a:fillRect/>
          </a:stretch>
        </p:blipFill>
        <p:spPr bwMode="auto">
          <a:xfrm>
            <a:off x="6000760" y="785794"/>
            <a:ext cx="2286016" cy="4429156"/>
          </a:xfrm>
          <a:prstGeom prst="rect">
            <a:avLst/>
          </a:prstGeom>
          <a:noFill/>
        </p:spPr>
      </p:pic>
      <p:sp>
        <p:nvSpPr>
          <p:cNvPr id="4" name="Прямоугольник 3"/>
          <p:cNvSpPr/>
          <p:nvPr/>
        </p:nvSpPr>
        <p:spPr>
          <a:xfrm>
            <a:off x="1142977" y="3000372"/>
            <a:ext cx="3429024" cy="369332"/>
          </a:xfrm>
          <a:prstGeom prst="rect">
            <a:avLst/>
          </a:prstGeom>
        </p:spPr>
        <p:txBody>
          <a:bodyPr wrap="square">
            <a:spAutoFit/>
          </a:bodyPr>
          <a:lstStyle/>
          <a:p>
            <a:r>
              <a:rPr lang="ru-RU" dirty="0" smtClean="0"/>
              <a:t>№ записи: 27616474</a:t>
            </a:r>
            <a:endParaRPr lang="ru-RU" dirty="0"/>
          </a:p>
        </p:txBody>
      </p:sp>
      <p:sp>
        <p:nvSpPr>
          <p:cNvPr id="5" name="TextBox 4"/>
          <p:cNvSpPr txBox="1"/>
          <p:nvPr/>
        </p:nvSpPr>
        <p:spPr>
          <a:xfrm>
            <a:off x="1142976" y="3571876"/>
            <a:ext cx="2928958" cy="2308324"/>
          </a:xfrm>
          <a:prstGeom prst="rect">
            <a:avLst/>
          </a:prstGeom>
          <a:noFill/>
        </p:spPr>
        <p:txBody>
          <a:bodyPr wrap="square" rtlCol="0">
            <a:spAutoFit/>
          </a:bodyPr>
          <a:lstStyle/>
          <a:p>
            <a:r>
              <a:rPr lang="ru-RU" dirty="0" smtClean="0"/>
              <a:t>№: 135 от: 25.12.1944 </a:t>
            </a:r>
            <a:br>
              <a:rPr lang="ru-RU" dirty="0" smtClean="0"/>
            </a:br>
            <a:r>
              <a:rPr lang="ru-RU" dirty="0" smtClean="0"/>
              <a:t>Издан: 220 </a:t>
            </a:r>
            <a:r>
              <a:rPr lang="ru-RU" dirty="0" err="1" smtClean="0"/>
              <a:t>сд</a:t>
            </a:r>
            <a:r>
              <a:rPr lang="ru-RU" dirty="0" smtClean="0"/>
              <a:t> 3 Белорусского фронта / </a:t>
            </a:r>
            <a:br>
              <a:rPr lang="ru-RU" dirty="0" smtClean="0"/>
            </a:br>
            <a:r>
              <a:rPr lang="ru-RU" dirty="0" smtClean="0"/>
              <a:t>Архив: ЦАМО</a:t>
            </a:r>
          </a:p>
          <a:p>
            <a:r>
              <a:rPr lang="ru-RU" dirty="0" smtClean="0"/>
              <a:t>фонд: 33</a:t>
            </a:r>
          </a:p>
          <a:p>
            <a:r>
              <a:rPr lang="ru-RU" dirty="0" smtClean="0"/>
              <a:t>опись: 686196</a:t>
            </a:r>
          </a:p>
          <a:p>
            <a:r>
              <a:rPr lang="ru-RU" dirty="0" smtClean="0"/>
              <a:t>ед.хранения: 6976</a:t>
            </a:r>
          </a:p>
          <a:p>
            <a:endParaRPr lang="ru-RU" dirty="0"/>
          </a:p>
        </p:txBody>
      </p:sp>
      <p:pic>
        <p:nvPicPr>
          <p:cNvPr id="6" name="Picture 6" descr="Георгиевские ленточки. Обсуждение на LiveInternet - Российский Сервис Онлайн-Дневников"/>
          <p:cNvPicPr>
            <a:picLocks noChangeAspect="1" noChangeArrowheads="1"/>
          </p:cNvPicPr>
          <p:nvPr/>
        </p:nvPicPr>
        <p:blipFill>
          <a:blip r:embed="rId3"/>
          <a:srcRect/>
          <a:stretch>
            <a:fillRect/>
          </a:stretch>
        </p:blipFill>
        <p:spPr bwMode="auto">
          <a:xfrm>
            <a:off x="-231678" y="5072074"/>
            <a:ext cx="9375678" cy="2055779"/>
          </a:xfrm>
          <a:prstGeom prst="rect">
            <a:avLst/>
          </a:prstGeom>
          <a:noFill/>
          <a:effectLst>
            <a:glow rad="139700">
              <a:srgbClr val="FFC000">
                <a:alpha val="40000"/>
              </a:srgbClr>
            </a:glow>
          </a:effectLst>
        </p:spPr>
      </p:pic>
    </p:spTree>
  </p:cSld>
  <p:clrMapOvr>
    <a:masterClrMapping/>
  </p:clrMapOvr>
</p:sld>
</file>

<file path=ppt/theme/theme1.xml><?xml version="1.0" encoding="utf-8"?>
<a:theme xmlns:a="http://schemas.openxmlformats.org/drawingml/2006/main" name="Тема Office">
  <a:themeElements>
    <a:clrScheme name="Яркая">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Бумажная">
      <a:maj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onstantia"/>
        <a:ea typeface=""/>
        <a:cs typeface=""/>
        <a:font script="Jpan" typeface="HG明朝E"/>
        <a:font script="Hang" typeface="궁서"/>
        <a:font script="Hans" typeface="华文新魏"/>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Модуль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327</Words>
  <Application>Microsoft Office PowerPoint</Application>
  <PresentationFormat>Экран (4:3)</PresentationFormat>
  <Paragraphs>76</Paragraphs>
  <Slides>13</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13</vt:i4>
      </vt:variant>
    </vt:vector>
  </HeadingPairs>
  <TitlesOfParts>
    <vt:vector size="14" baseType="lpstr">
      <vt:lpstr>Тема Office</vt:lpstr>
      <vt:lpstr>Слайд 1</vt:lpstr>
      <vt:lpstr>ЖИТИН  СТЕПАН СТЕПАНОВИЧ</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vector>
  </TitlesOfParts>
  <Company>SanBuild &amp; 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ref</dc:creator>
  <cp:lastModifiedBy>ref</cp:lastModifiedBy>
  <cp:revision>46</cp:revision>
  <dcterms:created xsi:type="dcterms:W3CDTF">2015-02-16T08:40:15Z</dcterms:created>
  <dcterms:modified xsi:type="dcterms:W3CDTF">2015-02-17T10:14:12Z</dcterms:modified>
</cp:coreProperties>
</file>