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08" r:id="rId2"/>
    <p:sldId id="382" r:id="rId3"/>
    <p:sldId id="383" r:id="rId4"/>
    <p:sldId id="385" r:id="rId5"/>
    <p:sldId id="387" r:id="rId6"/>
    <p:sldId id="388" r:id="rId7"/>
    <p:sldId id="389" r:id="rId8"/>
    <p:sldId id="392" r:id="rId9"/>
    <p:sldId id="316" r:id="rId10"/>
    <p:sldId id="317" r:id="rId11"/>
    <p:sldId id="400" r:id="rId12"/>
    <p:sldId id="402" r:id="rId13"/>
    <p:sldId id="403" r:id="rId14"/>
    <p:sldId id="318" r:id="rId15"/>
    <p:sldId id="319" r:id="rId16"/>
    <p:sldId id="397" r:id="rId17"/>
    <p:sldId id="405" r:id="rId18"/>
    <p:sldId id="323" r:id="rId19"/>
    <p:sldId id="338" r:id="rId20"/>
    <p:sldId id="339" r:id="rId21"/>
    <p:sldId id="340" r:id="rId22"/>
    <p:sldId id="344" r:id="rId23"/>
    <p:sldId id="328" r:id="rId24"/>
    <p:sldId id="351" r:id="rId25"/>
    <p:sldId id="277" r:id="rId26"/>
    <p:sldId id="270" r:id="rId27"/>
    <p:sldId id="347" r:id="rId28"/>
    <p:sldId id="399" r:id="rId29"/>
    <p:sldId id="258" r:id="rId30"/>
    <p:sldId id="305" r:id="rId31"/>
    <p:sldId id="259" r:id="rId32"/>
    <p:sldId id="343" r:id="rId33"/>
    <p:sldId id="345" r:id="rId34"/>
    <p:sldId id="296" r:id="rId35"/>
    <p:sldId id="301" r:id="rId36"/>
    <p:sldId id="300" r:id="rId37"/>
    <p:sldId id="404" r:id="rId38"/>
    <p:sldId id="257" r:id="rId39"/>
    <p:sldId id="362" r:id="rId40"/>
    <p:sldId id="364" r:id="rId41"/>
    <p:sldId id="366" r:id="rId42"/>
    <p:sldId id="350" r:id="rId43"/>
    <p:sldId id="302" r:id="rId44"/>
    <p:sldId id="369" r:id="rId45"/>
    <p:sldId id="374" r:id="rId46"/>
    <p:sldId id="279" r:id="rId47"/>
    <p:sldId id="367" r:id="rId4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52" autoAdjust="0"/>
    <p:restoredTop sz="93012" autoAdjust="0"/>
  </p:normalViewPr>
  <p:slideViewPr>
    <p:cSldViewPr>
      <p:cViewPr varScale="1">
        <p:scale>
          <a:sx n="84" d="100"/>
          <a:sy n="84" d="100"/>
        </p:scale>
        <p:origin x="-4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432098765432135E-3"/>
          <c:y val="3.9284457252522831E-2"/>
          <c:w val="0.88730314960629897"/>
          <c:h val="0.935461248799426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Что такое патриотизм?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26</c:v>
                </c:pt>
                <c:pt idx="1">
                  <c:v>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800"/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8421672985321143"/>
          <c:y val="0.34423591178275265"/>
          <c:w val="0.10652401088752804"/>
          <c:h val="0.3620365433831435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975308641975339E-2"/>
          <c:y val="4.7702555235206424E-2"/>
          <c:w val="0.80569055604160678"/>
          <c:h val="0.87372853025974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numRef>
              <c:f>Лист1!$A$2:$A$3</c:f>
              <c:numCache>
                <c:formatCode>General</c:formatCode>
                <c:ptCount val="2"/>
                <c:pt idx="0">
                  <c:v>26</c:v>
                </c:pt>
                <c:pt idx="1">
                  <c:v>10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" units="1/cm"/>
          <inkml:channelProperty channel="Y" name="resolution" value="38" units="1/cm"/>
        </inkml:channelProperties>
      </inkml:inkSource>
      <inkml:timestamp xml:id="ts0" timeString="2014-12-19T17:31:05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8977 9501</inkml:trace>
  <inkml:trace contextRef="#ctx0" brushRef="#br0" timeOffset="546.875">9072 9525</inkml:trace>
  <inkml:trace contextRef="#ctx0" brushRef="#br0" timeOffset="1171.875">9239 9549</inkml:trace>
  <inkml:trace contextRef="#ctx0" brushRef="#br0" timeOffset="2156.25">9310 9596</inkml:trace>
  <inkml:trace contextRef="#ctx0" brushRef="#br0" timeOffset="2437.5">9286 9573</inkml:trace>
  <inkml:trace contextRef="#ctx0" brushRef="#br0" timeOffset="2687.5">9191 9573</inkml:trace>
  <inkml:trace contextRef="#ctx0" brushRef="#br0" timeOffset="2953.125">9191 9573,'-24'0</inkml:trace>
  <inkml:trace contextRef="#ctx0" brushRef="#br0" timeOffset="3171.875">9167 9573</inkml:trace>
  <inkml:trace contextRef="#ctx0" brushRef="#br0" timeOffset="3437.5">9025 9573</inkml:trace>
  <inkml:trace contextRef="#ctx0" brushRef="#br0" timeOffset="3656.25">9025 9573</inkml:trace>
  <inkml:trace contextRef="#ctx0" brushRef="#br0" timeOffset="3906.25">9025 9573,'0'23,"0"-23,0 24</inkml:trace>
  <inkml:trace contextRef="#ctx0" brushRef="#br0" timeOffset="4156.25">9025 9620,'0'0,"23"0</inkml:trace>
  <inkml:trace contextRef="#ctx0" brushRef="#br0" timeOffset="4406.25">9120 9620,'24'0,"-24"0,47 24,1-24,-24 0</inkml:trace>
  <inkml:trace contextRef="#ctx0" brushRef="#br0" timeOffset="4671.875">9334 9644</inkml:trace>
  <inkml:trace contextRef="#ctx0" brushRef="#br0" timeOffset="4953.125">9358 9644</inkml:trace>
  <inkml:trace contextRef="#ctx0" brushRef="#br0" timeOffset="5281.25">9358 9644,'24'-24</inkml:trace>
  <inkml:trace contextRef="#ctx0" brushRef="#br0" timeOffset="5546.875">9310 9596,'-24'0,"1"0,23 0,-24 0</inkml:trace>
  <inkml:trace contextRef="#ctx0" brushRef="#br0" timeOffset="5781.25">9167 9573</inkml:trace>
  <inkml:trace contextRef="#ctx0" brushRef="#br0" timeOffset="6296.875">9048 9549,'-23'-48</inkml:trace>
  <inkml:trace contextRef="#ctx0" brushRef="#br0" timeOffset="6546.875">9025 9501</inkml:trace>
  <inkml:trace contextRef="#ctx0" brushRef="#br0" timeOffset="6796.875">9025 9501</inkml:trace>
  <inkml:trace contextRef="#ctx0" brushRef="#br0" timeOffset="7078.125">9025 9501,'0'24,"0"0,0-24,0 24,0-1,0-23,23 24,-23-24</inkml:trace>
  <inkml:trace contextRef="#ctx0" brushRef="#br0" timeOffset="7328.125">9072 9644,'24'0</inkml:trace>
  <inkml:trace contextRef="#ctx0" brushRef="#br0" timeOffset="7781.25">9215 9644,'24'0,"0"0</inkml:trace>
  <inkml:trace contextRef="#ctx0" brushRef="#br0" timeOffset="8453.125">9263 9644</inkml:trace>
  <inkml:trace contextRef="#ctx0" brushRef="#br0" timeOffset="11390.625">8929 9525</inkml:trace>
  <inkml:trace contextRef="#ctx0" brushRef="#br0" timeOffset="11640.625">8977 9525,'24'0,"0"0,-1 0,1 0</inkml:trace>
  <inkml:trace contextRef="#ctx0" brushRef="#br0" timeOffset="11875">9096 9549,'0'24,"0"-1,-24 1,24-24,-24 72,1-49</inkml:trace>
  <inkml:trace contextRef="#ctx0" brushRef="#br0" timeOffset="12437.5">9144 9644</inkml:trace>
  <inkml:trace contextRef="#ctx0" brushRef="#br0" timeOffset="12687.5">9144 9644,'0'0,"23"0</inkml:trace>
  <inkml:trace contextRef="#ctx0" brushRef="#br0" timeOffset="12921.8748">9263 9644</inkml:trace>
  <inkml:trace contextRef="#ctx0" brushRef="#br0" timeOffset="13140.625">9334 9573,'0'0,"24"0,0 0,0 0</inkml:trace>
  <inkml:trace contextRef="#ctx0" brushRef="#br0" timeOffset="13375">9406 9573</inkml:trace>
  <inkml:trace contextRef="#ctx0" brushRef="#br0" timeOffset="13625">9406 9573,'-24'0,"0"0,0 0</inkml:trace>
  <inkml:trace contextRef="#ctx0" brushRef="#br0" timeOffset="13875">9239 9549,'0'0,"-48"0,48 0,-24 0,24 0,-47 0</inkml:trace>
  <inkml:trace contextRef="#ctx0" brushRef="#br0" timeOffset="14109.3749">9096 9549,'0'0,"-48"0</inkml:trace>
  <inkml:trace contextRef="#ctx0" brushRef="#br0" timeOffset="14328.125">9048 9549,'0'0,"48"0</inkml:trace>
  <inkml:trace contextRef="#ctx0" brushRef="#br0" timeOffset="14578.125">9167 9549,'-47'0,"23"0,0-24</inkml:trace>
  <inkml:trace contextRef="#ctx0" brushRef="#br0" timeOffset="16937.5">8977 9501,'-24'0,"0"0,24 0,-23 0,23 24,0 0,0-24,0 24,0-1,0 1,0-24,23 24,-23-24,24 0,24 0,-48-24,24 24,-1 0,1 0,-24 24,24-24,0 0,0 0,-24 0,23 0,1 0,0 0,-24 24,24-24,0 0,-1 0,1 0,24 0,-24 0,-24 0,24 0,-1 0,-23 0,24-24,-24 0,0 24,0-24,-24 24,1 0,23 0,-24 0,24 0,-24 0,24 0,-24-47,24 47,0-24,0 24,0-48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91F88-6626-4150-BF31-3F13CC8AD77F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7536B-BA4D-4AD6-AAA1-C5F610A26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3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7536B-BA4D-4AD6-AAA1-C5F610A268D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78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60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43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83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4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46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6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5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1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09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35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24A99-5046-46C5-B44A-0E7C375498D0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24F2E-0155-4BA5-B18C-03A9B50C4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6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"/>
            <a:ext cx="9144000" cy="18448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96"/>
              </a:avLst>
            </a:prstTxWarp>
          </a:bodyPr>
          <a:lstStyle/>
          <a:p>
            <a:pPr algn="ctr"/>
            <a:r>
              <a:rPr lang="ru-RU" sz="3600" kern="10" dirty="0" smtClean="0">
                <a:ln w="28575">
                  <a:solidFill>
                    <a:srgbClr val="A5002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Быть патриотом России, </a:t>
            </a:r>
          </a:p>
          <a:p>
            <a:pPr algn="ctr"/>
            <a:r>
              <a:rPr lang="ru-RU" sz="3600" kern="10" dirty="0" smtClean="0">
                <a:ln w="28575">
                  <a:solidFill>
                    <a:srgbClr val="A5002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лучшей страны мира  - это гордо</a:t>
            </a:r>
            <a:r>
              <a:rPr lang="ru-RU" sz="3600" b="1" kern="10" dirty="0" smtClean="0">
                <a:ln w="28575">
                  <a:solidFill>
                    <a:srgbClr val="A5002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.</a:t>
            </a:r>
            <a:endParaRPr lang="ru-RU" sz="3600" b="1" kern="10" dirty="0">
              <a:ln w="28575">
                <a:solidFill>
                  <a:srgbClr val="A5002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959" y="5934670"/>
            <a:ext cx="89490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Исследовательская работа ученика 4 класса «Г» </a:t>
            </a:r>
          </a:p>
          <a:p>
            <a:pPr algn="ctr"/>
            <a:r>
              <a:rPr lang="ru-RU" sz="2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МБОУ «СОШ № 28»   </a:t>
            </a:r>
            <a:r>
              <a:rPr lang="ru-RU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Антончева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Михаила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8" descr="3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00808"/>
            <a:ext cx="91440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е данные 1"/>
              <p14:cNvContentPartPr/>
              <p14:nvPr/>
            </p14:nvContentPartPr>
            <p14:xfrm>
              <a:off x="3206160" y="3411720"/>
              <a:ext cx="197280" cy="86040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6800" y="3402360"/>
                <a:ext cx="216000" cy="1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85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Прямоугольник 4"/>
          <p:cNvSpPr/>
          <p:nvPr/>
        </p:nvSpPr>
        <p:spPr>
          <a:xfrm>
            <a:off x="4091355" y="3244334"/>
            <a:ext cx="96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Сделал </a:t>
            </a:r>
            <a:endParaRPr lang="ru-RU" dirty="0"/>
          </a:p>
        </p:txBody>
      </p:sp>
      <p:pic>
        <p:nvPicPr>
          <p:cNvPr id="7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Прямоугольник 9"/>
          <p:cNvSpPr/>
          <p:nvPr/>
        </p:nvSpPr>
        <p:spPr>
          <a:xfrm>
            <a:off x="467544" y="26064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 Прекрасна  Родина    наша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6101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1547664" y="188913"/>
            <a:ext cx="6589067" cy="10078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Родина - это ...</a:t>
            </a:r>
          </a:p>
        </p:txBody>
      </p:sp>
      <p:pic>
        <p:nvPicPr>
          <p:cNvPr id="35843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2887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80288" y="5084763"/>
            <a:ext cx="1512887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1725" y="188913"/>
            <a:ext cx="151288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7650" y="5087938"/>
            <a:ext cx="151288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7152"/>
            <a:ext cx="1941165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1698626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-это  маленький уголок, где тебя ждут;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– это  родной дом;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– это  место, где человек родился;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– это  мой уголок жизни;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– это  родная земля;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– это  город, </a:t>
            </a: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улица;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– это  </a:t>
            </a:r>
            <a:r>
              <a:rPr lang="ru-RU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семья, друзья;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47900" algn="l"/>
              </a:tabLst>
            </a:pPr>
            <a:r>
              <a:rPr lang="ru-RU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– это  место, где мне всегда хорошо, где ждёт меня моя мама;</a:t>
            </a:r>
            <a:r>
              <a:rPr lang="ru-RU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75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Scanitto_2014-12-16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07" y="-14808"/>
            <a:ext cx="5508103" cy="32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Scanitto_2014-12-16_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596" y="0"/>
            <a:ext cx="3724415" cy="32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Scanitto_2014-12-16_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17883" y="3185948"/>
            <a:ext cx="432617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Рабочий стол\Scanitto_2014-12-16_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7"/>
            <a:ext cx="4817826" cy="37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tskie_pesni_o_Rossii_-_U_moej_Rossii_dlinnye_kosichki..._minus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1" y="6046440"/>
            <a:ext cx="504055" cy="2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Scanitto_2014-12-16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56" y="1"/>
            <a:ext cx="917615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Scanitto_2014-12-16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56" y="3645025"/>
            <a:ext cx="9176156" cy="32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4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552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116632"/>
            <a:ext cx="88924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Открытие  для себя:</a:t>
            </a:r>
            <a:r>
              <a:rPr lang="ru-RU" sz="3200" dirty="0" smtClean="0"/>
              <a:t>  </a:t>
            </a:r>
          </a:p>
          <a:p>
            <a:r>
              <a:rPr lang="ru-RU" sz="2500" dirty="0" smtClean="0"/>
              <a:t>ассоциации одноклассников   разнообразны и, в основном, связаны с их личными  впечатлениями о Родине.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42092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885698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3500" b="1" dirty="0" smtClean="0"/>
              <a:t>Русь,  Россия, Родина, Отечество, Отчизна         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5627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6" name="Picture 2" descr="C:\Users\Ольга\Desktop\726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2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0000FF"/>
                </a:solidFill>
              </a:rPr>
              <a:t>Географическое положение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47813" y="5373688"/>
            <a:ext cx="1871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>
                <a:solidFill>
                  <a:srgbClr val="0000FF"/>
                </a:solidFill>
              </a:rPr>
              <a:t>17,1 млн. кв. км</a:t>
            </a:r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214313" y="1571625"/>
            <a:ext cx="215900" cy="144463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2857500" y="2214563"/>
            <a:ext cx="215900" cy="144462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5786438" y="2286000"/>
            <a:ext cx="215900" cy="144463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3786188" y="2857500"/>
            <a:ext cx="215900" cy="144463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642938" y="5786438"/>
            <a:ext cx="215900" cy="144462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8675688" y="1989138"/>
            <a:ext cx="215900" cy="144462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715125" y="2143125"/>
            <a:ext cx="215900" cy="144463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7786688" y="4071938"/>
            <a:ext cx="215900" cy="144462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8532813" y="5373688"/>
            <a:ext cx="215900" cy="144462"/>
          </a:xfrm>
          <a:prstGeom prst="ellipse">
            <a:avLst/>
          </a:prstGeom>
          <a:solidFill>
            <a:srgbClr val="ECF85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295  E" pathEditMode="relative" ptsTypes="">
                                      <p:cBhvr>
                                        <p:cTn id="1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1" grpId="0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Сергей    Есенин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500" dirty="0" smtClean="0"/>
              <a:t>« Если крикнет рать  Святая,</a:t>
            </a:r>
          </a:p>
          <a:p>
            <a:pPr>
              <a:buNone/>
            </a:pPr>
            <a:r>
              <a:rPr lang="ru-RU" sz="4500" dirty="0" smtClean="0"/>
              <a:t>кинь ты, Русь, живи в раю, </a:t>
            </a:r>
          </a:p>
          <a:p>
            <a:pPr>
              <a:buNone/>
            </a:pPr>
            <a:r>
              <a:rPr lang="ru-RU" sz="4500" dirty="0" smtClean="0"/>
              <a:t>я скажу  не надо рая, дайте Родину мою!» </a:t>
            </a:r>
            <a:endParaRPr lang="ru-RU" sz="4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1" descr="C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49275"/>
            <a:ext cx="82804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WordArt 7"/>
          <p:cNvSpPr>
            <a:spLocks noChangeArrowheads="1" noChangeShapeType="1" noTextEdit="1"/>
          </p:cNvSpPr>
          <p:nvPr/>
        </p:nvSpPr>
        <p:spPr bwMode="auto">
          <a:xfrm>
            <a:off x="827088" y="0"/>
            <a:ext cx="6481762" cy="1062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10319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 Россия</a:t>
            </a:r>
          </a:p>
        </p:txBody>
      </p:sp>
      <p:pic>
        <p:nvPicPr>
          <p:cNvPr id="54282" name="Picture 10" descr="ASTRLI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439261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ASTRLI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341438"/>
            <a:ext cx="439261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13" descr="I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06" y="1341438"/>
            <a:ext cx="2981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Picture 18" descr="I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6113"/>
            <a:ext cx="2981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1" name="Picture 19" descr="I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689350"/>
            <a:ext cx="2981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2" name="Picture 20" descr="I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08275"/>
            <a:ext cx="2981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4" name="Picture 22" descr="I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628775"/>
            <a:ext cx="29813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5" name="WordArt 23"/>
          <p:cNvSpPr>
            <a:spLocks noChangeArrowheads="1" noChangeShapeType="1" noTextEdit="1"/>
          </p:cNvSpPr>
          <p:nvPr/>
        </p:nvSpPr>
        <p:spPr bwMode="auto">
          <a:xfrm>
            <a:off x="1042988" y="3068638"/>
            <a:ext cx="3600450" cy="1152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Австралия</a:t>
            </a:r>
          </a:p>
        </p:txBody>
      </p:sp>
      <p:sp>
        <p:nvSpPr>
          <p:cNvPr id="54296" name="WordArt 24"/>
          <p:cNvSpPr>
            <a:spLocks noChangeArrowheads="1" noChangeShapeType="1" noTextEdit="1"/>
          </p:cNvSpPr>
          <p:nvPr/>
        </p:nvSpPr>
        <p:spPr bwMode="auto">
          <a:xfrm>
            <a:off x="2051050" y="4724400"/>
            <a:ext cx="2376488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AC24D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Индия</a:t>
            </a:r>
          </a:p>
        </p:txBody>
      </p:sp>
    </p:spTree>
    <p:extLst>
      <p:ext uri="{BB962C8B-B14F-4D97-AF65-F5344CB8AC3E}">
        <p14:creationId xmlns:p14="http://schemas.microsoft.com/office/powerpoint/2010/main" val="107624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5" grpId="0" animBg="1"/>
      <p:bldP spid="54295" grpId="1" animBg="1"/>
      <p:bldP spid="542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611188" y="0"/>
            <a:ext cx="7993062" cy="1152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Моя  Родина  уникальна</a:t>
            </a:r>
          </a:p>
        </p:txBody>
      </p:sp>
      <p:pic>
        <p:nvPicPr>
          <p:cNvPr id="10252" name="Picture 12" descr="5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42753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B3636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341438"/>
            <a:ext cx="20907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4" descr="B3654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7003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 descr="T3637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789363"/>
            <a:ext cx="1771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 descr="b_004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6718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WordArt 18"/>
          <p:cNvSpPr>
            <a:spLocks noChangeArrowheads="1" noChangeShapeType="1" noTextEdit="1"/>
          </p:cNvSpPr>
          <p:nvPr/>
        </p:nvSpPr>
        <p:spPr bwMode="auto">
          <a:xfrm>
            <a:off x="4211638" y="4508500"/>
            <a:ext cx="4500562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Самое глубокое в мире - до 1620 м</a:t>
            </a:r>
          </a:p>
        </p:txBody>
      </p:sp>
      <p:pic>
        <p:nvPicPr>
          <p:cNvPr id="10259" name="Picture 19" descr="v01075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08275"/>
            <a:ext cx="504031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3635375" y="3068638"/>
            <a:ext cx="424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600" b="1">
                <a:solidFill>
                  <a:srgbClr val="9933FF"/>
                </a:solidFill>
              </a:rPr>
              <a:t>Волга – 3530 км</a:t>
            </a:r>
          </a:p>
        </p:txBody>
      </p:sp>
      <p:pic>
        <p:nvPicPr>
          <p:cNvPr id="10261" name="Picture 21" descr="COSMOS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60575"/>
            <a:ext cx="482441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2555875" y="2565400"/>
            <a:ext cx="388778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A50021"/>
                </a:solidFill>
              </a:rPr>
              <a:t>12 апреля 1961</a:t>
            </a:r>
          </a:p>
        </p:txBody>
      </p:sp>
      <p:sp>
        <p:nvSpPr>
          <p:cNvPr id="9236" name="WordArt 20"/>
          <p:cNvSpPr>
            <a:spLocks noChangeArrowheads="1" noChangeShapeType="1" noTextEdit="1"/>
          </p:cNvSpPr>
          <p:nvPr/>
        </p:nvSpPr>
        <p:spPr bwMode="auto">
          <a:xfrm>
            <a:off x="5148263" y="1628775"/>
            <a:ext cx="3240087" cy="930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Байкал</a:t>
            </a:r>
          </a:p>
        </p:txBody>
      </p:sp>
    </p:spTree>
    <p:extLst>
      <p:ext uri="{BB962C8B-B14F-4D97-AF65-F5344CB8AC3E}">
        <p14:creationId xmlns:p14="http://schemas.microsoft.com/office/powerpoint/2010/main" val="332111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58" grpId="0" animBg="1"/>
      <p:bldP spid="10260" grpId="0" autoUpdateAnimBg="0"/>
      <p:bldP spid="10262" grpId="0" autoUpdateAnimBg="0"/>
      <p:bldP spid="92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arton5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0935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Славные  дела  наших  предков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79" y="817915"/>
            <a:ext cx="3872949" cy="6040085"/>
          </a:xfrm>
          <a:prstGeom prst="rect">
            <a:avLst/>
          </a:prstGeom>
        </p:spPr>
      </p:pic>
      <p:pic>
        <p:nvPicPr>
          <p:cNvPr id="7" name="Рисунок 6" descr="C:\Documents and Settings\Admin\Рабочий стол\Александр-Невски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28822"/>
            <a:ext cx="3559844" cy="612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0072" y="885629"/>
            <a:ext cx="390364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676400" y="457200"/>
            <a:ext cx="56165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ВОЙНА!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23850" y="1143000"/>
            <a:ext cx="8569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ru-RU" sz="3600" b="1">
                <a:latin typeface="Verdana" pitchFamily="34" charset="0"/>
              </a:rPr>
              <a:t>1 418 дней и ночей длилась Великая Отечественная война. 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33400" y="2362200"/>
            <a:ext cx="815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ru-RU" sz="3600" b="1" dirty="0">
                <a:latin typeface="Verdana" pitchFamily="34" charset="0"/>
              </a:rPr>
              <a:t>Почти 26 миллионов жизней советских людей она унесла. </a:t>
            </a:r>
          </a:p>
        </p:txBody>
      </p:sp>
      <p:pic>
        <p:nvPicPr>
          <p:cNvPr id="20485" name="Picture 7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51287"/>
            <a:ext cx="3581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свеча памя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51287"/>
            <a:ext cx="16779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ria-Pol_-Paul-Mauriat-MAMA-iz-peredachi-OT-vsey-dush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352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52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numSld="1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3" grpId="0"/>
      <p:bldP spid="3789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Admin\Рабочий стол\img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38"/>
            <a:ext cx="8892480" cy="679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\Local Settings\Temporary Internet Files\Content.Word\Alexander_Matrosov_dosk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4" y="116632"/>
            <a:ext cx="332670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5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238336"/>
            <a:ext cx="91440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5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Зоя Космодемьянская  - первая женщина 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5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Герой Советского Союза в Великой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5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Отечественной войне.  </a:t>
            </a:r>
            <a:endParaRPr kumimoji="0" lang="ru-RU" sz="35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714202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Моя прабабушка – Кузьминова /Сорокина/ </a:t>
            </a:r>
            <a:br>
              <a:rPr lang="ru-RU" sz="2800" dirty="0" smtClean="0"/>
            </a:br>
            <a:r>
              <a:rPr lang="ru-RU" sz="2800" dirty="0" smtClean="0"/>
              <a:t>Мария Дмитриевна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03244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7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Анкетирование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Что такое патриотизм?</a:t>
            </a:r>
          </a:p>
          <a:p>
            <a:pPr lvl="0"/>
            <a:r>
              <a:rPr lang="ru-RU" dirty="0" smtClean="0"/>
              <a:t>Хотелось ли тебе родиться в какой –  </a:t>
            </a:r>
            <a:r>
              <a:rPr lang="ru-RU" dirty="0" err="1" smtClean="0"/>
              <a:t>нибудь</a:t>
            </a:r>
            <a:r>
              <a:rPr lang="ru-RU" dirty="0" smtClean="0"/>
              <a:t>  другой стране? Если да, то почему?</a:t>
            </a:r>
          </a:p>
          <a:p>
            <a:pPr lvl="0"/>
            <a:r>
              <a:rPr lang="ru-RU" dirty="0" smtClean="0"/>
              <a:t>Какого человека можно назвать патриотом своей Родины?</a:t>
            </a:r>
          </a:p>
          <a:p>
            <a:pPr lvl="0"/>
            <a:r>
              <a:rPr lang="ru-RU" dirty="0" smtClean="0"/>
              <a:t>Считаешь ли ты себя патриотом своей Родины?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откапированные\Scanitto_2014-12-08_001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Admin\Рабочий стол\откапированные\Scanitto_2014-12-08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"/>
            <a:ext cx="6622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Admin\Рабочий стол\фо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80920" cy="597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9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откапированные\Scanitto_2014-12-08_001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" y="1"/>
            <a:ext cx="42012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C:\Documents and Settings\Admin\Рабочий стол\Scanitto_2014-12-14_00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"/>
            <a:ext cx="493204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Admin\Local Settings\Temporary Internet Files\Content.Word\Scanitto_2014-12-13_001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0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" y="0"/>
            <a:ext cx="920246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59" y="3501008"/>
            <a:ext cx="4788024" cy="408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фо\Scan_20141206_2208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4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55975" y="27187"/>
            <a:ext cx="481473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Кузьминов Василий Васильевич в центре.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Scanitto_2014-12-08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00FF00"/>
              </a:gs>
              <a:gs pos="50000">
                <a:srgbClr val="F12BBD"/>
              </a:gs>
              <a:gs pos="100000">
                <a:srgbClr val="00FF00"/>
              </a:gs>
            </a:gsLst>
            <a:lin ang="2700000" scaled="1"/>
          </a:gradFill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4A22F6"/>
                </a:solidFill>
              </a:rPr>
              <a:t>Родной край – частица Родины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458787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8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/>
              <a:t>Что такое патриотизм?</a:t>
            </a:r>
            <a:endParaRPr lang="ru-RU" sz="4000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5087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01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5779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20500" cy="786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13769" y="0"/>
            <a:ext cx="3966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36 разрезов.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06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58 шахт.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66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Горнолыжный комплекс Сибири-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Шерегеш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4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507" y="0"/>
            <a:ext cx="86554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17 подъёмников, 15 горнолыжных трасс протяжённостью  более 42 км.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1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8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1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421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                     Горнолыжный курорт « Кр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асная Поляна»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3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DIPLO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9066">
            <a:off x="2341563" y="523875"/>
            <a:ext cx="5351462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 rot="-1321876">
            <a:off x="3143250" y="1468438"/>
            <a:ext cx="4241800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b="1" dirty="0"/>
              <a:t>«…ни за что на свете не хотел бы</a:t>
            </a:r>
          </a:p>
          <a:p>
            <a:r>
              <a:rPr lang="ru-RU" sz="2800" b="1" dirty="0"/>
              <a:t> переменить отечество или иметь</a:t>
            </a:r>
          </a:p>
          <a:p>
            <a:r>
              <a:rPr lang="ru-RU" sz="2800" b="1" dirty="0"/>
              <a:t>д</a:t>
            </a:r>
            <a:r>
              <a:rPr lang="ru-RU" sz="2800" b="1" dirty="0" smtClean="0"/>
              <a:t>ругую </a:t>
            </a:r>
            <a:r>
              <a:rPr lang="ru-RU" sz="2800" b="1" dirty="0"/>
              <a:t>историю, кроме истории </a:t>
            </a:r>
          </a:p>
          <a:p>
            <a:r>
              <a:rPr lang="ru-RU" sz="2800" b="1" dirty="0"/>
              <a:t>своих предков,</a:t>
            </a:r>
          </a:p>
          <a:p>
            <a:r>
              <a:rPr lang="ru-RU" sz="2800" b="1" dirty="0"/>
              <a:t>т</a:t>
            </a:r>
            <a:r>
              <a:rPr lang="ru-RU" sz="2800" b="1" dirty="0" smtClean="0"/>
              <a:t>акой</a:t>
            </a:r>
            <a:r>
              <a:rPr lang="ru-RU" sz="2800" b="1" dirty="0"/>
              <a:t>, какой нам Бог ее дал».</a:t>
            </a:r>
          </a:p>
          <a:p>
            <a:pPr algn="ctr"/>
            <a:r>
              <a:rPr lang="ru-RU" sz="2000" b="1" dirty="0" err="1"/>
              <a:t>А.С.Пушкин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816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835150" y="333375"/>
            <a:ext cx="5472113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3300"/>
                    </a:gs>
                    <a:gs pos="100000">
                      <a:srgbClr val="00FF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Мои чувства</a:t>
            </a:r>
          </a:p>
        </p:txBody>
      </p:sp>
      <p:sp>
        <p:nvSpPr>
          <p:cNvPr id="62468" name="WordArt 4"/>
          <p:cNvSpPr>
            <a:spLocks noChangeArrowheads="1" noChangeShapeType="1" noTextEdit="1"/>
          </p:cNvSpPr>
          <p:nvPr/>
        </p:nvSpPr>
        <p:spPr bwMode="auto">
          <a:xfrm>
            <a:off x="1763713" y="1700213"/>
            <a:ext cx="5472112" cy="1223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>
                <a:solidFill>
                  <a:srgbClr val="00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Я люблю,</a:t>
            </a:r>
          </a:p>
        </p:txBody>
      </p:sp>
      <p:sp>
        <p:nvSpPr>
          <p:cNvPr id="62469" name="WordArt 5"/>
          <p:cNvSpPr>
            <a:spLocks noChangeArrowheads="1" noChangeShapeType="1" noTextEdit="1"/>
          </p:cNvSpPr>
          <p:nvPr/>
        </p:nvSpPr>
        <p:spPr bwMode="auto">
          <a:xfrm>
            <a:off x="2124075" y="3068638"/>
            <a:ext cx="5184775" cy="936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>
                <a:solidFill>
                  <a:srgbClr val="00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горжусь</a:t>
            </a:r>
          </a:p>
        </p:txBody>
      </p:sp>
      <p:sp>
        <p:nvSpPr>
          <p:cNvPr id="62470" name="WordArt 6"/>
          <p:cNvSpPr>
            <a:spLocks noChangeArrowheads="1" noChangeShapeType="1" noTextEdit="1"/>
          </p:cNvSpPr>
          <p:nvPr/>
        </p:nvSpPr>
        <p:spPr bwMode="auto">
          <a:xfrm>
            <a:off x="1258888" y="4292600"/>
            <a:ext cx="7129462" cy="21605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>
                <a:solidFill>
                  <a:srgbClr val="00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восхищаюсь</a:t>
            </a:r>
          </a:p>
          <a:p>
            <a:pPr algn="ctr"/>
            <a:r>
              <a:rPr lang="ru-RU" sz="3600" b="1" kern="10" spc="720">
                <a:solidFill>
                  <a:srgbClr val="00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своей Родиной!</a:t>
            </a:r>
          </a:p>
        </p:txBody>
      </p:sp>
      <p:sp>
        <p:nvSpPr>
          <p:cNvPr id="62471" name="WordArt 7"/>
          <p:cNvSpPr>
            <a:spLocks noChangeArrowheads="1" noChangeShapeType="1" noTextEdit="1"/>
          </p:cNvSpPr>
          <p:nvPr/>
        </p:nvSpPr>
        <p:spPr bwMode="auto">
          <a:xfrm>
            <a:off x="1042988" y="3165475"/>
            <a:ext cx="7345362" cy="1776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ru-RU" sz="3600" b="1" kern="10" spc="72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я патриот</a:t>
            </a:r>
            <a:endParaRPr lang="ru-RU" sz="3600" b="1" kern="10" spc="72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1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68" grpId="0" animBg="1"/>
      <p:bldP spid="62468" grpId="1" animBg="1"/>
      <p:bldP spid="62469" grpId="0" animBg="1"/>
      <p:bldP spid="62469" grpId="1" animBg="1"/>
      <p:bldP spid="62470" grpId="0" animBg="1"/>
      <p:bldP spid="62470" grpId="1" animBg="1"/>
      <p:bldP spid="624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Хотелось бы тебе родиться в какой- </a:t>
            </a:r>
            <a:r>
              <a:rPr lang="ru-RU" sz="2800" b="1" i="1" dirty="0" err="1" smtClean="0"/>
              <a:t>нибудь</a:t>
            </a:r>
            <a:r>
              <a:rPr lang="ru-RU" sz="2800" b="1" i="1" dirty="0" smtClean="0"/>
              <a:t> другой  стране?</a:t>
            </a:r>
            <a:endParaRPr lang="ru-RU" sz="2800" b="1" i="1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091708"/>
              </p:ext>
            </p:extLst>
          </p:nvPr>
        </p:nvGraphicFramePr>
        <p:xfrm>
          <a:off x="539552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19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</a:t>
            </a:r>
            <a:r>
              <a:rPr lang="ru-RU" sz="4500" b="1" dirty="0" smtClean="0"/>
              <a:t>Раскрыть </a:t>
            </a:r>
            <a:r>
              <a:rPr lang="ru-RU" sz="4500" dirty="0" smtClean="0"/>
              <a:t>  смысл таких понятий как  «патриот», «чувство патриотизма».</a:t>
            </a:r>
            <a:endParaRPr lang="ru-RU" sz="4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Гипотеза исследования: </a:t>
            </a:r>
            <a:r>
              <a:rPr lang="ru-RU" sz="3200" dirty="0" smtClean="0"/>
              <a:t>предположим, что Россия – самая лучшая страна в мире.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Цель моего исследования: </a:t>
            </a:r>
            <a:r>
              <a:rPr lang="ru-RU" dirty="0" smtClean="0"/>
              <a:t>доказать, что моя страна Россия – самая лучшая в мире.</a:t>
            </a:r>
          </a:p>
          <a:p>
            <a:pPr>
              <a:buNone/>
            </a:pPr>
            <a:r>
              <a:rPr lang="ru-RU" b="1" dirty="0" smtClean="0"/>
              <a:t>Задачи исследования 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определить значение слов «патриот», «патриотизм»;</a:t>
            </a:r>
          </a:p>
          <a:p>
            <a:pPr lvl="0">
              <a:buNone/>
            </a:pPr>
            <a:r>
              <a:rPr lang="ru-RU" dirty="0" smtClean="0"/>
              <a:t>доказать, что Россия - уникальная страна;</a:t>
            </a:r>
          </a:p>
          <a:p>
            <a:pPr lvl="0">
              <a:buNone/>
            </a:pPr>
            <a:r>
              <a:rPr lang="ru-RU" dirty="0" smtClean="0"/>
              <a:t>вызвать интерес к истории нашей Родины;</a:t>
            </a:r>
          </a:p>
          <a:p>
            <a:pPr lvl="0">
              <a:buNone/>
            </a:pPr>
            <a:r>
              <a:rPr lang="ru-RU" dirty="0" smtClean="0"/>
              <a:t>показать, чем и кем может гордиться наша Родина;</a:t>
            </a:r>
          </a:p>
          <a:p>
            <a:pPr lvl="0">
              <a:buNone/>
            </a:pPr>
            <a:r>
              <a:rPr lang="ru-RU" dirty="0" smtClean="0"/>
              <a:t>рассказать об участии в Великой Отечественной войне моих предков: Кузьминова Василия Васильевича и Кузьминовой Марии Дмитриевны;</a:t>
            </a:r>
          </a:p>
          <a:p>
            <a:pPr lvl="0">
              <a:buNone/>
            </a:pPr>
            <a:r>
              <a:rPr lang="ru-RU" dirty="0" smtClean="0"/>
              <a:t>пробудить чувство любви, патриотизма и гордости за свою страну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Объект  исследования: </a:t>
            </a:r>
            <a:br>
              <a:rPr lang="ru-RU" b="1" dirty="0" smtClean="0"/>
            </a:br>
            <a:r>
              <a:rPr lang="ru-RU" dirty="0" smtClean="0"/>
              <a:t>Россия -  Родина моя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  <a:defRPr/>
            </a:pPr>
            <a:r>
              <a:rPr lang="ru-RU" b="1" dirty="0" smtClean="0"/>
              <a:t>Предмет  исследования </a:t>
            </a:r>
            <a:r>
              <a:rPr lang="ru-RU" dirty="0" smtClean="0"/>
              <a:t>: историческое</a:t>
            </a:r>
          </a:p>
          <a:p>
            <a:pPr algn="just">
              <a:buNone/>
              <a:defRPr/>
            </a:pPr>
            <a:r>
              <a:rPr lang="ru-RU" dirty="0" smtClean="0"/>
              <a:t> и культурное наследие России для воспитания патриотов  Родины.</a:t>
            </a:r>
          </a:p>
          <a:p>
            <a:pPr>
              <a:buNone/>
            </a:pPr>
            <a:r>
              <a:rPr lang="ru-RU" dirty="0" smtClean="0"/>
              <a:t>  </a:t>
            </a:r>
            <a:r>
              <a:rPr lang="ru-RU" b="1" u="sng" dirty="0" smtClean="0"/>
              <a:t>Методы исследования</a:t>
            </a:r>
            <a:r>
              <a:rPr lang="ru-RU" dirty="0" smtClean="0"/>
              <a:t>: </a:t>
            </a:r>
          </a:p>
          <a:p>
            <a:pPr>
              <a:buNone/>
            </a:pPr>
            <a:r>
              <a:rPr lang="ru-RU" dirty="0" smtClean="0"/>
              <a:t>1.Изучение литературных источников.</a:t>
            </a:r>
          </a:p>
          <a:p>
            <a:pPr>
              <a:buNone/>
            </a:pPr>
            <a:r>
              <a:rPr lang="ru-RU" dirty="0" smtClean="0"/>
              <a:t> 2.Изучение информации в сети Интернет.</a:t>
            </a:r>
          </a:p>
          <a:p>
            <a:pPr>
              <a:buNone/>
            </a:pPr>
            <a:r>
              <a:rPr lang="ru-RU" dirty="0" smtClean="0"/>
              <a:t>3.Анкетирование.</a:t>
            </a:r>
          </a:p>
          <a:p>
            <a:pPr>
              <a:buNone/>
            </a:pPr>
            <a:r>
              <a:rPr lang="ru-RU" dirty="0" smtClean="0"/>
              <a:t>4. Сбор и обработка архивных документов.</a:t>
            </a:r>
          </a:p>
          <a:p>
            <a:pPr>
              <a:buNone/>
            </a:pPr>
            <a:r>
              <a:rPr lang="ru-RU" dirty="0" smtClean="0"/>
              <a:t>5. Социологический опрос.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 algn="just">
              <a:buNone/>
              <a:defRPr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6844" y="184666"/>
            <a:ext cx="8650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Любимая     Родина- Россия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Detskie_pesni_o_Rossii_-_U_moej_Rossii_dlinnye_kosichki..._minus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083" y="6074169"/>
            <a:ext cx="516547" cy="4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548</Words>
  <Application>Microsoft Office PowerPoint</Application>
  <PresentationFormat>Экран (4:3)</PresentationFormat>
  <Paragraphs>91</Paragraphs>
  <Slides>47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Сергей    Есенин</vt:lpstr>
      <vt:lpstr> Анкетирование</vt:lpstr>
      <vt:lpstr>Что такое патриотизм?</vt:lpstr>
      <vt:lpstr>Хотелось бы тебе родиться в какой- нибудь другой  стране?</vt:lpstr>
      <vt:lpstr>Актуальность  работы</vt:lpstr>
      <vt:lpstr>Гипотеза исследования: предположим, что Россия – самая лучшая страна в мире.</vt:lpstr>
      <vt:lpstr>Объект  исследования:  Россия -  Родина моя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Географическое положение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Моя прабабушка – Кузьминова /Сорокина/  Мария Дмитриевна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Родной край – частица Родины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184</cp:revision>
  <cp:lastPrinted>2014-12-09T10:35:42Z</cp:lastPrinted>
  <dcterms:created xsi:type="dcterms:W3CDTF">2014-12-08T11:43:14Z</dcterms:created>
  <dcterms:modified xsi:type="dcterms:W3CDTF">2015-03-20T19:47:03Z</dcterms:modified>
</cp:coreProperties>
</file>