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7" r:id="rId3"/>
    <p:sldId id="298" r:id="rId4"/>
    <p:sldId id="259" r:id="rId5"/>
    <p:sldId id="283" r:id="rId6"/>
    <p:sldId id="260" r:id="rId7"/>
    <p:sldId id="261" r:id="rId8"/>
    <p:sldId id="264" r:id="rId9"/>
    <p:sldId id="263" r:id="rId10"/>
    <p:sldId id="270" r:id="rId11"/>
    <p:sldId id="265" r:id="rId12"/>
    <p:sldId id="267" r:id="rId13"/>
    <p:sldId id="268" r:id="rId14"/>
    <p:sldId id="269" r:id="rId15"/>
    <p:sldId id="271" r:id="rId16"/>
    <p:sldId id="280" r:id="rId17"/>
    <p:sldId id="281" r:id="rId18"/>
    <p:sldId id="282" r:id="rId19"/>
    <p:sldId id="310" r:id="rId20"/>
    <p:sldId id="311" r:id="rId21"/>
    <p:sldId id="290" r:id="rId22"/>
    <p:sldId id="291" r:id="rId23"/>
    <p:sldId id="299" r:id="rId24"/>
    <p:sldId id="292" r:id="rId25"/>
    <p:sldId id="295" r:id="rId26"/>
    <p:sldId id="294" r:id="rId27"/>
    <p:sldId id="296" r:id="rId28"/>
    <p:sldId id="300" r:id="rId29"/>
    <p:sldId id="317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12" r:id="rId39"/>
    <p:sldId id="313" r:id="rId40"/>
    <p:sldId id="314" r:id="rId41"/>
    <p:sldId id="315" r:id="rId42"/>
    <p:sldId id="289" r:id="rId43"/>
    <p:sldId id="293" r:id="rId44"/>
    <p:sldId id="316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FF6600"/>
    <a:srgbClr val="C0C0C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4" autoAdjust="0"/>
    <p:restoredTop sz="94586" autoAdjust="0"/>
  </p:normalViewPr>
  <p:slideViewPr>
    <p:cSldViewPr>
      <p:cViewPr varScale="1">
        <p:scale>
          <a:sx n="88" d="100"/>
          <a:sy n="88" d="100"/>
        </p:scale>
        <p:origin x="-12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E2135-9453-488A-B336-AB520BAD7A7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03069"/>
      </p:ext>
    </p:extLst>
  </p:cSld>
  <p:clrMapOvr>
    <a:masterClrMapping/>
  </p:clrMapOvr>
  <p:transition spd="slow" advClick="0" advTm="6000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1B617-C267-4B47-87A2-F3506C193AF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0915"/>
      </p:ext>
    </p:extLst>
  </p:cSld>
  <p:clrMapOvr>
    <a:masterClrMapping/>
  </p:clrMapOvr>
  <p:transition spd="slow" advClick="0" advTm="6000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A9E40-6409-4327-8C5E-66A4AD760B8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899418"/>
      </p:ext>
    </p:extLst>
  </p:cSld>
  <p:clrMapOvr>
    <a:masterClrMapping/>
  </p:clrMapOvr>
  <p:transition spd="slow" advClick="0" advTm="6000"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FABBBA3-1827-4168-9315-9BF97D7F28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978896"/>
      </p:ext>
    </p:extLst>
  </p:cSld>
  <p:clrMapOvr>
    <a:masterClrMapping/>
  </p:clrMapOvr>
  <p:transition spd="slow" advClick="0" advTm="6000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D22E1-C969-4D9A-9817-987ED7046E3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03572"/>
      </p:ext>
    </p:extLst>
  </p:cSld>
  <p:clrMapOvr>
    <a:masterClrMapping/>
  </p:clrMapOvr>
  <p:transition spd="slow" advClick="0" advTm="6000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2734C-B162-4DB7-801E-ACB16085630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922193"/>
      </p:ext>
    </p:extLst>
  </p:cSld>
  <p:clrMapOvr>
    <a:masterClrMapping/>
  </p:clrMapOvr>
  <p:transition spd="slow" advClick="0" advTm="6000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86C1F-2563-4A2E-ACD7-4E923FB36DA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15947"/>
      </p:ext>
    </p:extLst>
  </p:cSld>
  <p:clrMapOvr>
    <a:masterClrMapping/>
  </p:clrMapOvr>
  <p:transition spd="slow" advClick="0" advTm="6000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B541F-7754-4862-ACEE-ED2A4B9865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82065"/>
      </p:ext>
    </p:extLst>
  </p:cSld>
  <p:clrMapOvr>
    <a:masterClrMapping/>
  </p:clrMapOvr>
  <p:transition spd="slow" advClick="0" advTm="6000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1EC95-271E-4BF7-BFE2-8E06EF7F540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613487"/>
      </p:ext>
    </p:extLst>
  </p:cSld>
  <p:clrMapOvr>
    <a:masterClrMapping/>
  </p:clrMapOvr>
  <p:transition spd="slow" advClick="0" advTm="6000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362DD-0288-4961-9A2B-19663FC5B7D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66299"/>
      </p:ext>
    </p:extLst>
  </p:cSld>
  <p:clrMapOvr>
    <a:masterClrMapping/>
  </p:clrMapOvr>
  <p:transition spd="slow" advClick="0" advTm="6000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545B7-AB69-4370-B54B-07C7101B0A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754491"/>
      </p:ext>
    </p:extLst>
  </p:cSld>
  <p:clrMapOvr>
    <a:masterClrMapping/>
  </p:clrMapOvr>
  <p:transition spd="slow" advClick="0" advTm="6000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532A7-7CFC-4B01-9118-33998990F70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614462"/>
      </p:ext>
    </p:extLst>
  </p:cSld>
  <p:clrMapOvr>
    <a:masterClrMapping/>
  </p:clrMapOvr>
  <p:transition spd="slow" advClick="0" advTm="6000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AE587D2-C21C-4A17-80B3-8651E9EC286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6000">
    <p:pull dir="r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wnloads\Golos_YU._B._Levitana_-_Obyavlenie_o_nachale_vojny_(get-tune.net)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WordArt 3"/>
          <p:cNvSpPr>
            <a:spLocks noChangeArrowheads="1" noChangeShapeType="1" noTextEdit="1"/>
          </p:cNvSpPr>
          <p:nvPr/>
        </p:nvSpPr>
        <p:spPr bwMode="auto">
          <a:xfrm>
            <a:off x="0" y="2492375"/>
            <a:ext cx="9144000" cy="187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Они ковали победу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2703" r="3174" b="39454"/>
          <a:stretch/>
        </p:blipFill>
        <p:spPr>
          <a:xfrm>
            <a:off x="0" y="4365626"/>
            <a:ext cx="9144000" cy="1481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r="2764" b="34766"/>
          <a:stretch/>
        </p:blipFill>
        <p:spPr>
          <a:xfrm>
            <a:off x="0" y="762000"/>
            <a:ext cx="9143999" cy="1406244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8" y="533400"/>
            <a:ext cx="8807876" cy="5867400"/>
          </a:xfrm>
          <a:prstGeom prst="rect">
            <a:avLst/>
          </a:prstGeom>
        </p:spPr>
      </p:pic>
    </p:spTree>
  </p:cSld>
  <p:clrMapOvr>
    <a:masterClrMapping/>
  </p:clrMapOvr>
  <p:transition spd="slow" advClick="0" advTm="3927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3" y="533400"/>
            <a:ext cx="8580460" cy="5867400"/>
          </a:xfrm>
          <a:prstGeom prst="rect">
            <a:avLst/>
          </a:prstGeom>
        </p:spPr>
      </p:pic>
    </p:spTree>
  </p:cSld>
  <p:clrMapOvr>
    <a:masterClrMapping/>
  </p:clrMapOvr>
  <p:transition spd="slow" advClick="0" advTm="4299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9" y="609600"/>
            <a:ext cx="8580782" cy="5638800"/>
          </a:xfrm>
          <a:prstGeom prst="rect">
            <a:avLst/>
          </a:prstGeom>
        </p:spPr>
      </p:pic>
    </p:spTree>
  </p:cSld>
  <p:clrMapOvr>
    <a:masterClrMapping/>
  </p:clrMapOvr>
  <p:transition spd="slow" advClick="0" advTm="3888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slow" advClick="0" advTm="4733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0" y="393193"/>
            <a:ext cx="8349410" cy="6160008"/>
          </a:xfrm>
          <a:prstGeom prst="rect">
            <a:avLst/>
          </a:prstGeom>
        </p:spPr>
      </p:pic>
    </p:spTree>
  </p:cSld>
  <p:clrMapOvr>
    <a:masterClrMapping/>
  </p:clrMapOvr>
  <p:transition spd="slow" advClick="0" advTm="4166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528637"/>
            <a:ext cx="8467725" cy="5800725"/>
          </a:xfrm>
          <a:prstGeom prst="rect">
            <a:avLst/>
          </a:prstGeom>
        </p:spPr>
      </p:pic>
    </p:spTree>
  </p:cSld>
  <p:clrMapOvr>
    <a:masterClrMapping/>
  </p:clrMapOvr>
  <p:transition spd="slow" advClick="0" advTm="2737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8808995" cy="5770479"/>
          </a:xfrm>
          <a:prstGeom prst="rect">
            <a:avLst/>
          </a:prstGeom>
        </p:spPr>
      </p:pic>
    </p:spTree>
  </p:cSld>
  <p:clrMapOvr>
    <a:masterClrMapping/>
  </p:clrMapOvr>
  <p:transition spd="slow" advClick="0" advTm="3732"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2" y="838200"/>
            <a:ext cx="8437056" cy="5181600"/>
          </a:xfrm>
          <a:prstGeom prst="rect">
            <a:avLst/>
          </a:prstGeom>
        </p:spPr>
      </p:pic>
    </p:spTree>
  </p:cSld>
  <p:clrMapOvr>
    <a:masterClrMapping/>
  </p:clrMapOvr>
  <p:transition spd="slow" advClick="0" advTm="4354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600075"/>
            <a:ext cx="8467725" cy="5657850"/>
          </a:xfrm>
          <a:prstGeom prst="rect">
            <a:avLst/>
          </a:prstGeom>
        </p:spPr>
      </p:pic>
    </p:spTree>
  </p:cSld>
  <p:clrMapOvr>
    <a:masterClrMapping/>
  </p:clrMapOvr>
  <p:transition spd="slow" advClick="0" advTm="3893"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9" y="609600"/>
            <a:ext cx="789410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37542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Golos_YU._B._Levitana_-_Obyavlenie_o_nachale_vojny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2243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"/>
            <a:ext cx="9144000" cy="6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44113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5233988" cy="6119812"/>
          </a:xfr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443663" y="5229225"/>
            <a:ext cx="22526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400">
                <a:latin typeface="Arial Black" pitchFamily="34" charset="0"/>
              </a:rPr>
              <a:t>Последний день перед войной</a:t>
            </a:r>
          </a:p>
        </p:txBody>
      </p:sp>
    </p:spTree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549275"/>
            <a:ext cx="4392612" cy="5832475"/>
          </a:xfr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227763" y="3860800"/>
            <a:ext cx="259238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latin typeface="Arial Black" pitchFamily="34" charset="0"/>
              </a:rPr>
              <a:t>Власова П.Д. </a:t>
            </a:r>
          </a:p>
          <a:p>
            <a:pPr>
              <a:spcBef>
                <a:spcPct val="50000"/>
              </a:spcBef>
            </a:pPr>
            <a:r>
              <a:rPr lang="ru-RU" sz="2400" dirty="0">
                <a:latin typeface="Arial Black" pitchFamily="34" charset="0"/>
              </a:rPr>
              <a:t>радистка </a:t>
            </a:r>
            <a:r>
              <a:rPr lang="en-US" sz="2400" dirty="0" smtClean="0">
                <a:latin typeface="Arial Black" pitchFamily="34" charset="0"/>
              </a:rPr>
              <a:t>I </a:t>
            </a:r>
            <a:r>
              <a:rPr lang="ru-RU" sz="2400" dirty="0" smtClean="0">
                <a:latin typeface="Arial Black" pitchFamily="34" charset="0"/>
              </a:rPr>
              <a:t>Украинского </a:t>
            </a:r>
            <a:r>
              <a:rPr lang="ru-RU" sz="2400" dirty="0">
                <a:latin typeface="Arial Black" pitchFamily="34" charset="0"/>
              </a:rPr>
              <a:t>фронта</a:t>
            </a:r>
          </a:p>
        </p:txBody>
      </p:sp>
    </p:spTree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500"/>
            <a:ext cx="89916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7950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20713"/>
            <a:ext cx="4968875" cy="5688012"/>
          </a:xfr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659563" y="5084763"/>
            <a:ext cx="1655762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Arial Black" pitchFamily="34" charset="0"/>
              </a:rPr>
              <a:t>Боевые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Arial Black" pitchFamily="34" charset="0"/>
              </a:rPr>
              <a:t>подруги</a:t>
            </a:r>
          </a:p>
        </p:txBody>
      </p:sp>
    </p:spTree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raf_k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5080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219200" y="685800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dirty="0"/>
              <a:t>     Радиостанция </a:t>
            </a:r>
          </a:p>
        </p:txBody>
      </p:sp>
    </p:spTree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16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391001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181600" y="1447800"/>
            <a:ext cx="35814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6000" dirty="0">
                <a:solidFill>
                  <a:srgbClr val="C0C0C0"/>
                </a:solidFill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ru-RU" sz="6000" dirty="0"/>
              <a:t>радист</a:t>
            </a:r>
          </a:p>
        </p:txBody>
      </p:sp>
    </p:spTree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a52f4fcf85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7800" y="533400"/>
            <a:ext cx="6400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Людские потери СССР — </a:t>
            </a:r>
            <a:r>
              <a:rPr lang="ru-RU" b="1" dirty="0"/>
              <a:t>6,8 млн</a:t>
            </a:r>
            <a:r>
              <a:rPr lang="ru-RU" dirty="0"/>
              <a:t> военнослужащих «убитыми, умершими от ран, в плену, от болезней, несчастных случаев, казнённых по приговорам трибуналов» и </a:t>
            </a:r>
            <a:r>
              <a:rPr lang="ru-RU" b="1" dirty="0"/>
              <a:t>4,4 млн</a:t>
            </a:r>
            <a:r>
              <a:rPr lang="ru-RU" dirty="0"/>
              <a:t> попавшими в плен и пропавшими без </a:t>
            </a:r>
            <a:r>
              <a:rPr lang="ru-RU" dirty="0" smtClean="0"/>
              <a:t>вести</a:t>
            </a:r>
            <a:r>
              <a:rPr lang="en-US" dirty="0" smtClean="0"/>
              <a:t>. </a:t>
            </a:r>
            <a:r>
              <a:rPr lang="ru-RU" dirty="0" smtClean="0"/>
              <a:t>Общие </a:t>
            </a:r>
            <a:r>
              <a:rPr lang="ru-RU" dirty="0"/>
              <a:t>демографические потери (включающие погибшее мирное население) — </a:t>
            </a:r>
            <a:r>
              <a:rPr lang="ru-RU" b="1" dirty="0"/>
              <a:t>26,6 млн</a:t>
            </a:r>
            <a:r>
              <a:rPr lang="ru-RU" dirty="0"/>
              <a:t> человек;</a:t>
            </a:r>
          </a:p>
          <a:p>
            <a:r>
              <a:rPr lang="ru-RU" dirty="0"/>
              <a:t>Людские потери Германии — </a:t>
            </a:r>
            <a:r>
              <a:rPr lang="ru-RU" b="1" dirty="0"/>
              <a:t>4,047 млн</a:t>
            </a:r>
            <a:r>
              <a:rPr lang="ru-RU" dirty="0"/>
              <a:t> военнослужащих погибшими и умершими (в том числе 3,605 млн погибших, умерших от ран и пропавших без вести на фронте; 442 тыс. умерших в плену), ещё </a:t>
            </a:r>
            <a:r>
              <a:rPr lang="ru-RU" b="1" dirty="0"/>
              <a:t>2,91 млн</a:t>
            </a:r>
            <a:r>
              <a:rPr lang="ru-RU" dirty="0"/>
              <a:t> вернулись из плена после </a:t>
            </a:r>
            <a:r>
              <a:rPr lang="ru-RU" dirty="0" smtClean="0"/>
              <a:t>войны.</a:t>
            </a:r>
            <a:endParaRPr lang="ru-RU" dirty="0"/>
          </a:p>
          <a:p>
            <a:r>
              <a:rPr lang="ru-RU" dirty="0"/>
              <a:t>Людские потери стран-союзниц Германии — </a:t>
            </a:r>
            <a:r>
              <a:rPr lang="ru-RU" b="1" dirty="0"/>
              <a:t>806 тыс.</a:t>
            </a:r>
            <a:r>
              <a:rPr lang="ru-RU" dirty="0"/>
              <a:t> военнослужащих погибшими (включая </a:t>
            </a:r>
            <a:r>
              <a:rPr lang="ru-RU" b="1" dirty="0"/>
              <a:t>137,8 тыс.</a:t>
            </a:r>
            <a:r>
              <a:rPr lang="ru-RU" dirty="0"/>
              <a:t> погибшими в плену), ещё </a:t>
            </a:r>
            <a:r>
              <a:rPr lang="ru-RU" b="1" dirty="0"/>
              <a:t>662,2 тыс.</a:t>
            </a:r>
            <a:r>
              <a:rPr lang="ru-RU" dirty="0"/>
              <a:t> вернулись из плена после </a:t>
            </a:r>
            <a:r>
              <a:rPr lang="ru-RU" dirty="0" smtClean="0"/>
              <a:t>войны.</a:t>
            </a:r>
            <a:endParaRPr lang="ru-RU" dirty="0"/>
          </a:p>
          <a:p>
            <a:r>
              <a:rPr lang="ru-RU" dirty="0"/>
              <a:t>Безвозвратные </a:t>
            </a:r>
            <a:r>
              <a:rPr lang="ru-RU" dirty="0" smtClean="0"/>
              <a:t>потери</a:t>
            </a:r>
            <a:r>
              <a:rPr lang="ru-RU" dirty="0"/>
              <a:t> армий СССР и </a:t>
            </a:r>
            <a:r>
              <a:rPr lang="ru-RU" dirty="0" smtClean="0"/>
              <a:t>Германии, включая военнопленных</a:t>
            </a:r>
            <a:r>
              <a:rPr lang="ru-RU" dirty="0"/>
              <a:t> — </a:t>
            </a:r>
            <a:r>
              <a:rPr lang="ru-RU" b="1" dirty="0"/>
              <a:t>11,5 млн</a:t>
            </a:r>
            <a:r>
              <a:rPr lang="ru-RU" dirty="0"/>
              <a:t> и </a:t>
            </a:r>
            <a:r>
              <a:rPr lang="ru-RU" b="1" dirty="0"/>
              <a:t>8,6 млн</a:t>
            </a:r>
            <a:r>
              <a:rPr lang="ru-RU" dirty="0"/>
              <a:t> чел. соответственно. Соотношение безвозвратных потерь армий Германии </a:t>
            </a:r>
            <a:r>
              <a:rPr lang="ru-RU" dirty="0" smtClean="0"/>
              <a:t>и </a:t>
            </a:r>
            <a:r>
              <a:rPr lang="ru-RU" dirty="0"/>
              <a:t>СССР составляет: 1:1,3.</a:t>
            </a:r>
          </a:p>
        </p:txBody>
      </p:sp>
    </p:spTree>
    <p:extLst>
      <p:ext uri="{BB962C8B-B14F-4D97-AF65-F5344CB8AC3E}">
        <p14:creationId xmlns:p14="http://schemas.microsoft.com/office/powerpoint/2010/main" val="1069289002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63"/>
            <a:ext cx="9144000" cy="6858000"/>
          </a:xfrm>
          <a:prstGeom prst="rect">
            <a:avLst/>
          </a:prstGeom>
        </p:spPr>
      </p:pic>
      <p:pic>
        <p:nvPicPr>
          <p:cNvPr id="5" name="Obyavlenie_po_radio_o_Pobede_CHitaet_Levitan._-_Prikazot_8_maya_1945g._Levitanob_obyavlenii_9_Maya_Dne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321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84234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4648200" cy="6616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62000"/>
            <a:ext cx="4269831" cy="5638800"/>
          </a:xfrm>
          <a:prstGeom prst="rect">
            <a:avLst/>
          </a:prstGeom>
        </p:spPr>
      </p:pic>
      <p:pic>
        <p:nvPicPr>
          <p:cNvPr id="3" name="pesni_pobedy_-_svyashchennaya_voyna обрез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949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09576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153400" cy="6819207"/>
          </a:xfrm>
          <a:prstGeom prst="rect">
            <a:avLst/>
          </a:prstGeom>
        </p:spPr>
      </p:pic>
      <p:pic>
        <p:nvPicPr>
          <p:cNvPr id="3" name="победа обрез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74228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7" y="457200"/>
            <a:ext cx="89636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04826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56" y="533400"/>
            <a:ext cx="4327144" cy="62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60092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" y="457200"/>
            <a:ext cx="778169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90162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32" y="304800"/>
            <a:ext cx="4267200" cy="62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5243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89" y="609600"/>
            <a:ext cx="4343400" cy="60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74575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3" y="838200"/>
            <a:ext cx="768885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70509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914400"/>
            <a:ext cx="6172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29388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1" y="990600"/>
            <a:ext cx="7867337" cy="517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12346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1020"/>
            <a:ext cx="6096000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02250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501"/>
            <a:ext cx="8843818" cy="5836920"/>
          </a:xfrm>
          <a:prstGeom prst="rect">
            <a:avLst/>
          </a:prstGeom>
        </p:spPr>
      </p:pic>
    </p:spTree>
  </p:cSld>
  <p:clrMapOvr>
    <a:masterClrMapping/>
  </p:clrMapOvr>
  <p:transition spd="slow" advClick="0" advTm="3287">
    <p:pull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87736"/>
            <a:ext cx="6324600" cy="449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81432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4" y="24063"/>
            <a:ext cx="9164053" cy="683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10733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92150"/>
            <a:ext cx="6048375" cy="5041900"/>
          </a:xfr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779838" y="6092825"/>
            <a:ext cx="4608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>
                <a:latin typeface="Arial Black" pitchFamily="34" charset="0"/>
              </a:rPr>
              <a:t>Моя легендарная прабабушка</a:t>
            </a:r>
          </a:p>
        </p:txBody>
      </p:sp>
    </p:spTree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4756150" cy="5516562"/>
          </a:xfr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580063" y="3933825"/>
            <a:ext cx="356393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latin typeface="Arial Black" pitchFamily="34" charset="0"/>
              </a:rPr>
              <a:t>Данилов С.А.  </a:t>
            </a:r>
            <a:endParaRPr lang="ru-RU" sz="2400" dirty="0" smtClean="0">
              <a:latin typeface="Arial Black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2400" dirty="0" smtClean="0">
                <a:latin typeface="Arial Black" pitchFamily="34" charset="0"/>
              </a:rPr>
              <a:t>Прадедушка</a:t>
            </a:r>
            <a:endParaRPr lang="ru-RU" sz="2400" dirty="0">
              <a:latin typeface="Arial Black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2400" dirty="0" smtClean="0">
                <a:latin typeface="Arial Black" pitchFamily="34" charset="0"/>
              </a:rPr>
              <a:t>командир </a:t>
            </a:r>
            <a:r>
              <a:rPr lang="ru-RU" sz="2400" dirty="0">
                <a:latin typeface="Arial Black" pitchFamily="34" charset="0"/>
              </a:rPr>
              <a:t>мотострелкового орудия «Катюша»</a:t>
            </a:r>
          </a:p>
        </p:txBody>
      </p:sp>
    </p:spTree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8025376" cy="6542246"/>
          </a:xfrm>
          <a:prstGeom prst="rect">
            <a:avLst/>
          </a:prstGeom>
        </p:spPr>
      </p:pic>
      <p:pic>
        <p:nvPicPr>
          <p:cNvPr id="4" name="Metronom_-_Minuta_molchaniy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29414"/>
      </p:ext>
    </p:extLst>
  </p:cSld>
  <p:clrMapOvr>
    <a:masterClrMapping/>
  </p:clrMapOvr>
  <p:transition spd="slow" advClick="0"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5" y="457200"/>
            <a:ext cx="8589308" cy="5791200"/>
          </a:xfrm>
          <a:prstGeom prst="rect">
            <a:avLst/>
          </a:prstGeom>
        </p:spPr>
      </p:pic>
    </p:spTree>
  </p:cSld>
  <p:clrMapOvr>
    <a:masterClrMapping/>
  </p:clrMapOvr>
  <p:transition spd="slow" advClick="0" advTm="5086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055"/>
            <a:ext cx="9144000" cy="5977890"/>
          </a:xfrm>
          <a:prstGeom prst="rect">
            <a:avLst/>
          </a:prstGeom>
        </p:spPr>
      </p:pic>
    </p:spTree>
  </p:cSld>
  <p:clrMapOvr>
    <a:masterClrMapping/>
  </p:clrMapOvr>
  <p:transition spd="slow" advClick="0" advTm="4677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</p:spTree>
  </p:cSld>
  <p:clrMapOvr>
    <a:masterClrMapping/>
  </p:clrMapOvr>
  <p:transition spd="slow" advClick="0" advTm="4160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9" y="609600"/>
            <a:ext cx="8677226" cy="5715000"/>
          </a:xfrm>
          <a:prstGeom prst="rect">
            <a:avLst/>
          </a:prstGeom>
        </p:spPr>
      </p:pic>
    </p:spTree>
  </p:cSld>
  <p:clrMapOvr>
    <a:masterClrMapping/>
  </p:clrMapOvr>
  <p:transition spd="slow" advClick="0" advTm="4554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3" y="762001"/>
            <a:ext cx="8451657" cy="5715000"/>
          </a:xfrm>
          <a:prstGeom prst="rect">
            <a:avLst/>
          </a:prstGeom>
        </p:spPr>
      </p:pic>
    </p:spTree>
  </p:cSld>
  <p:clrMapOvr>
    <a:masterClrMapping/>
  </p:clrMapOvr>
  <p:transition spd="slow" advClick="0" advTm="4145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12648</TotalTime>
  <Words>36</Words>
  <Application>Microsoft Office PowerPoint</Application>
  <PresentationFormat>Экран (4:3)</PresentationFormat>
  <Paragraphs>17</Paragraphs>
  <Slides>44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28</cp:revision>
  <cp:lastPrinted>1601-01-01T00:00:00Z</cp:lastPrinted>
  <dcterms:created xsi:type="dcterms:W3CDTF">1601-01-01T00:00:00Z</dcterms:created>
  <dcterms:modified xsi:type="dcterms:W3CDTF">2015-04-18T09:53:37Z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