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8" r:id="rId2"/>
    <p:sldId id="261" r:id="rId3"/>
    <p:sldId id="264" r:id="rId4"/>
    <p:sldId id="263" r:id="rId5"/>
    <p:sldId id="265" r:id="rId6"/>
    <p:sldId id="266" r:id="rId7"/>
    <p:sldId id="267" r:id="rId8"/>
    <p:sldId id="268" r:id="rId9"/>
    <p:sldId id="269" r:id="rId10"/>
    <p:sldId id="270" r:id="rId11"/>
    <p:sldId id="271" r:id="rId12"/>
    <p:sldId id="272" r:id="rId13"/>
    <p:sldId id="273" r:id="rId14"/>
    <p:sldId id="274" r:id="rId15"/>
    <p:sldId id="275" r:id="rId16"/>
    <p:sldId id="276" r:id="rId17"/>
    <p:sldId id="291"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90"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116" autoAdjust="0"/>
  </p:normalViewPr>
  <p:slideViewPr>
    <p:cSldViewPr>
      <p:cViewPr varScale="1">
        <p:scale>
          <a:sx n="80" d="100"/>
          <a:sy n="80" d="100"/>
        </p:scale>
        <p:origin x="-16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85E8DE-97AF-4FBF-90C1-CF7262796BE9}" type="datetimeFigureOut">
              <a:rPr lang="ru-RU" smtClean="0"/>
              <a:pPr/>
              <a:t>25.04.2015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E7A8D9-54EB-45FC-87C9-07C9460573A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8E7A8D9-54EB-45FC-87C9-07C9460573A9}"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solidFill>
              <a:srgbClr val="990000"/>
            </a:solidFill>
            <a:miter lim="800000"/>
            <a:headEnd/>
            <a:tailEnd/>
          </a:ln>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500034" y="1704041"/>
            <a:ext cx="821537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Исследовательский проект</a:t>
            </a:r>
            <a:endParaRPr kumimoji="0" lang="ru-RU" sz="3200" b="0" i="0" u="none" strike="noStrike" cap="none" normalizeH="0" baseline="0" dirty="0" smtClean="0">
              <a:ln>
                <a:noFill/>
              </a:ln>
              <a:solidFill>
                <a:srgbClr val="800000"/>
              </a:solidFill>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История Великой Отечественной войны </a:t>
            </a:r>
            <a:endParaRPr kumimoji="0" lang="ru-RU" sz="3200" b="0" i="0" u="none" strike="noStrike" cap="none" normalizeH="0" baseline="0" dirty="0" smtClean="0">
              <a:ln>
                <a:noFill/>
              </a:ln>
              <a:solidFill>
                <a:srgbClr val="800000"/>
              </a:solidFill>
              <a:effectLst/>
              <a:latin typeface="Cambria"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в судьбе моей семьи</a:t>
            </a:r>
            <a:endParaRPr kumimoji="0" lang="ru-RU" sz="32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2800767"/>
          </a:xfrm>
          <a:prstGeom prst="rect">
            <a:avLst/>
          </a:prstGeom>
          <a:noFill/>
        </p:spPr>
        <p:txBody>
          <a:bodyPr wrap="square" rtlCol="0">
            <a:spAutoFit/>
          </a:bodyPr>
          <a:lstStyle/>
          <a:p>
            <a:pPr algn="r"/>
            <a:r>
              <a:rPr lang="ru-RU" sz="2000" b="1" dirty="0" smtClean="0">
                <a:solidFill>
                  <a:srgbClr val="990000"/>
                </a:solidFill>
                <a:latin typeface="Cambria" pitchFamily="18" charset="0"/>
              </a:rPr>
              <a:t>Исполнитель: </a:t>
            </a:r>
            <a:r>
              <a:rPr lang="ru-RU" sz="2000" b="1" dirty="0" err="1" smtClean="0">
                <a:solidFill>
                  <a:srgbClr val="990000"/>
                </a:solidFill>
                <a:latin typeface="Cambria" pitchFamily="18" charset="0"/>
              </a:rPr>
              <a:t>Жиделёв</a:t>
            </a:r>
            <a:r>
              <a:rPr lang="ru-RU" sz="2000" b="1" dirty="0" smtClean="0">
                <a:solidFill>
                  <a:srgbClr val="990000"/>
                </a:solidFill>
                <a:latin typeface="Cambria" pitchFamily="18" charset="0"/>
              </a:rPr>
              <a:t> Александр</a:t>
            </a:r>
          </a:p>
          <a:p>
            <a:pPr algn="r"/>
            <a:r>
              <a:rPr lang="ru-RU" sz="2000" b="1" dirty="0" smtClean="0">
                <a:solidFill>
                  <a:srgbClr val="990000"/>
                </a:solidFill>
                <a:latin typeface="Cambria" pitchFamily="18" charset="0"/>
              </a:rPr>
              <a:t>Ученик  8  « А» класса</a:t>
            </a:r>
          </a:p>
          <a:p>
            <a:pPr algn="r"/>
            <a:r>
              <a:rPr lang="ru-RU" sz="2000" b="1" dirty="0" smtClean="0">
                <a:solidFill>
                  <a:srgbClr val="990000"/>
                </a:solidFill>
                <a:latin typeface="Cambria" pitchFamily="18" charset="0"/>
              </a:rPr>
              <a:t>                                                                                                  МБОУ  СОШ  № 19</a:t>
            </a:r>
          </a:p>
          <a:p>
            <a:pPr algn="r"/>
            <a:r>
              <a:rPr lang="ru-RU" b="1" dirty="0" smtClean="0">
                <a:solidFill>
                  <a:srgbClr val="990000"/>
                </a:solidFill>
                <a:latin typeface="Cambria" pitchFamily="18" charset="0"/>
              </a:rPr>
              <a:t> </a:t>
            </a:r>
          </a:p>
          <a:p>
            <a:pPr algn="r"/>
            <a:r>
              <a:rPr lang="ru-RU" sz="2000" b="1" dirty="0" smtClean="0">
                <a:solidFill>
                  <a:srgbClr val="990000"/>
                </a:solidFill>
                <a:latin typeface="Cambria" pitchFamily="18" charset="0"/>
              </a:rPr>
              <a:t>Руководитель: Пивоварова Татьяна Николаевна</a:t>
            </a:r>
          </a:p>
          <a:p>
            <a:pPr algn="r"/>
            <a:r>
              <a:rPr lang="ru-RU" sz="2000" b="1" dirty="0" smtClean="0">
                <a:solidFill>
                  <a:srgbClr val="990000"/>
                </a:solidFill>
                <a:latin typeface="Cambria" pitchFamily="18" charset="0"/>
              </a:rPr>
              <a:t>Учитель русского языка и литературы 1категории  </a:t>
            </a:r>
          </a:p>
          <a:p>
            <a:pPr algn="r"/>
            <a:r>
              <a:rPr lang="ru-RU" sz="2000" b="1" dirty="0" smtClean="0">
                <a:solidFill>
                  <a:srgbClr val="990000"/>
                </a:solidFill>
                <a:latin typeface="Cambria" pitchFamily="18" charset="0"/>
              </a:rPr>
              <a:t>                                                                                                    МБОУ СОШ  № 19  </a:t>
            </a:r>
          </a:p>
          <a:p>
            <a:r>
              <a:rPr lang="ru-RU" sz="2000" b="1" dirty="0" smtClean="0">
                <a:solidFill>
                  <a:srgbClr val="990000"/>
                </a:solidFill>
                <a:latin typeface="Cambria" pitchFamily="18" charset="0"/>
              </a:rPr>
              <a:t> </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3826347"/>
            <a:ext cx="814393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Я считаю, что житейский опыт моего прадеда (ушел на войну, когда ему было 36 лет), чувство самосохранения, неразрывная нить любви с родными, которая связывала его с близкими, и горсть родной земли, запаянной в ладанку матерью, помогли ему не только выжить, но и победить. </a:t>
            </a:r>
            <a:r>
              <a:rPr lang="ru-RU" b="1" dirty="0" smtClean="0">
                <a:solidFill>
                  <a:srgbClr val="800000"/>
                </a:solidFill>
                <a:latin typeface="Cambria" pitchFamily="18" charset="0"/>
              </a:rPr>
              <a:t>Но каждый раз, прокручивая в памяти кинокадры войны,  мой прадед Григорий Семенович Фирсов говорил: «Война – это страшная кровавая работа, кровь, пот и слезы».</a:t>
            </a:r>
          </a:p>
          <a:p>
            <a:pPr marL="0" marR="0" lvl="0" indent="449263" algn="just"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16" name="Рисунок 15" descr="C:\Users\мж\Desktop\Проект  Судьба моих родных\3.jpg"/>
          <p:cNvPicPr/>
          <p:nvPr/>
        </p:nvPicPr>
        <p:blipFill>
          <a:blip r:embed="rId3" cstate="print">
            <a:lum contrast="20000"/>
          </a:blip>
          <a:srcRect/>
          <a:stretch>
            <a:fillRect/>
          </a:stretch>
        </p:blipFill>
        <p:spPr bwMode="auto">
          <a:xfrm>
            <a:off x="2285984" y="642918"/>
            <a:ext cx="4643470" cy="3000396"/>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500034" y="928671"/>
            <a:ext cx="8143932" cy="5109091"/>
          </a:xfrm>
          <a:prstGeom prst="rect">
            <a:avLst/>
          </a:prstGeom>
          <a:noFill/>
        </p:spPr>
        <p:txBody>
          <a:bodyPr wrap="square" rtlCol="0">
            <a:spAutoFit/>
          </a:bodyPr>
          <a:lstStyle/>
          <a:p>
            <a:pPr lvl="1" algn="ctr"/>
            <a:r>
              <a:rPr lang="ru-RU" sz="3200" b="1" dirty="0" smtClean="0">
                <a:solidFill>
                  <a:srgbClr val="800000"/>
                </a:solidFill>
                <a:latin typeface="Cambria" pitchFamily="18" charset="0"/>
              </a:rPr>
              <a:t>Фирсов  Алексей  Семенович</a:t>
            </a:r>
          </a:p>
          <a:p>
            <a:pPr algn="ctr"/>
            <a:r>
              <a:rPr lang="ru-RU" sz="3200" b="1" dirty="0" smtClean="0">
                <a:solidFill>
                  <a:srgbClr val="800000"/>
                </a:solidFill>
                <a:latin typeface="Cambria" pitchFamily="18" charset="0"/>
              </a:rPr>
              <a:t>1907 года рождения.</a:t>
            </a:r>
          </a:p>
          <a:p>
            <a:pPr algn="ctr"/>
            <a:endParaRPr lang="ru-RU" sz="2400" b="1" dirty="0" smtClean="0">
              <a:solidFill>
                <a:srgbClr val="800000"/>
              </a:solidFill>
              <a:latin typeface="Cambria" pitchFamily="18" charset="0"/>
            </a:endParaRPr>
          </a:p>
          <a:p>
            <a:pPr algn="ctr"/>
            <a:r>
              <a:rPr lang="ru-RU" sz="2000" dirty="0" smtClean="0"/>
              <a:t> </a:t>
            </a:r>
            <a:r>
              <a:rPr lang="ru-RU" sz="2000" b="1" dirty="0" smtClean="0">
                <a:solidFill>
                  <a:srgbClr val="800000"/>
                </a:solidFill>
                <a:latin typeface="Cambria" pitchFamily="18" charset="0"/>
              </a:rPr>
              <a:t>Это родной брат моего прадеда Фирсова Петра Семеновича</a:t>
            </a:r>
          </a:p>
          <a:p>
            <a:pPr algn="just"/>
            <a:r>
              <a:rPr lang="ru-RU" sz="2000" b="1" u="sng" dirty="0" smtClean="0">
                <a:solidFill>
                  <a:srgbClr val="800000"/>
                </a:solidFill>
                <a:latin typeface="Cambria" pitchFamily="18" charset="0"/>
              </a:rPr>
              <a:t>Место рождения:</a:t>
            </a:r>
            <a:r>
              <a:rPr lang="ru-RU" sz="2000" b="1" dirty="0" smtClean="0">
                <a:solidFill>
                  <a:srgbClr val="800000"/>
                </a:solidFill>
                <a:latin typeface="Cambria" pitchFamily="18" charset="0"/>
              </a:rPr>
              <a:t> Московская обл., Воскресенский р-н, с. </a:t>
            </a:r>
            <a:r>
              <a:rPr lang="ru-RU" sz="2000" b="1" dirty="0" err="1" smtClean="0">
                <a:solidFill>
                  <a:srgbClr val="800000"/>
                </a:solidFill>
                <a:latin typeface="Cambria" pitchFamily="18" charset="0"/>
              </a:rPr>
              <a:t>Федотово</a:t>
            </a:r>
            <a:endParaRPr lang="en-US" sz="2000" b="1" dirty="0" smtClean="0">
              <a:solidFill>
                <a:srgbClr val="800000"/>
              </a:solidFill>
              <a:latin typeface="Cambria" pitchFamily="18" charset="0"/>
            </a:endParaRPr>
          </a:p>
          <a:p>
            <a:pPr algn="just"/>
            <a:r>
              <a:rPr lang="ru-RU" sz="2000" b="1" u="sng" dirty="0" smtClean="0">
                <a:solidFill>
                  <a:srgbClr val="800000"/>
                </a:solidFill>
                <a:latin typeface="Cambria" pitchFamily="18" charset="0"/>
              </a:rPr>
              <a:t>В РККА </a:t>
            </a:r>
            <a:r>
              <a:rPr lang="ru-RU" sz="2000" b="1" dirty="0" smtClean="0">
                <a:solidFill>
                  <a:srgbClr val="800000"/>
                </a:solidFill>
                <a:latin typeface="Cambria" pitchFamily="18" charset="0"/>
              </a:rPr>
              <a:t>с  1941 года </a:t>
            </a:r>
          </a:p>
          <a:p>
            <a:pPr algn="just"/>
            <a:r>
              <a:rPr lang="ru-RU" sz="2000" b="1" u="sng" dirty="0" smtClean="0">
                <a:solidFill>
                  <a:srgbClr val="800000"/>
                </a:solidFill>
                <a:latin typeface="Cambria" pitchFamily="18" charset="0"/>
              </a:rPr>
              <a:t>Место призыва: </a:t>
            </a:r>
            <a:r>
              <a:rPr lang="ru-RU" sz="2000" b="1" dirty="0" smtClean="0">
                <a:solidFill>
                  <a:srgbClr val="800000"/>
                </a:solidFill>
                <a:latin typeface="Cambria" pitchFamily="18" charset="0"/>
              </a:rPr>
              <a:t>Ворошиловский РВК, </a:t>
            </a:r>
            <a:r>
              <a:rPr lang="ru-RU" sz="2000" b="1" dirty="0" err="1" smtClean="0">
                <a:solidFill>
                  <a:srgbClr val="800000"/>
                </a:solidFill>
                <a:latin typeface="Cambria" pitchFamily="18" charset="0"/>
              </a:rPr>
              <a:t>Молотовская</a:t>
            </a:r>
            <a:r>
              <a:rPr lang="ru-RU" sz="2000" b="1" dirty="0" smtClean="0">
                <a:solidFill>
                  <a:srgbClr val="800000"/>
                </a:solidFill>
                <a:latin typeface="Cambria" pitchFamily="18" charset="0"/>
              </a:rPr>
              <a:t> обл., Ворошиловский р-н </a:t>
            </a:r>
          </a:p>
          <a:p>
            <a:pPr algn="just"/>
            <a:r>
              <a:rPr lang="ru-RU" sz="2000" b="1" u="sng" dirty="0" smtClean="0">
                <a:solidFill>
                  <a:srgbClr val="800000"/>
                </a:solidFill>
                <a:latin typeface="Cambria" pitchFamily="18" charset="0"/>
              </a:rPr>
              <a:t>Звание:</a:t>
            </a:r>
            <a:r>
              <a:rPr lang="ru-RU" sz="2000" b="1" dirty="0" smtClean="0">
                <a:solidFill>
                  <a:srgbClr val="800000"/>
                </a:solidFill>
                <a:latin typeface="Cambria" pitchFamily="18" charset="0"/>
              </a:rPr>
              <a:t> ефрейтор</a:t>
            </a:r>
          </a:p>
          <a:p>
            <a:pPr algn="just"/>
            <a:r>
              <a:rPr lang="ru-RU" sz="2000" b="1" u="sng" dirty="0" smtClean="0">
                <a:solidFill>
                  <a:srgbClr val="800000"/>
                </a:solidFill>
                <a:latin typeface="Cambria" pitchFamily="18" charset="0"/>
              </a:rPr>
              <a:t>Список наград</a:t>
            </a:r>
            <a:r>
              <a:rPr lang="ru-RU" sz="2000" b="1" dirty="0" smtClean="0">
                <a:solidFill>
                  <a:srgbClr val="800000"/>
                </a:solidFill>
                <a:latin typeface="Cambria" pitchFamily="18" charset="0"/>
              </a:rPr>
              <a:t>:  Орден Отечественной войны I степени; Орден Отечественной войны II степени; Орден Красной Звезды; Орден Славы III степени; Медаль «За отвагу»; Медаль «За боевые заслуги.</a:t>
            </a:r>
          </a:p>
          <a:p>
            <a:pPr algn="just"/>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3883231"/>
            <a:ext cx="821537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Младший брат Григория Семёновича Алексей Семёнович ушёл на фронт в первые дни войны и начал свою службу в роте связи 498 стрелкового полка 132  </a:t>
            </a:r>
            <a:r>
              <a:rPr kumimoji="0" lang="ru-RU"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Бахмачской</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Краснознамённой стрелковой дивизии, в должности командира отделения. Принимал участие в одном из крупнейших сражений – Битве за Днепр.</a:t>
            </a:r>
            <a:r>
              <a:rPr kumimoji="0" lang="ru-RU" b="1" i="0" u="none" strike="noStrike" cap="none" normalizeH="0" dirty="0" smtClean="0">
                <a:ln>
                  <a:noFill/>
                </a:ln>
                <a:solidFill>
                  <a:srgbClr val="800000"/>
                </a:solidFill>
                <a:effectLst/>
                <a:latin typeface="Cambria" pitchFamily="18" charset="0"/>
                <a:ea typeface="Calibri" pitchFamily="34" charset="0"/>
                <a:cs typeface="Times New Roman" pitchFamily="18" charset="0"/>
              </a:rPr>
              <a:t> </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За боевые заслуги был представлен к правительственной награде – ордену  «Красная Звезда»</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18" name="Рисунок 17" descr="&amp;Fcy;&amp;ocy;&amp;tcy;&amp;ocy;&amp;scy;&amp;ocy;&amp;yucy;&amp;zcy;, &amp;fcy;&amp;ocy;&amp;tcy;&amp;ocy;&amp;bcy;&amp;acy;&amp;ncy;&amp;kcy;: &amp;Ucy;&amp;Scy;&amp;Tcy;&amp;Icy;&amp;Ncy;&amp;Ocy;&amp;Vcy; &amp;Acy;&amp;lcy;&amp;iecy;&amp;kcy;&amp;scy;&amp;acy;&amp;ncy;&amp;dcy;&amp;rcy; (1909-1995) - &amp;Mcy;&amp;ocy;&amp;scy;&amp;kcy;&amp;vcy;&amp;acy; -…"/>
          <p:cNvPicPr/>
          <p:nvPr/>
        </p:nvPicPr>
        <p:blipFill>
          <a:blip r:embed="rId3" cstate="print"/>
          <a:srcRect/>
          <a:stretch>
            <a:fillRect/>
          </a:stretch>
        </p:blipFill>
        <p:spPr bwMode="auto">
          <a:xfrm>
            <a:off x="928662" y="928670"/>
            <a:ext cx="3071834" cy="2286016"/>
          </a:xfrm>
          <a:prstGeom prst="rect">
            <a:avLst/>
          </a:prstGeom>
          <a:ln w="19050">
            <a:solidFill>
              <a:srgbClr val="800000"/>
            </a:solidFill>
          </a:ln>
          <a:effectLst>
            <a:outerShdw blurRad="292100" dist="139700" dir="2700000" algn="tl" rotWithShape="0">
              <a:srgbClr val="333333">
                <a:alpha val="65000"/>
              </a:srgbClr>
            </a:outerShdw>
          </a:effectLst>
        </p:spPr>
      </p:pic>
      <p:pic>
        <p:nvPicPr>
          <p:cNvPr id="19" name="Рисунок 18" descr="Tatjana : LiveInternet - &amp;Rcy;&amp;ocy;&amp;scy;&amp;scy;&amp;icy;&amp;jcy;&amp;scy;&amp;kcy;&amp;icy;&amp;jcy; &amp;Scy;&amp;iecy;&amp;rcy;&amp;vcy;&amp;icy;&amp;scy; &amp;Ocy;&amp;ncy;&amp;lcy;&amp;acy;&amp;jcy;&amp;ncy;-&amp;Dcy;&amp;ncy;&amp;iecy;&amp;vcy;&amp;ncy;&amp;icy;&amp;kcy;&amp;ocy;&amp;vcy;"/>
          <p:cNvPicPr/>
          <p:nvPr/>
        </p:nvPicPr>
        <p:blipFill>
          <a:blip r:embed="rId4" cstate="print"/>
          <a:srcRect/>
          <a:stretch>
            <a:fillRect/>
          </a:stretch>
        </p:blipFill>
        <p:spPr bwMode="auto">
          <a:xfrm>
            <a:off x="5072066" y="928670"/>
            <a:ext cx="3071834" cy="2286016"/>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859500"/>
            <a:ext cx="8143932" cy="49552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32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Выписка из наградного листа:  </a:t>
            </a:r>
          </a:p>
          <a:p>
            <a:pPr marL="0" marR="0" lvl="0" indent="449263" algn="ctr" defTabSz="914400" rtl="0" eaLnBrk="1" fontAlgn="base" latinLnBrk="0" hangingPunct="1">
              <a:lnSpc>
                <a:spcPct val="100000"/>
              </a:lnSpc>
              <a:spcBef>
                <a:spcPct val="0"/>
              </a:spcBef>
              <a:spcAft>
                <a:spcPct val="0"/>
              </a:spcAft>
              <a:buClrTx/>
              <a:buSzTx/>
              <a:buFontTx/>
              <a:buNone/>
              <a:tabLst/>
            </a:pPr>
            <a:endParaRPr kumimoji="0" lang="ru-RU" sz="2400" b="1" i="0" u="sng" strike="noStrike" cap="none" normalizeH="0" baseline="0" dirty="0" smtClean="0">
              <a:ln>
                <a:noFill/>
              </a:ln>
              <a:solidFill>
                <a:srgbClr val="800000"/>
              </a:solidFill>
              <a:effectLst/>
              <a:latin typeface="Cambria" pitchFamily="18"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«При форсировании реки Днепр товарищ Фирсов обеспечил бесперебойной связью наступающие подразделения. В боях на Западном берегу Днепра был ранен командир линейного взвода, тогда товарищ Фирсов принял на себя командование взводом. Командуя в бою взводом, он смог обеспечить связью батальоны. Когда противник перешёл в контратаку, тогда Фирсов, возглавив взвод, отразил контратаку противника. В том бою взвод под командованием Фирсова уничтожил до 20 фашистов. Удостоен правительственной награды ордена «Красная Звезда»</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7 октября 1943г.  Командир 498 стрелкового полка</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642910" y="3500438"/>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500027" y="540512"/>
            <a:ext cx="8143933"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Потёмкин  Иван  Яковлевич</a:t>
            </a:r>
            <a:r>
              <a:rPr kumimoji="0" lang="en-US"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32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1923 года рождения</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Это муж сестры моей прабабушки  Фирсовой Валентины Ивановны</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Место рождения</a:t>
            </a:r>
            <a:r>
              <a:rPr kumimoji="0" lang="ru-RU" sz="2000" b="1" i="0"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Калининская обл., </a:t>
            </a:r>
            <a:r>
              <a:rPr kumimoji="0" lang="ru-RU" sz="2000" b="1" i="0" u="none" strike="noStrike" cap="none" normalizeH="0" baseline="0" dirty="0" err="1" smtClean="0">
                <a:ln>
                  <a:noFill/>
                </a:ln>
                <a:solidFill>
                  <a:srgbClr val="800000"/>
                </a:solidFill>
                <a:effectLst/>
                <a:latin typeface="Cambria" pitchFamily="18" charset="0"/>
                <a:ea typeface="Times New Roman" pitchFamily="18" charset="0"/>
                <a:cs typeface="Times New Roman" pitchFamily="18" charset="0"/>
              </a:rPr>
              <a:t>Молоковский</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р-н, с. Кузнецка</a:t>
            </a:r>
            <a:endParaRPr lang="en-US" sz="2000" b="1" dirty="0" smtClean="0">
              <a:solidFill>
                <a:srgbClr val="800000"/>
              </a:solidFill>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В РККА </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с  1942 года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Место призыва</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a:t>
            </a:r>
            <a:r>
              <a:rPr kumimoji="0" lang="en-US" sz="2000" b="1" i="0" u="none" strike="noStrike" cap="none" normalizeH="0" dirty="0" smtClean="0">
                <a:ln>
                  <a:noFill/>
                </a:ln>
                <a:solidFill>
                  <a:srgbClr val="800000"/>
                </a:solidFill>
                <a:effectLst/>
                <a:latin typeface="Cambria" pitchFamily="18" charset="0"/>
                <a:ea typeface="Times New Roman" pitchFamily="18" charset="0"/>
                <a:cs typeface="Times New Roman" pitchFamily="18" charset="0"/>
              </a:rPr>
              <a:t>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Жарминский</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РВК, Казахская ССР, Семипалатинская обл.,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Жарминский</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р-н.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Звание</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сержант</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Список наград</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Орден Отечественной войны I степени; Орден Отечественной войны II степени; Орден Красной Звезды; Орден Славы III степени; Медаль «За отвагу»; Медаль «За боевые заслуги.</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642910" y="3500438"/>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065640"/>
            <a:ext cx="8643955"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Воевал в составе Ленинградского фронта в хозяйственной части 54-го Трансильванского Укреплённого Района.  </a:t>
            </a:r>
            <a:r>
              <a:rPr lang="ru-RU" b="1" dirty="0" err="1" smtClean="0">
                <a:solidFill>
                  <a:srgbClr val="800000"/>
                </a:solidFill>
                <a:latin typeface="Cambria" pitchFamily="18" charset="0"/>
              </a:rPr>
              <a:t>Являетсяся</a:t>
            </a:r>
            <a:r>
              <a:rPr lang="ru-RU" b="1" dirty="0" smtClean="0">
                <a:solidFill>
                  <a:srgbClr val="800000"/>
                </a:solidFill>
                <a:latin typeface="Cambria" pitchFamily="18" charset="0"/>
              </a:rPr>
              <a:t>  участником операции прорыва блокады,  с 12 января 1944 года  Потемкин И. Я. в числе войск Ленинградского фронта участвовал в боях за освобождение Карпат, Венгрии и Чехословакии, представлен к правительственной награде Медаль «За Боевые заслуги».</a:t>
            </a:r>
          </a:p>
          <a:p>
            <a:pPr marL="457200" marR="0" lvl="1" indent="0" algn="just" defTabSz="914400" rtl="0" eaLnBrk="1" fontAlgn="base" latinLnBrk="0" hangingPunct="1">
              <a:lnSpc>
                <a:spcPct val="100000"/>
              </a:lnSpc>
              <a:spcBef>
                <a:spcPct val="0"/>
              </a:spcBef>
              <a:spcAft>
                <a:spcPct val="0"/>
              </a:spcAft>
              <a:buClrTx/>
              <a:buSzTx/>
              <a:tabLst/>
            </a:pP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20" name="Рисунок 19" descr="&amp;Fcy;&amp;ocy;&amp;tcy;&amp;ocy;&amp;Tcy;&amp;iecy;&amp;lcy;&amp;iecy;&amp;gcy;&amp;rcy;&amp;acy;&amp;fcy; &quot; &amp;ZHcy;&amp;icy;&amp;vcy;&amp;ocy;&amp;tcy;&amp;ncy;&amp;ycy;&amp;iecy; &amp;ncy;&amp;acy; &amp;vcy;&amp;ocy;&amp;jcy;&amp;ncy;&amp;iecy; (&amp;pcy;&amp;rcy;&amp;ocy;&amp;dcy;&amp;ocy;&amp;lcy;&amp;zhcy;&amp;iecy;&amp;ncy;&amp;icy;&amp;iecy;)"/>
          <p:cNvPicPr/>
          <p:nvPr/>
        </p:nvPicPr>
        <p:blipFill>
          <a:blip r:embed="rId3" cstate="print"/>
          <a:srcRect/>
          <a:stretch>
            <a:fillRect/>
          </a:stretch>
        </p:blipFill>
        <p:spPr bwMode="auto">
          <a:xfrm>
            <a:off x="2571736" y="857232"/>
            <a:ext cx="3929090" cy="2643206"/>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642910" y="3500438"/>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1077464"/>
            <a:ext cx="8143932" cy="43242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32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Мурзин</a:t>
            </a: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Михаил  Ефремович</a:t>
            </a:r>
            <a:endParaRPr kumimoji="0" lang="ru-RU" sz="32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1924 года рождения</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Это родной брат отца моей бабушки Фирсовой Галины Павловны</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Место рождения:</a:t>
            </a:r>
            <a:r>
              <a:rPr kumimoji="0" lang="ru-RU" sz="2000" b="1" i="0"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r>
              <a:rPr kumimoji="0" lang="ru-RU" sz="2000" b="1" i="0"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Свердловская обл., г. Нижний Тагил,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В  РККА </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с 01.11.1942 года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Место призыва</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Ленинский РВК, Свердловская обл., г. Нижний Тагил, Ленинский р-н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Звание:</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рядовой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Список наград</a:t>
            </a:r>
            <a:r>
              <a:rPr kumimoji="0" lang="ru-RU" sz="2000"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Орден Красной Звезды; Орден Славы III степени; Медаль «За отвагу»; Медаль «За боевые заслуги»</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642910" y="3500438"/>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947207"/>
            <a:ext cx="814393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en-US"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1025" name="Rectangle 1"/>
          <p:cNvSpPr>
            <a:spLocks noChangeArrowheads="1"/>
          </p:cNvSpPr>
          <p:nvPr/>
        </p:nvSpPr>
        <p:spPr bwMode="auto">
          <a:xfrm>
            <a:off x="500034" y="805450"/>
            <a:ext cx="8143932"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3200" b="1" i="0" u="sng"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Выписка из наградного листа:</a:t>
            </a:r>
            <a:endParaRPr kumimoji="0" lang="en-US" sz="3200" b="1" i="0" u="sng"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endParaRPr>
          </a:p>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3200" b="1" i="0" u="sng"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a:t>
            </a:r>
            <a:r>
              <a:rPr kumimoji="0" lang="en-US" sz="3200" b="1" i="0" u="sng"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a:t>
            </a:r>
            <a:endParaRPr kumimoji="0" lang="ru-RU" sz="3200" b="0" i="0" u="sng" strike="noStrike" cap="none" normalizeH="0" baseline="0" dirty="0" smtClean="0">
              <a:ln>
                <a:noFill/>
              </a:ln>
              <a:solidFill>
                <a:srgbClr val="800000"/>
              </a:solidFill>
              <a:effectLst/>
              <a:latin typeface="Arial"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«В бою в районе деревни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Прудуне</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Анактского</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района 6 марта 1944 года, участвуя в отражении контратак противника, уничтожил 5 немецких солдат. Когда противник предпринял контратаку, и пехота врага подошла к огневым позициям, товарищ Мазурин очередями своего пулемёта способствовал отразить попытку противника – прорвать нашу оборону и отбросить пехоту врага на его исходные позиции. Товарищ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Мурзин</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удостоен Правительственной награды ордена «Слава III степени»</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19 августа 1944года</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Командир 735стрелкового полка Гвардии майор Коновалов.</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214818"/>
            <a:ext cx="8143932" cy="1754326"/>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В годы Великой Отечественной войны Урал, обладавший выгодным географическим положением, уникальными природными ресурсами, крупной промышленной базой, квалифицированными кадрами и историческим опытом производства вооружения, выступил в роли «станового хребта» всего оборонного комплекса СССР. Одной из ведущих территорий Урала являлась Свердловская область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2800767"/>
          </a:xfrm>
          <a:prstGeom prst="rect">
            <a:avLst/>
          </a:prstGeom>
          <a:noFill/>
        </p:spPr>
        <p:txBody>
          <a:bodyPr wrap="square" rtlCol="0">
            <a:spAutoFit/>
          </a:bodyPr>
          <a:lstStyle/>
          <a:p>
            <a:pPr algn="ctr"/>
            <a:r>
              <a:rPr lang="ru-RU" sz="3200" b="1" dirty="0" smtClean="0">
                <a:solidFill>
                  <a:srgbClr val="800000"/>
                </a:solidFill>
                <a:latin typeface="Cambria" pitchFamily="18" charset="0"/>
              </a:rPr>
              <a:t>Они ковали победу в тылу</a:t>
            </a:r>
          </a:p>
          <a:p>
            <a:pPr algn="r"/>
            <a:endParaRPr lang="ru-RU" b="1" dirty="0" smtClean="0">
              <a:solidFill>
                <a:srgbClr val="800000"/>
              </a:solidFill>
              <a:latin typeface="Cambria" pitchFamily="18" charset="0"/>
            </a:endParaRPr>
          </a:p>
          <a:p>
            <a:pPr algn="r"/>
            <a:r>
              <a:rPr lang="ru-RU" b="1" dirty="0" smtClean="0">
                <a:solidFill>
                  <a:srgbClr val="800000"/>
                </a:solidFill>
                <a:latin typeface="Cambria" pitchFamily="18" charset="0"/>
              </a:rPr>
              <a:t>Да, тыл и фронт-</a:t>
            </a:r>
          </a:p>
          <a:p>
            <a:pPr algn="r"/>
            <a:r>
              <a:rPr lang="ru-RU" b="1" dirty="0" smtClean="0">
                <a:solidFill>
                  <a:srgbClr val="800000"/>
                </a:solidFill>
                <a:latin typeface="Cambria" pitchFamily="18" charset="0"/>
              </a:rPr>
              <a:t>Родные братья,</a:t>
            </a:r>
          </a:p>
          <a:p>
            <a:pPr algn="r"/>
            <a:r>
              <a:rPr lang="ru-RU" b="1" dirty="0" smtClean="0">
                <a:solidFill>
                  <a:srgbClr val="800000"/>
                </a:solidFill>
                <a:latin typeface="Cambria" pitchFamily="18" charset="0"/>
              </a:rPr>
              <a:t>И крепче в мире нет родни.</a:t>
            </a:r>
          </a:p>
          <a:p>
            <a:pPr algn="r"/>
            <a:r>
              <a:rPr lang="ru-RU" b="1" dirty="0" smtClean="0">
                <a:solidFill>
                  <a:srgbClr val="800000"/>
                </a:solidFill>
                <a:latin typeface="Cambria" pitchFamily="18" charset="0"/>
              </a:rPr>
              <a:t>Богатыри годины давней </a:t>
            </a:r>
          </a:p>
          <a:p>
            <a:pPr algn="r"/>
            <a:r>
              <a:rPr lang="ru-RU" b="1" dirty="0" smtClean="0">
                <a:solidFill>
                  <a:srgbClr val="800000"/>
                </a:solidFill>
                <a:latin typeface="Cambria" pitchFamily="18" charset="0"/>
              </a:rPr>
              <a:t>И в славе равные бойцы.</a:t>
            </a:r>
          </a:p>
          <a:p>
            <a:pPr algn="r"/>
            <a:r>
              <a:rPr lang="ru-RU" b="1" dirty="0" smtClean="0">
                <a:solidFill>
                  <a:srgbClr val="800000"/>
                </a:solidFill>
                <a:latin typeface="Cambria" pitchFamily="18" charset="0"/>
              </a:rPr>
              <a:t>А. Твардовский</a:t>
            </a:r>
            <a:r>
              <a:rPr lang="ru-RU" dirty="0" smtClean="0"/>
              <a:t>.</a:t>
            </a:r>
          </a:p>
          <a:p>
            <a:endParaRPr lang="ru-RU" dirty="0"/>
          </a:p>
        </p:txBody>
      </p:sp>
      <p:pic>
        <p:nvPicPr>
          <p:cNvPr id="22" name="Рисунок 21" descr="&amp;Dcy;&amp;iecy;&amp;tcy;&amp;scy;&amp;kcy;&amp;acy;&amp;yacy; &amp;rcy;&amp;ucy;&amp;kcy;&amp;acy;"/>
          <p:cNvPicPr/>
          <p:nvPr/>
        </p:nvPicPr>
        <p:blipFill>
          <a:blip r:embed="rId3" cstate="print"/>
          <a:srcRect/>
          <a:stretch>
            <a:fillRect/>
          </a:stretch>
        </p:blipFill>
        <p:spPr bwMode="auto">
          <a:xfrm>
            <a:off x="642910" y="2357430"/>
            <a:ext cx="2286016" cy="1714512"/>
          </a:xfrm>
          <a:prstGeom prst="rect">
            <a:avLst/>
          </a:prstGeom>
          <a:ln w="19050">
            <a:solidFill>
              <a:srgbClr val="800000"/>
            </a:solidFill>
          </a:ln>
          <a:effectLst>
            <a:outerShdw blurRad="292100" dist="139700" dir="2700000" algn="tl" rotWithShape="0">
              <a:srgbClr val="333333">
                <a:alpha val="65000"/>
              </a:srgbClr>
            </a:outerShdw>
          </a:effectLst>
        </p:spPr>
      </p:pic>
      <p:pic>
        <p:nvPicPr>
          <p:cNvPr id="23" name="Рисунок 22" descr="&amp;Vcy;&amp;scy;&amp;iocy; &amp;dcy;&amp;lcy;&amp;yacy; &amp;fcy;&amp;rcy;&amp;ocy;&amp;ncy;&amp;tcy;&amp;acy;.... &amp;Pcy;&amp;acy;&amp;rcy;&amp;acy; &amp;Bcy;&amp;iecy;&amp;lcy;&amp;lcy;&amp;ucy;&amp;mcy;"/>
          <p:cNvPicPr/>
          <p:nvPr/>
        </p:nvPicPr>
        <p:blipFill>
          <a:blip r:embed="rId4" cstate="print"/>
          <a:srcRect/>
          <a:stretch>
            <a:fillRect/>
          </a:stretch>
        </p:blipFill>
        <p:spPr bwMode="auto">
          <a:xfrm>
            <a:off x="3143240" y="1142984"/>
            <a:ext cx="2286016" cy="1714512"/>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1911446"/>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3827534"/>
            <a:ext cx="8143932"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Среди городов Среднего Урала Кушва не крупный город, но  значимость ее в экономическом, промышленном, научном, культурном, спортивном и других аспектах велика.</a:t>
            </a:r>
            <a:r>
              <a:rPr lang="ru-RU" b="1" dirty="0" smtClean="0">
                <a:solidFill>
                  <a:srgbClr val="800000"/>
                </a:solidFill>
                <a:latin typeface="Cambria" pitchFamily="18" charset="0"/>
              </a:rPr>
              <a:t> Весомый вклад трудящиеся города Кушва внесли и в годы  великих  испытаний  советского народа в Великой Отечественной войне. Это они трудились в тяжелых условиях в тылу,  вместе с воинами  на фронте отстаивали независимость нашей страны</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25" name="Рисунок 24" descr="&amp;Icy;&amp;scy;&amp;tcy;&amp;ocy;&amp;rcy;&amp;icy;&amp;chcy;&amp;iecy;&amp;scy;&amp;kcy;&amp;icy;&amp;iecy; &amp;fcy;&amp;ocy;&amp;tcy;&amp;ocy;&amp;gcy;&amp;rcy;&amp;acy;&amp;fcy;&amp;icy;&amp;icy;. - &amp;Fcy;&amp;ocy;&amp;rcy;&amp;ucy;&amp;mcy; &amp;IEcy;&amp;kcy;&amp;acy;&amp;tcy;&amp;iecy;&amp;rcy;&amp;icy;&amp;ncy;&amp;bcy;&amp;ucy;&amp;rcy;&amp;gcy;+&amp;Scy;&amp;vcy;&amp;iecy;&amp;rcy;&amp;dcy;&amp;lcy;&amp;ocy;&amp;vcy;&amp;scy;&amp;kcy;"/>
          <p:cNvPicPr/>
          <p:nvPr/>
        </p:nvPicPr>
        <p:blipFill>
          <a:blip r:embed="rId3" cstate="print"/>
          <a:srcRect/>
          <a:stretch>
            <a:fillRect/>
          </a:stretch>
        </p:blipFill>
        <p:spPr bwMode="auto">
          <a:xfrm>
            <a:off x="5072066" y="785794"/>
            <a:ext cx="3143272" cy="2214578"/>
          </a:xfrm>
          <a:prstGeom prst="rect">
            <a:avLst/>
          </a:prstGeom>
          <a:ln w="19050">
            <a:solidFill>
              <a:srgbClr val="800000"/>
            </a:solidFill>
          </a:ln>
          <a:effectLst>
            <a:outerShdw blurRad="292100" dist="139700" dir="2700000" algn="tl" rotWithShape="0">
              <a:srgbClr val="333333">
                <a:alpha val="65000"/>
              </a:srgbClr>
            </a:outerShdw>
          </a:effectLst>
        </p:spPr>
      </p:pic>
      <p:pic>
        <p:nvPicPr>
          <p:cNvPr id="26" name="Рисунок 25" descr="&amp;Kcy;&amp;ucy;&amp;shcy;&amp;vcy;&amp;icy;&amp;ncy;&amp;scy;&amp;kcy;&amp;icy;&amp;jcy; &amp;zcy;&amp;acy;&amp;vcy;&amp;ocy;&amp;dcy; - &amp;Rcy;&amp;ocy;&amp;scy;&amp;scy;&amp;icy;&amp;yacy; &amp;Scy;&amp;vcy;&amp;iecy;&amp;rcy;&amp;dcy;&amp;lcy;&amp;ocy;&amp;vcy;&amp;scy;&amp;kcy;&amp;acy;&amp;yacy; &amp;ocy;&amp;bcy;&amp;lcy;&amp;acy;&amp;scy;&amp;tcy;&amp;softcy; &amp;Kcy;&amp;ucy;&amp;shcy;&amp;vcy;&amp;acy; - &amp;Ecy;&amp;tcy;&amp;ocy;&amp;Rcy;&amp;iecy;…"/>
          <p:cNvPicPr/>
          <p:nvPr/>
        </p:nvPicPr>
        <p:blipFill>
          <a:blip r:embed="rId4" cstate="print"/>
          <a:srcRect/>
          <a:stretch>
            <a:fillRect/>
          </a:stretch>
        </p:blipFill>
        <p:spPr bwMode="auto">
          <a:xfrm>
            <a:off x="1071538" y="785794"/>
            <a:ext cx="3143272" cy="2214578"/>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solidFill>
              <a:srgbClr val="990000"/>
            </a:solidFill>
            <a:miter lim="800000"/>
            <a:headEnd/>
            <a:tailEnd/>
          </a:ln>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500034" y="1071546"/>
            <a:ext cx="8143932" cy="4482526"/>
          </a:xfrm>
          <a:prstGeom prst="rect">
            <a:avLst/>
          </a:prstGeom>
          <a:noFill/>
        </p:spPr>
        <p:txBody>
          <a:bodyPr wrap="square" rtlCol="0">
            <a:spAutoFit/>
          </a:bodyPr>
          <a:lstStyle/>
          <a:p>
            <a:pPr lvl="0" indent="449263" algn="ctr" fontAlgn="base">
              <a:spcBef>
                <a:spcPct val="0"/>
              </a:spcBef>
              <a:spcAft>
                <a:spcPct val="0"/>
              </a:spcAft>
            </a:pPr>
            <a:r>
              <a:rPr lang="ru-RU" sz="3200" b="1" u="sng" dirty="0" smtClean="0">
                <a:solidFill>
                  <a:srgbClr val="800000"/>
                </a:solidFill>
                <a:latin typeface="Cambria" pitchFamily="18" charset="0"/>
                <a:ea typeface="Times New Roman" pitchFamily="18" charset="0"/>
                <a:cs typeface="Times New Roman" pitchFamily="18" charset="0"/>
              </a:rPr>
              <a:t>Цель : </a:t>
            </a:r>
          </a:p>
          <a:p>
            <a:pPr lvl="0" indent="449263" algn="ctr" fontAlgn="base">
              <a:spcBef>
                <a:spcPct val="0"/>
              </a:spcBef>
              <a:spcAft>
                <a:spcPct val="0"/>
              </a:spcAft>
            </a:pPr>
            <a:r>
              <a:rPr lang="en-US" sz="2400" b="1" dirty="0" smtClean="0">
                <a:solidFill>
                  <a:srgbClr val="800000"/>
                </a:solidFill>
                <a:latin typeface="Cambria" pitchFamily="18" charset="0"/>
                <a:ea typeface="Times New Roman" pitchFamily="18" charset="0"/>
                <a:cs typeface="Times New Roman" pitchFamily="18" charset="0"/>
              </a:rPr>
              <a:t>-</a:t>
            </a:r>
            <a:r>
              <a:rPr lang="ru-RU" sz="2400" b="1" dirty="0" smtClean="0">
                <a:solidFill>
                  <a:srgbClr val="800000"/>
                </a:solidFill>
                <a:latin typeface="Cambria" pitchFamily="18" charset="0"/>
                <a:ea typeface="Times New Roman" pitchFamily="18" charset="0"/>
                <a:cs typeface="Times New Roman" pitchFamily="18" charset="0"/>
              </a:rPr>
              <a:t>изучить  и  систематизировать военные биографии  прадедов     по отцовской   и по материнской линии, пройти с ними по дорогам войны.</a:t>
            </a:r>
            <a:endParaRPr lang="en-US" sz="2400" b="1" dirty="0" smtClean="0">
              <a:solidFill>
                <a:srgbClr val="800000"/>
              </a:solidFill>
              <a:latin typeface="Cambria" pitchFamily="18" charset="0"/>
              <a:ea typeface="Times New Roman" pitchFamily="18" charset="0"/>
              <a:cs typeface="Times New Roman" pitchFamily="18" charset="0"/>
            </a:endParaRPr>
          </a:p>
          <a:p>
            <a:pPr lvl="0" indent="449263" algn="ctr" fontAlgn="base">
              <a:spcBef>
                <a:spcPct val="0"/>
              </a:spcBef>
              <a:spcAft>
                <a:spcPct val="0"/>
              </a:spcAft>
            </a:pPr>
            <a:endParaRPr lang="ru-RU" sz="2000" b="1" u="sng" dirty="0" smtClean="0">
              <a:solidFill>
                <a:srgbClr val="800000"/>
              </a:solidFill>
              <a:latin typeface="Cambria" pitchFamily="18" charset="0"/>
            </a:endParaRPr>
          </a:p>
          <a:p>
            <a:pPr lvl="0" indent="449263" algn="ctr" eaLnBrk="0" fontAlgn="base" hangingPunct="0">
              <a:spcBef>
                <a:spcPct val="0"/>
              </a:spcBef>
              <a:spcAft>
                <a:spcPct val="0"/>
              </a:spcAft>
            </a:pPr>
            <a:r>
              <a:rPr lang="ru-RU" sz="3200" b="1" u="sng" dirty="0" smtClean="0">
                <a:solidFill>
                  <a:srgbClr val="800000"/>
                </a:solidFill>
                <a:latin typeface="Cambria" pitchFamily="18" charset="0"/>
                <a:ea typeface="Times New Roman" pitchFamily="18" charset="0"/>
                <a:cs typeface="Times New Roman" pitchFamily="18" charset="0"/>
              </a:rPr>
              <a:t>Задачи:  </a:t>
            </a:r>
            <a:endParaRPr lang="ru-RU" sz="3200" b="1" u="sng" dirty="0" smtClean="0">
              <a:solidFill>
                <a:srgbClr val="800000"/>
              </a:solidFill>
              <a:latin typeface="Cambria" pitchFamily="18" charset="0"/>
            </a:endParaRPr>
          </a:p>
          <a:p>
            <a:pPr lvl="0" indent="449263" algn="ctr" eaLnBrk="0" fontAlgn="base" hangingPunct="0">
              <a:spcBef>
                <a:spcPct val="0"/>
              </a:spcBef>
              <a:spcAft>
                <a:spcPct val="0"/>
              </a:spcAft>
            </a:pPr>
            <a:r>
              <a:rPr lang="ru-RU" sz="2400" b="1" dirty="0" smtClean="0">
                <a:solidFill>
                  <a:srgbClr val="800000"/>
                </a:solidFill>
                <a:latin typeface="Cambria" pitchFamily="18" charset="0"/>
                <a:ea typeface="Times New Roman" pitchFamily="18" charset="0"/>
                <a:cs typeface="Times New Roman" pitchFamily="18" charset="0"/>
              </a:rPr>
              <a:t>- собрать сведения о предках -  участниках ВОВ, носящих фамилии  </a:t>
            </a:r>
            <a:r>
              <a:rPr lang="ru-RU" sz="2400" b="1" dirty="0" err="1" smtClean="0">
                <a:solidFill>
                  <a:srgbClr val="800000"/>
                </a:solidFill>
                <a:latin typeface="Cambria" pitchFamily="18" charset="0"/>
                <a:ea typeface="Times New Roman" pitchFamily="18" charset="0"/>
                <a:cs typeface="Times New Roman" pitchFamily="18" charset="0"/>
              </a:rPr>
              <a:t>Жиделёвы</a:t>
            </a:r>
            <a:r>
              <a:rPr lang="ru-RU" sz="2400" b="1" dirty="0" smtClean="0">
                <a:solidFill>
                  <a:srgbClr val="800000"/>
                </a:solidFill>
                <a:latin typeface="Cambria" pitchFamily="18" charset="0"/>
                <a:ea typeface="Times New Roman" pitchFamily="18" charset="0"/>
                <a:cs typeface="Times New Roman" pitchFamily="18" charset="0"/>
              </a:rPr>
              <a:t> и Фирсовы;</a:t>
            </a:r>
            <a:endParaRPr lang="ru-RU" sz="2400" b="1" dirty="0" smtClean="0">
              <a:solidFill>
                <a:srgbClr val="800000"/>
              </a:solidFill>
              <a:latin typeface="Cambria" pitchFamily="18" charset="0"/>
            </a:endParaRPr>
          </a:p>
          <a:p>
            <a:pPr lvl="0" indent="449263" algn="ctr" eaLnBrk="0" fontAlgn="base" hangingPunct="0">
              <a:spcBef>
                <a:spcPct val="0"/>
              </a:spcBef>
              <a:spcAft>
                <a:spcPct val="0"/>
              </a:spcAft>
            </a:pPr>
            <a:r>
              <a:rPr lang="ru-RU" sz="2400" b="1" dirty="0" smtClean="0">
                <a:solidFill>
                  <a:srgbClr val="800000"/>
                </a:solidFill>
                <a:latin typeface="Cambria" pitchFamily="18" charset="0"/>
                <a:ea typeface="Times New Roman" pitchFamily="18" charset="0"/>
                <a:cs typeface="Times New Roman" pitchFamily="18" charset="0"/>
              </a:rPr>
              <a:t>- сохранить наиболее  ценный материал о военной судьбе моих прадедов для последующих поколений.</a:t>
            </a:r>
            <a:endParaRPr lang="ru-RU" sz="2400" b="1" dirty="0" smtClean="0">
              <a:solidFill>
                <a:srgbClr val="800000"/>
              </a:solidFill>
              <a:latin typeface="Cambria"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58530"/>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81628"/>
            <a:ext cx="8143932"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Фирсов  Петр Семенович</a:t>
            </a:r>
            <a:endParaRPr kumimoji="0" lang="ru-RU" sz="32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1915- 2004</a:t>
            </a:r>
            <a:endParaRPr kumimoji="0" lang="ru-RU" sz="32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2774" name="Picture 6" descr="C:\Users\мж\Desktop\Отсканировано28jpg.jpg"/>
          <p:cNvPicPr>
            <a:picLocks noChangeAspect="1" noChangeArrowheads="1"/>
          </p:cNvPicPr>
          <p:nvPr/>
        </p:nvPicPr>
        <p:blipFill>
          <a:blip r:embed="rId3" cstate="print"/>
          <a:srcRect/>
          <a:stretch>
            <a:fillRect/>
          </a:stretch>
        </p:blipFill>
        <p:spPr bwMode="auto">
          <a:xfrm>
            <a:off x="3714744" y="1571612"/>
            <a:ext cx="1643074" cy="2357454"/>
          </a:xfrm>
          <a:prstGeom prst="rect">
            <a:avLst/>
          </a:prstGeom>
          <a:ln w="19050">
            <a:solidFill>
              <a:srgbClr val="800000"/>
            </a:solidFill>
          </a:ln>
          <a:effectLst>
            <a:outerShdw blurRad="292100" dist="139700" dir="2700000" algn="tl" rotWithShape="0">
              <a:srgbClr val="333333">
                <a:alpha val="65000"/>
              </a:srgbClr>
            </a:outerShdw>
          </a:effectLst>
        </p:spPr>
      </p:pic>
      <p:sp>
        <p:nvSpPr>
          <p:cNvPr id="29" name="TextBox 28"/>
          <p:cNvSpPr txBox="1"/>
          <p:nvPr/>
        </p:nvSpPr>
        <p:spPr>
          <a:xfrm>
            <a:off x="500034" y="4000504"/>
            <a:ext cx="8143932" cy="2031325"/>
          </a:xfrm>
          <a:prstGeom prst="rect">
            <a:avLst/>
          </a:prstGeom>
          <a:noFill/>
        </p:spPr>
        <p:txBody>
          <a:bodyPr wrap="square" rtlCol="0">
            <a:spAutoFit/>
          </a:bodyPr>
          <a:lstStyle/>
          <a:p>
            <a:pPr algn="just"/>
            <a:r>
              <a:rPr lang="ru-RU" b="1" dirty="0" smtClean="0">
                <a:solidFill>
                  <a:srgbClr val="800000"/>
                </a:solidFill>
                <a:latin typeface="Cambria" pitchFamily="18" charset="0"/>
              </a:rPr>
              <a:t>	В 1931 году Петру Семеновичу  было шестнадцать лет, когда их семью выслали  из родного села </a:t>
            </a:r>
            <a:r>
              <a:rPr lang="ru-RU" b="1" dirty="0" err="1" smtClean="0">
                <a:solidFill>
                  <a:srgbClr val="800000"/>
                </a:solidFill>
                <a:latin typeface="Cambria" pitchFamily="18" charset="0"/>
              </a:rPr>
              <a:t>Федотово</a:t>
            </a:r>
            <a:r>
              <a:rPr lang="ru-RU" b="1" dirty="0" smtClean="0">
                <a:solidFill>
                  <a:srgbClr val="800000"/>
                </a:solidFill>
                <a:latin typeface="Cambria" pitchFamily="18" charset="0"/>
              </a:rPr>
              <a:t> Московской области. Под жилье в Кушве,  куда и попала семья после раскулачивания, отвели помещение  в старом заброшенном  бараке.  Вскоре родные узнали, что  их арестованный отец  Семен Степанович умер  в лагере заключённых от тяжелой болезни.  И вся забота о семье легла на плечи матери Прасковьи Дмитриевны и старших детей. </a:t>
            </a:r>
            <a:endParaRPr lang="ru-RU" b="1" dirty="0">
              <a:solidFill>
                <a:srgbClr val="800000"/>
              </a:solidFill>
              <a:latin typeface="Cambria"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58530"/>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71032"/>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243337"/>
            <a:ext cx="814393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Поэтому в шестнадцать лет Петр  Семенович Фирсов был принят машинистом экскаватора в горный цех Гороблагодатского рудоуправления. Когда началась война Петр Семенович несколько раз приходил в военкомат с просьбой отправить его на фронт, но </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всякий раз ему отказывали, говоря при этом «Победа достигается не только на фронте но и в тылу.»</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28" name="Рисунок 27" descr="&amp;Pcy;&amp;ocy;&amp;vcy;&amp;iecy;&amp;scy;&amp;tcy;&amp;kcy;&amp;acy; &amp;dcy;&amp;ncy;&amp;yacy; &amp;Ncy;&amp;acy; &amp;Scy;&amp;rcy;&amp;iecy;&amp;dcy;&amp;ncy;&amp;iecy;&amp;mcy; &amp;Ucy;&amp;rcy;&amp;acy;&amp;lcy;&amp;iecy; &amp;ucy;&amp;chcy;&amp;rcy;&amp;iecy;&amp;dcy;&amp;yacy;&amp;tcy; &amp;pcy;&amp;rcy;&amp;acy;&amp;zcy;&amp;dcy;&amp;ncy;&amp;icy;&amp;kcy; - &amp;Dcy;&amp;iecy;&amp;ncy;&amp;softcy; &amp;tcy;&amp;rcy;&amp;ucy;&amp;dcy;&amp;ocy;&amp;vcy;&amp;ocy;&amp;gcy;&amp;ocy; &amp;icy; &amp;bcy;&amp;ocy;&amp;iecy;&amp;vcy;&amp;ocy;&amp;gcy;&amp;ocy; &amp;pcy;&amp;ocy;&amp;dcy;&amp;vcy;&amp;icy;&amp;gcy;&amp;acy; &amp;ucy;&amp;rcy;&amp;acy;&amp;lcy;&amp;softcy;&amp;tscy;&amp;iecy;&amp;vcy; (&amp;fcy;&amp;ocy;&amp;tcy;&amp;ocy;)"/>
          <p:cNvPicPr/>
          <p:nvPr/>
        </p:nvPicPr>
        <p:blipFill>
          <a:blip r:embed="rId3" cstate="print"/>
          <a:srcRect/>
          <a:stretch>
            <a:fillRect/>
          </a:stretch>
        </p:blipFill>
        <p:spPr bwMode="auto">
          <a:xfrm>
            <a:off x="2285984" y="642918"/>
            <a:ext cx="4643470" cy="3214710"/>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58530"/>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71032"/>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4817" name="Rectangle 1"/>
          <p:cNvSpPr>
            <a:spLocks noChangeArrowheads="1"/>
          </p:cNvSpPr>
          <p:nvPr/>
        </p:nvSpPr>
        <p:spPr bwMode="auto">
          <a:xfrm>
            <a:off x="500034" y="3643314"/>
            <a:ext cx="8143932" cy="22860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b="1" dirty="0" smtClean="0">
                <a:solidFill>
                  <a:srgbClr val="800000"/>
                </a:solidFill>
                <a:latin typeface="Cambria" pitchFamily="18" charset="0"/>
                <a:ea typeface="Calibri" pitchFamily="34" charset="0"/>
                <a:cs typeface="Times New Roman" pitchFamily="18" charset="0"/>
              </a:rPr>
              <a:t>	</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Внедряя в работу новую систему экскавации, суть  которой  в чётком использовании каждой минуты рабочего времен,  в  полном  использовании технических возможностей экскаватора,  в комплексе с четкой  работой железнодорожного транспорта под погрузкой и разгрузкой, позволило бригаде моего прадеда  грузить 58- 60 думпкаров в смену при норме – 33. Благодаря этому он приобрел немалый опыт, которым охотно делился с молодыми экскаваторщиками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30" name="Рисунок 29" descr="C:\Users\мж\Desktop\Проект  Судьба моих родных\12.jpg"/>
          <p:cNvPicPr/>
          <p:nvPr/>
        </p:nvPicPr>
        <p:blipFill>
          <a:blip r:embed="rId3" cstate="print">
            <a:lum bright="-10000" contrast="20000"/>
          </a:blip>
          <a:srcRect/>
          <a:stretch>
            <a:fillRect/>
          </a:stretch>
        </p:blipFill>
        <p:spPr bwMode="auto">
          <a:xfrm>
            <a:off x="3571868" y="642918"/>
            <a:ext cx="2071702" cy="2928958"/>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500034" y="3901907"/>
            <a:ext cx="8143932"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Труд Петра Семеновича Фирсова был высоко оценен страной. Он награжден медалями «За  доблестный труд»., «В ознаменование 100-летия со дня рождения В.И. Ленина  за доблестный труд».,  «50 лет  Победы в Великой Отечественной войне 1941-1945 </a:t>
            </a:r>
            <a:r>
              <a:rPr lang="ru-RU" b="1" dirty="0" err="1" smtClean="0">
                <a:solidFill>
                  <a:srgbClr val="800000"/>
                </a:solidFill>
                <a:latin typeface="Cambria" pitchFamily="18" charset="0"/>
              </a:rPr>
              <a:t>гг</a:t>
            </a:r>
            <a:r>
              <a:rPr lang="ru-RU" b="1" dirty="0" smtClean="0">
                <a:solidFill>
                  <a:srgbClr val="800000"/>
                </a:solidFill>
                <a:latin typeface="Cambria" pitchFamily="18" charset="0"/>
              </a:rPr>
              <a:t>». За долголетний добросовестный труд от имени Президиума Верховного Совета СССР  решением исполкома Свердловской областного совета депутатов трудящихся 10 октября 1977 награждён медалью «Ветеран труда»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58530"/>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71032"/>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4817" name="Rectangle 1"/>
          <p:cNvSpPr>
            <a:spLocks noChangeArrowheads="1"/>
          </p:cNvSpPr>
          <p:nvPr/>
        </p:nvSpPr>
        <p:spPr bwMode="auto">
          <a:xfrm>
            <a:off x="500034" y="454906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b="1" dirty="0" smtClean="0">
                <a:solidFill>
                  <a:srgbClr val="800000"/>
                </a:solidFill>
                <a:latin typeface="Cambria" pitchFamily="18" charset="0"/>
                <a:ea typeface="Calibri" pitchFamily="34" charset="0"/>
                <a:cs typeface="Times New Roman" pitchFamily="18" charset="0"/>
              </a:rPr>
              <a:t>	</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32" name="Рисунок 31" descr="C:\Users\мж\Desktop\семья\ВЕРА\Новая папка (2)\дерево\ген. дер\Отсканировано 5.jpg"/>
          <p:cNvPicPr/>
          <p:nvPr/>
        </p:nvPicPr>
        <p:blipFill>
          <a:blip r:embed="rId3" cstate="print">
            <a:lum bright="-30000" contrast="30000"/>
          </a:blip>
          <a:srcRect/>
          <a:stretch>
            <a:fillRect/>
          </a:stretch>
        </p:blipFill>
        <p:spPr bwMode="auto">
          <a:xfrm>
            <a:off x="4786314" y="500042"/>
            <a:ext cx="2214578" cy="1962151"/>
          </a:xfrm>
          <a:prstGeom prst="rect">
            <a:avLst/>
          </a:prstGeom>
          <a:ln w="19050" cap="sq">
            <a:solidFill>
              <a:srgbClr val="800000"/>
            </a:solidFill>
            <a:prstDash val="solid"/>
            <a:miter lim="800000"/>
          </a:ln>
          <a:effectLst>
            <a:outerShdw blurRad="50800" dist="38100" dir="2700000" algn="tl" rotWithShape="0">
              <a:srgbClr val="000000">
                <a:alpha val="43000"/>
              </a:srgbClr>
            </a:outerShdw>
          </a:effectLst>
        </p:spPr>
      </p:pic>
      <p:pic>
        <p:nvPicPr>
          <p:cNvPr id="33" name="Рисунок 32" descr="C:\Users\мж\Desktop\семья\ВЕРА\Новая папка (2)\дерево\ген. дер\Отсканировано 7.jpg"/>
          <p:cNvPicPr/>
          <p:nvPr/>
        </p:nvPicPr>
        <p:blipFill>
          <a:blip r:embed="rId4" cstate="print">
            <a:lum bright="-20000" contrast="10000"/>
          </a:blip>
          <a:srcRect/>
          <a:stretch>
            <a:fillRect/>
          </a:stretch>
        </p:blipFill>
        <p:spPr bwMode="auto">
          <a:xfrm>
            <a:off x="2357422" y="500042"/>
            <a:ext cx="2214578" cy="2000264"/>
          </a:xfrm>
          <a:prstGeom prst="rect">
            <a:avLst/>
          </a:prstGeom>
          <a:ln w="19050" cap="sq">
            <a:solidFill>
              <a:srgbClr val="800000"/>
            </a:solidFill>
            <a:prstDash val="solid"/>
            <a:miter lim="800000"/>
          </a:ln>
          <a:effectLst>
            <a:outerShdw blurRad="50800" dist="38100" dir="2700000" algn="tl" rotWithShape="0">
              <a:srgbClr val="000000">
                <a:alpha val="43000"/>
              </a:srgbClr>
            </a:outerShdw>
          </a:effectLst>
        </p:spPr>
      </p:pic>
      <p:pic>
        <p:nvPicPr>
          <p:cNvPr id="31" name="Рисунок 30" descr="C:\Users\мж\Desktop\семья\ВЕРА\Новая папка (2)\дерево\ген. дер\Отсканировано 6.jpg"/>
          <p:cNvPicPr/>
          <p:nvPr/>
        </p:nvPicPr>
        <p:blipFill>
          <a:blip r:embed="rId5" cstate="print">
            <a:lum bright="-30000" contrast="40000"/>
          </a:blip>
          <a:srcRect/>
          <a:stretch>
            <a:fillRect/>
          </a:stretch>
        </p:blipFill>
        <p:spPr bwMode="auto">
          <a:xfrm>
            <a:off x="642910" y="1857364"/>
            <a:ext cx="2000264" cy="1857388"/>
          </a:xfrm>
          <a:prstGeom prst="rect">
            <a:avLst/>
          </a:prstGeom>
          <a:ln w="19050" cap="sq">
            <a:solidFill>
              <a:srgbClr val="800000"/>
            </a:solidFill>
            <a:prstDash val="solid"/>
            <a:miter lim="800000"/>
          </a:ln>
          <a:effectLst>
            <a:outerShdw blurRad="50800" dist="38100" dir="2700000" algn="tl" rotWithShape="0">
              <a:srgbClr val="000000">
                <a:alpha val="43000"/>
              </a:srgbClr>
            </a:outerShdw>
          </a:effectLst>
        </p:spPr>
      </p:pic>
      <p:pic>
        <p:nvPicPr>
          <p:cNvPr id="34" name="Рисунок 33" descr="C:\Users\мж\Desktop\семья\ВЕРА\Новая папка (2)\дерево\ген. дер\Отсканировано 8.jpg"/>
          <p:cNvPicPr/>
          <p:nvPr/>
        </p:nvPicPr>
        <p:blipFill>
          <a:blip r:embed="rId6" cstate="print">
            <a:lum bright="-30000" contrast="30000"/>
          </a:blip>
          <a:srcRect/>
          <a:stretch>
            <a:fillRect/>
          </a:stretch>
        </p:blipFill>
        <p:spPr bwMode="auto">
          <a:xfrm>
            <a:off x="6572264" y="1857364"/>
            <a:ext cx="2000264" cy="1857388"/>
          </a:xfrm>
          <a:prstGeom prst="rect">
            <a:avLst/>
          </a:prstGeom>
          <a:ln w="19050" cap="sq">
            <a:solidFill>
              <a:srgbClr val="8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428596" y="3857628"/>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6006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58530"/>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71032"/>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5841" name="Rectangle 1"/>
          <p:cNvSpPr>
            <a:spLocks noChangeArrowheads="1"/>
          </p:cNvSpPr>
          <p:nvPr/>
        </p:nvSpPr>
        <p:spPr bwMode="auto">
          <a:xfrm>
            <a:off x="428596" y="67479"/>
            <a:ext cx="8215370" cy="21852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algn="ctr" fontAlgn="base">
              <a:spcBef>
                <a:spcPct val="0"/>
              </a:spcBef>
              <a:spcAft>
                <a:spcPct val="0"/>
              </a:spcAft>
            </a:pPr>
            <a:r>
              <a:rPr lang="ru-RU" sz="3200" b="1" dirty="0" smtClean="0">
                <a:solidFill>
                  <a:srgbClr val="800000"/>
                </a:solidFill>
                <a:latin typeface="Cambria" pitchFamily="18" charset="0"/>
              </a:rPr>
              <a:t>Военные судьбы прадедов по отцовской линии</a:t>
            </a:r>
            <a:endParaRPr lang="ru-RU" sz="3200" dirty="0" smtClean="0">
              <a:solidFill>
                <a:srgbClr val="800000"/>
              </a:solidFill>
              <a:latin typeface="Cambria"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Жиделев Павел Иванович</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1920 года рождения</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35" name="Рисунок 34" descr="C:\Users\мж\Desktop\Проект  Судьба моих родных\13.jpg"/>
          <p:cNvPicPr/>
          <p:nvPr/>
        </p:nvPicPr>
        <p:blipFill>
          <a:blip r:embed="rId3" cstate="print"/>
          <a:srcRect/>
          <a:stretch>
            <a:fillRect/>
          </a:stretch>
        </p:blipFill>
        <p:spPr bwMode="auto">
          <a:xfrm>
            <a:off x="3786182" y="2285992"/>
            <a:ext cx="1500198" cy="2214578"/>
          </a:xfrm>
          <a:prstGeom prst="rect">
            <a:avLst/>
          </a:prstGeom>
          <a:ln w="19050">
            <a:solidFill>
              <a:srgbClr val="800000"/>
            </a:solidFill>
          </a:ln>
          <a:effectLst>
            <a:outerShdw blurRad="292100" dist="139700" dir="2700000" algn="tl" rotWithShape="0">
              <a:srgbClr val="333333">
                <a:alpha val="65000"/>
              </a:srgbClr>
            </a:outerShdw>
          </a:effectLst>
        </p:spPr>
      </p:pic>
      <p:sp>
        <p:nvSpPr>
          <p:cNvPr id="36" name="TextBox 35"/>
          <p:cNvSpPr txBox="1"/>
          <p:nvPr/>
        </p:nvSpPr>
        <p:spPr>
          <a:xfrm>
            <a:off x="500034" y="4500570"/>
            <a:ext cx="8143932" cy="2185214"/>
          </a:xfrm>
          <a:prstGeom prst="rect">
            <a:avLst/>
          </a:prstGeom>
          <a:noFill/>
        </p:spPr>
        <p:txBody>
          <a:bodyPr wrap="square" rtlCol="0">
            <a:spAutoFit/>
          </a:bodyPr>
          <a:lstStyle/>
          <a:p>
            <a:pPr algn="just"/>
            <a:r>
              <a:rPr lang="ru-RU" sz="2000" b="1" u="sng" dirty="0" smtClean="0">
                <a:solidFill>
                  <a:srgbClr val="800000"/>
                </a:solidFill>
                <a:latin typeface="Cambria" pitchFamily="18" charset="0"/>
              </a:rPr>
              <a:t>Место рождения:</a:t>
            </a:r>
            <a:r>
              <a:rPr lang="ru-RU" sz="2000" b="1" dirty="0" smtClean="0">
                <a:solidFill>
                  <a:srgbClr val="800000"/>
                </a:solidFill>
                <a:latin typeface="Cambria" pitchFamily="18" charset="0"/>
              </a:rPr>
              <a:t>  Курганская обл., </a:t>
            </a:r>
            <a:r>
              <a:rPr lang="ru-RU" sz="2000" b="1" dirty="0" err="1" smtClean="0">
                <a:solidFill>
                  <a:srgbClr val="800000"/>
                </a:solidFill>
                <a:latin typeface="Cambria" pitchFamily="18" charset="0"/>
              </a:rPr>
              <a:t>Уксянский</a:t>
            </a:r>
            <a:r>
              <a:rPr lang="ru-RU" sz="2000" b="1" dirty="0" smtClean="0">
                <a:solidFill>
                  <a:srgbClr val="800000"/>
                </a:solidFill>
                <a:latin typeface="Cambria" pitchFamily="18" charset="0"/>
              </a:rPr>
              <a:t> р-н, с. Н.-Петропавловка</a:t>
            </a:r>
          </a:p>
          <a:p>
            <a:pPr algn="just"/>
            <a:r>
              <a:rPr lang="ru-RU" sz="2000" b="1" dirty="0" smtClean="0">
                <a:solidFill>
                  <a:srgbClr val="800000"/>
                </a:solidFill>
                <a:latin typeface="Cambria" pitchFamily="18" charset="0"/>
              </a:rPr>
              <a:t>Звание:  старший  сержант </a:t>
            </a:r>
          </a:p>
          <a:p>
            <a:pPr algn="just"/>
            <a:r>
              <a:rPr lang="ru-RU" sz="2000" b="1" u="sng" dirty="0" smtClean="0">
                <a:solidFill>
                  <a:srgbClr val="800000"/>
                </a:solidFill>
                <a:latin typeface="Cambria" pitchFamily="18" charset="0"/>
              </a:rPr>
              <a:t>Место призыва</a:t>
            </a:r>
            <a:r>
              <a:rPr lang="ru-RU" sz="2000" b="1" dirty="0" smtClean="0">
                <a:solidFill>
                  <a:srgbClr val="800000"/>
                </a:solidFill>
                <a:latin typeface="Cambria" pitchFamily="18" charset="0"/>
              </a:rPr>
              <a:t>:  Центральный РВК, Челябинская область, Центральный район.</a:t>
            </a:r>
            <a:r>
              <a:rPr lang="ru-RU" sz="2000" dirty="0" smtClean="0">
                <a:latin typeface="Cambria" pitchFamily="18" charset="0"/>
              </a:rPr>
              <a:t> </a:t>
            </a:r>
          </a:p>
          <a:p>
            <a:pPr algn="just"/>
            <a:r>
              <a:rPr lang="ru-RU" b="1" dirty="0" smtClean="0">
                <a:solidFill>
                  <a:srgbClr val="800000"/>
                </a:solidFill>
                <a:latin typeface="Cambria" pitchFamily="18" charset="0"/>
              </a:rPr>
              <a:t> </a:t>
            </a:r>
          </a:p>
          <a:p>
            <a:endParaRPr lang="ru-RU" b="1" dirty="0">
              <a:solidFill>
                <a:srgbClr val="80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428596" y="3857628"/>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6006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643446"/>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58530"/>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71032"/>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5841" name="Rectangle 1"/>
          <p:cNvSpPr>
            <a:spLocks noChangeArrowheads="1"/>
          </p:cNvSpPr>
          <p:nvPr/>
        </p:nvSpPr>
        <p:spPr bwMode="auto">
          <a:xfrm>
            <a:off x="428596" y="435701"/>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6" name="TextBox 35"/>
          <p:cNvSpPr txBox="1"/>
          <p:nvPr/>
        </p:nvSpPr>
        <p:spPr>
          <a:xfrm>
            <a:off x="500034" y="4357695"/>
            <a:ext cx="8143932" cy="2031325"/>
          </a:xfrm>
          <a:prstGeom prst="rect">
            <a:avLst/>
          </a:prstGeom>
          <a:noFill/>
        </p:spPr>
        <p:txBody>
          <a:bodyPr wrap="square" rtlCol="0">
            <a:spAutoFit/>
          </a:bodyPr>
          <a:lstStyle/>
          <a:p>
            <a:pPr algn="just"/>
            <a:r>
              <a:rPr lang="ru-RU" b="1" u="sng" dirty="0" smtClean="0">
                <a:solidFill>
                  <a:srgbClr val="800000"/>
                </a:solidFill>
                <a:latin typeface="Cambria" pitchFamily="18" charset="0"/>
              </a:rPr>
              <a:t> </a:t>
            </a:r>
            <a:endParaRPr lang="ru-RU" dirty="0" smtClean="0"/>
          </a:p>
          <a:p>
            <a:pPr algn="just"/>
            <a:r>
              <a:rPr lang="ru-RU" b="1" dirty="0" smtClean="0">
                <a:solidFill>
                  <a:srgbClr val="800000"/>
                </a:solidFill>
                <a:latin typeface="Cambria" pitchFamily="18" charset="0"/>
              </a:rPr>
              <a:t>	Жиделев Павел  Иванович  в числе войск НКВД  в  1943 году принимал участие в освобождении Киева, где получил  ранение. После лечения в госпитале вернулся  на  Родину и проходил обучение в офицерской школе.  Всю жизнь посвятил служению Родине и военной службе. </a:t>
            </a:r>
          </a:p>
          <a:p>
            <a:endParaRPr lang="ru-RU" b="1" dirty="0">
              <a:solidFill>
                <a:srgbClr val="800000"/>
              </a:solidFill>
            </a:endParaRPr>
          </a:p>
        </p:txBody>
      </p:sp>
      <p:pic>
        <p:nvPicPr>
          <p:cNvPr id="37890" name="Picture 2" descr="C:\Users\мж\Desktop\Отсканировано50jpg.jpg"/>
          <p:cNvPicPr>
            <a:picLocks noChangeAspect="1" noChangeArrowheads="1"/>
          </p:cNvPicPr>
          <p:nvPr/>
        </p:nvPicPr>
        <p:blipFill>
          <a:blip r:embed="rId3" cstate="print"/>
          <a:srcRect/>
          <a:stretch>
            <a:fillRect/>
          </a:stretch>
        </p:blipFill>
        <p:spPr bwMode="auto">
          <a:xfrm>
            <a:off x="3500430" y="714356"/>
            <a:ext cx="2214578" cy="3571900"/>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428596" y="3857628"/>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6006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58530"/>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14099"/>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5841" name="Rectangle 1"/>
          <p:cNvSpPr>
            <a:spLocks noChangeArrowheads="1"/>
          </p:cNvSpPr>
          <p:nvPr/>
        </p:nvSpPr>
        <p:spPr bwMode="auto">
          <a:xfrm>
            <a:off x="428596" y="435701"/>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6" name="TextBox 35"/>
          <p:cNvSpPr txBox="1"/>
          <p:nvPr/>
        </p:nvSpPr>
        <p:spPr>
          <a:xfrm>
            <a:off x="500034" y="4071943"/>
            <a:ext cx="8143932" cy="923330"/>
          </a:xfrm>
          <a:prstGeom prst="rect">
            <a:avLst/>
          </a:prstGeom>
          <a:noFill/>
        </p:spPr>
        <p:txBody>
          <a:bodyPr wrap="square" rtlCol="0">
            <a:spAutoFit/>
          </a:bodyPr>
          <a:lstStyle/>
          <a:p>
            <a:pPr algn="just"/>
            <a:r>
              <a:rPr lang="ru-RU" b="1" u="sng" dirty="0" smtClean="0">
                <a:solidFill>
                  <a:srgbClr val="800000"/>
                </a:solidFill>
                <a:latin typeface="Cambria" pitchFamily="18" charset="0"/>
              </a:rPr>
              <a:t> </a:t>
            </a:r>
            <a:endParaRPr lang="ru-RU" dirty="0" smtClean="0"/>
          </a:p>
          <a:p>
            <a:pPr algn="just"/>
            <a:r>
              <a:rPr lang="ru-RU" b="1" dirty="0" smtClean="0">
                <a:solidFill>
                  <a:srgbClr val="800000"/>
                </a:solidFill>
                <a:latin typeface="Cambria" pitchFamily="18" charset="0"/>
              </a:rPr>
              <a:t>	 </a:t>
            </a:r>
          </a:p>
          <a:p>
            <a:endParaRPr lang="ru-RU" b="1" dirty="0">
              <a:solidFill>
                <a:srgbClr val="800000"/>
              </a:solidFill>
            </a:endParaRPr>
          </a:p>
        </p:txBody>
      </p:sp>
      <p:sp>
        <p:nvSpPr>
          <p:cNvPr id="38913" name="Rectangle 1"/>
          <p:cNvSpPr>
            <a:spLocks noChangeArrowheads="1"/>
          </p:cNvSpPr>
          <p:nvPr/>
        </p:nvSpPr>
        <p:spPr bwMode="auto">
          <a:xfrm>
            <a:off x="500034" y="415491"/>
            <a:ext cx="814393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Жиделев Андрей Иванович</a:t>
            </a:r>
            <a:endParaRPr kumimoji="0" lang="ru-RU" sz="32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1914 – 1977</a:t>
            </a:r>
            <a:endParaRPr kumimoji="0" lang="ru-RU" sz="3200"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31" name="Рисунок 30" descr="C:\Users\мж\Desktop\Проект  Судьба моих родных\фото.PNG"/>
          <p:cNvPicPr/>
          <p:nvPr/>
        </p:nvPicPr>
        <p:blipFill>
          <a:blip r:embed="rId3" cstate="print"/>
          <a:srcRect/>
          <a:stretch>
            <a:fillRect/>
          </a:stretch>
        </p:blipFill>
        <p:spPr bwMode="auto">
          <a:xfrm>
            <a:off x="3714744" y="1500174"/>
            <a:ext cx="1714512" cy="2428892"/>
          </a:xfrm>
          <a:prstGeom prst="rect">
            <a:avLst/>
          </a:prstGeom>
          <a:ln w="19050">
            <a:solidFill>
              <a:srgbClr val="800000"/>
            </a:solidFill>
          </a:ln>
          <a:effectLst>
            <a:outerShdw blurRad="292100" dist="139700" dir="2700000" algn="tl" rotWithShape="0">
              <a:srgbClr val="333333">
                <a:alpha val="65000"/>
              </a:srgbClr>
            </a:outerShdw>
          </a:effectLst>
        </p:spPr>
      </p:pic>
      <p:sp>
        <p:nvSpPr>
          <p:cNvPr id="38914" name="Rectangle 2"/>
          <p:cNvSpPr>
            <a:spLocks noChangeArrowheads="1"/>
          </p:cNvSpPr>
          <p:nvPr/>
        </p:nvSpPr>
        <p:spPr bwMode="auto">
          <a:xfrm>
            <a:off x="500034" y="4096311"/>
            <a:ext cx="814393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Это родной брат моего прадеда </a:t>
            </a:r>
            <a:r>
              <a:rPr kumimoji="0" lang="ru-RU"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Жиделева</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Павла Ивановича</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Место рождения:</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Курганская обл., </a:t>
            </a:r>
            <a:r>
              <a:rPr kumimoji="0" lang="ru-RU"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Уксянский</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р-н, с. Н.-Петропавловка</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a:r>
            <a:b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b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a:t>
            </a:r>
            <a:r>
              <a:rPr kumimoji="0" lang="ru-RU"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В РККА </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с 1941 года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Место призыва:</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a:t>
            </a:r>
            <a:r>
              <a:rPr kumimoji="0" lang="ru-RU" b="1" i="0" u="none" strike="noStrike" cap="none" normalizeH="0" baseline="0" dirty="0" err="1" smtClean="0">
                <a:ln>
                  <a:noFill/>
                </a:ln>
                <a:solidFill>
                  <a:srgbClr val="800000"/>
                </a:solidFill>
                <a:effectLst/>
                <a:latin typeface="Cambria" pitchFamily="18" charset="0"/>
                <a:ea typeface="Times New Roman" pitchFamily="18" charset="0"/>
                <a:cs typeface="Times New Roman" pitchFamily="18" charset="0"/>
              </a:rPr>
              <a:t>Уксянский</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РВК, Челябинская обл., </a:t>
            </a:r>
            <a:r>
              <a:rPr kumimoji="0" lang="ru-RU" b="1" i="0" u="none" strike="noStrike" cap="none" normalizeH="0" baseline="0" dirty="0" err="1" smtClean="0">
                <a:ln>
                  <a:noFill/>
                </a:ln>
                <a:solidFill>
                  <a:srgbClr val="800000"/>
                </a:solidFill>
                <a:effectLst/>
                <a:latin typeface="Cambria" pitchFamily="18" charset="0"/>
                <a:ea typeface="Times New Roman" pitchFamily="18" charset="0"/>
                <a:cs typeface="Times New Roman" pitchFamily="18" charset="0"/>
              </a:rPr>
              <a:t>Уксянский</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р-н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Звание:</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 сержант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sng"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Награжден медалью </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Times New Roman" pitchFamily="18" charset="0"/>
              </a:rPr>
              <a:t>«За  боевые заслуги»</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428596" y="3857628"/>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6006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43446"/>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14099"/>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5841" name="Rectangle 1"/>
          <p:cNvSpPr>
            <a:spLocks noChangeArrowheads="1"/>
          </p:cNvSpPr>
          <p:nvPr/>
        </p:nvSpPr>
        <p:spPr bwMode="auto">
          <a:xfrm>
            <a:off x="428596" y="435701"/>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6" name="TextBox 35"/>
          <p:cNvSpPr txBox="1"/>
          <p:nvPr/>
        </p:nvSpPr>
        <p:spPr>
          <a:xfrm>
            <a:off x="500034" y="4071943"/>
            <a:ext cx="8143932" cy="923330"/>
          </a:xfrm>
          <a:prstGeom prst="rect">
            <a:avLst/>
          </a:prstGeom>
          <a:noFill/>
        </p:spPr>
        <p:txBody>
          <a:bodyPr wrap="square" rtlCol="0">
            <a:spAutoFit/>
          </a:bodyPr>
          <a:lstStyle/>
          <a:p>
            <a:pPr algn="just"/>
            <a:r>
              <a:rPr lang="ru-RU" b="1" u="sng" dirty="0" smtClean="0">
                <a:solidFill>
                  <a:srgbClr val="800000"/>
                </a:solidFill>
                <a:latin typeface="Cambria" pitchFamily="18" charset="0"/>
              </a:rPr>
              <a:t> </a:t>
            </a:r>
            <a:endParaRPr lang="ru-RU" dirty="0" smtClean="0"/>
          </a:p>
          <a:p>
            <a:pPr algn="just"/>
            <a:r>
              <a:rPr lang="ru-RU" b="1" dirty="0" smtClean="0">
                <a:solidFill>
                  <a:srgbClr val="800000"/>
                </a:solidFill>
                <a:latin typeface="Cambria" pitchFamily="18" charset="0"/>
              </a:rPr>
              <a:t>	 </a:t>
            </a:r>
          </a:p>
          <a:p>
            <a:endParaRPr lang="ru-RU" b="1" dirty="0">
              <a:solidFill>
                <a:srgbClr val="800000"/>
              </a:solidFill>
            </a:endParaRPr>
          </a:p>
        </p:txBody>
      </p:sp>
      <p:sp>
        <p:nvSpPr>
          <p:cNvPr id="38913" name="Rectangle 1"/>
          <p:cNvSpPr>
            <a:spLocks noChangeArrowheads="1"/>
          </p:cNvSpPr>
          <p:nvPr/>
        </p:nvSpPr>
        <p:spPr bwMode="auto">
          <a:xfrm>
            <a:off x="500034" y="683093"/>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8914" name="Rectangle 2"/>
          <p:cNvSpPr>
            <a:spLocks noChangeArrowheads="1"/>
          </p:cNvSpPr>
          <p:nvPr/>
        </p:nvSpPr>
        <p:spPr bwMode="auto">
          <a:xfrm>
            <a:off x="500034" y="4544138"/>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9937" name="Rectangle 1"/>
          <p:cNvSpPr>
            <a:spLocks noChangeArrowheads="1"/>
          </p:cNvSpPr>
          <p:nvPr/>
        </p:nvSpPr>
        <p:spPr bwMode="auto">
          <a:xfrm>
            <a:off x="500034" y="846669"/>
            <a:ext cx="814393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32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Выписка из наградного листа:  </a:t>
            </a:r>
          </a:p>
          <a:p>
            <a:pPr marL="0" marR="0" lvl="0" indent="449263" algn="ctr" defTabSz="914400" rtl="0" eaLnBrk="1" fontAlgn="base" latinLnBrk="0" hangingPunct="1">
              <a:lnSpc>
                <a:spcPct val="100000"/>
              </a:lnSpc>
              <a:spcBef>
                <a:spcPct val="0"/>
              </a:spcBef>
              <a:spcAft>
                <a:spcPct val="0"/>
              </a:spcAft>
              <a:buClrTx/>
              <a:buSzTx/>
              <a:buFontTx/>
              <a:buNone/>
              <a:tabLst/>
            </a:pPr>
            <a:endParaRPr kumimoji="0" lang="ru-RU" sz="2400" b="1" i="0" u="sng" strike="noStrike" cap="none" normalizeH="0" baseline="0" dirty="0" smtClean="0">
              <a:ln>
                <a:noFill/>
              </a:ln>
              <a:solidFill>
                <a:srgbClr val="800000"/>
              </a:solidFill>
              <a:effectLst/>
              <a:latin typeface="Cambria" pitchFamily="18"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«Сержант Жиделёв является лучшим командиром отделения Мостовой роты. Своим личным примером, своим бесстрашием, он постоянно вдохновляет своих бойцов на отличное выполнение любого задания командования. При строительстве колейной дороги д. </a:t>
            </a:r>
            <a:r>
              <a:rPr kumimoji="0" lang="ru-RU"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Журавинница</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 д. Дубье, отделение товарища </a:t>
            </a:r>
            <a:r>
              <a:rPr kumimoji="0" lang="ru-RU"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Жиделёва</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работало на заготовке лесоматериалов и выполняло задание на 150 -200%. Даже когда противник был совсем рядом, товарищ Жиделёв со своим отделением не уходил из леса до тех пор, пока лесопилка была полностью обеспечена лесоматериалами. Не жалея сил, товарищ Жиделёв сам находился на самых трудных участках. Удостоен награды – медалью «За боевые заслуги»</a:t>
            </a:r>
            <a:r>
              <a:rPr kumimoji="0" lang="ru-RU" sz="1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ru-RU" sz="700" b="0" i="0" u="none" strike="noStrike" cap="none" normalizeH="0" baseline="0" dirty="0" smtClean="0">
              <a:ln>
                <a:noFill/>
              </a:ln>
              <a:solidFill>
                <a:schemeClr val="tx1"/>
              </a:solidFill>
              <a:effectLst/>
              <a:latin typeface="Cambria" pitchFamily="18"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10 августа 1943г.</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Командир батальона Подполковник – Жданович</a:t>
            </a:r>
            <a:r>
              <a:rPr kumimoji="0" lang="ru-RU" b="1"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a:t>
            </a:r>
            <a:endParaRPr kumimoji="0" lang="ru-RU" b="1" i="0" u="none" strike="noStrike" cap="none" normalizeH="0" baseline="0" dirty="0" smtClean="0">
              <a:ln>
                <a:noFill/>
              </a:ln>
              <a:solidFill>
                <a:srgbClr val="8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428596" y="3857628"/>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6006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43446"/>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14099"/>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5841" name="Rectangle 1"/>
          <p:cNvSpPr>
            <a:spLocks noChangeArrowheads="1"/>
          </p:cNvSpPr>
          <p:nvPr/>
        </p:nvSpPr>
        <p:spPr bwMode="auto">
          <a:xfrm>
            <a:off x="428596" y="435701"/>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6" name="TextBox 35"/>
          <p:cNvSpPr txBox="1"/>
          <p:nvPr/>
        </p:nvSpPr>
        <p:spPr>
          <a:xfrm>
            <a:off x="500034" y="4071943"/>
            <a:ext cx="8143932" cy="923330"/>
          </a:xfrm>
          <a:prstGeom prst="rect">
            <a:avLst/>
          </a:prstGeom>
          <a:noFill/>
        </p:spPr>
        <p:txBody>
          <a:bodyPr wrap="square" rtlCol="0">
            <a:spAutoFit/>
          </a:bodyPr>
          <a:lstStyle/>
          <a:p>
            <a:pPr algn="just"/>
            <a:r>
              <a:rPr lang="ru-RU" b="1" u="sng" dirty="0" smtClean="0">
                <a:solidFill>
                  <a:srgbClr val="800000"/>
                </a:solidFill>
                <a:latin typeface="Cambria" pitchFamily="18" charset="0"/>
              </a:rPr>
              <a:t> </a:t>
            </a:r>
            <a:endParaRPr lang="ru-RU" dirty="0" smtClean="0"/>
          </a:p>
          <a:p>
            <a:pPr algn="just"/>
            <a:r>
              <a:rPr lang="ru-RU" b="1" dirty="0" smtClean="0">
                <a:solidFill>
                  <a:srgbClr val="800000"/>
                </a:solidFill>
                <a:latin typeface="Cambria" pitchFamily="18" charset="0"/>
              </a:rPr>
              <a:t>	 </a:t>
            </a:r>
          </a:p>
          <a:p>
            <a:endParaRPr lang="ru-RU" b="1" dirty="0">
              <a:solidFill>
                <a:srgbClr val="800000"/>
              </a:solidFill>
            </a:endParaRPr>
          </a:p>
        </p:txBody>
      </p:sp>
      <p:sp>
        <p:nvSpPr>
          <p:cNvPr id="38913" name="Rectangle 1"/>
          <p:cNvSpPr>
            <a:spLocks noChangeArrowheads="1"/>
          </p:cNvSpPr>
          <p:nvPr/>
        </p:nvSpPr>
        <p:spPr bwMode="auto">
          <a:xfrm>
            <a:off x="500034" y="683093"/>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8914" name="Rectangle 2"/>
          <p:cNvSpPr>
            <a:spLocks noChangeArrowheads="1"/>
          </p:cNvSpPr>
          <p:nvPr/>
        </p:nvSpPr>
        <p:spPr bwMode="auto">
          <a:xfrm>
            <a:off x="500034" y="4544138"/>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9937" name="Rectangle 1"/>
          <p:cNvSpPr>
            <a:spLocks noChangeArrowheads="1"/>
          </p:cNvSpPr>
          <p:nvPr/>
        </p:nvSpPr>
        <p:spPr bwMode="auto">
          <a:xfrm>
            <a:off x="500034" y="477548"/>
            <a:ext cx="814393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3200" b="1" dirty="0" smtClean="0">
                <a:solidFill>
                  <a:srgbClr val="800000"/>
                </a:solidFill>
                <a:latin typeface="Cambria" pitchFamily="18" charset="0"/>
              </a:rPr>
              <a:t>Алешков Иван Петрович</a:t>
            </a:r>
          </a:p>
          <a:p>
            <a:pPr algn="ctr"/>
            <a:r>
              <a:rPr lang="ru-RU" sz="3200" b="1" dirty="0" smtClean="0">
                <a:solidFill>
                  <a:srgbClr val="800000"/>
                </a:solidFill>
                <a:latin typeface="Cambria" pitchFamily="18" charset="0"/>
              </a:rPr>
              <a:t>1921</a:t>
            </a:r>
            <a:r>
              <a:rPr lang="ru-RU" sz="3200" b="1" dirty="0" smtClean="0">
                <a:solidFill>
                  <a:srgbClr val="800000"/>
                </a:solidFill>
                <a:latin typeface="Cambria" pitchFamily="18" charset="0"/>
                <a:cs typeface="Times New Roman" pitchFamily="18" charset="0"/>
              </a:rPr>
              <a:t> года рождения </a:t>
            </a:r>
            <a:endParaRPr kumimoji="0" lang="ru-RU" sz="3200"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32" name="Рисунок 31" descr="C:\Users\мж\Desktop\семья\ВЕРА\Новая папка (2)\дерево\фото\Алешков Иван Петрович.jpg"/>
          <p:cNvPicPr/>
          <p:nvPr/>
        </p:nvPicPr>
        <p:blipFill>
          <a:blip r:embed="rId3" cstate="print"/>
          <a:srcRect/>
          <a:stretch>
            <a:fillRect/>
          </a:stretch>
        </p:blipFill>
        <p:spPr bwMode="auto">
          <a:xfrm>
            <a:off x="3643306" y="1571612"/>
            <a:ext cx="1785950" cy="2714644"/>
          </a:xfrm>
          <a:prstGeom prst="rect">
            <a:avLst/>
          </a:prstGeom>
          <a:ln w="19050">
            <a:solidFill>
              <a:srgbClr val="800000"/>
            </a:solidFill>
          </a:ln>
          <a:effectLst>
            <a:outerShdw blurRad="292100" dist="139700" dir="2700000" algn="tl" rotWithShape="0">
              <a:srgbClr val="333333">
                <a:alpha val="65000"/>
              </a:srgbClr>
            </a:outerShdw>
          </a:effectLst>
        </p:spPr>
      </p:pic>
      <p:sp>
        <p:nvSpPr>
          <p:cNvPr id="40961" name="Rectangle 1"/>
          <p:cNvSpPr>
            <a:spLocks noChangeArrowheads="1"/>
          </p:cNvSpPr>
          <p:nvPr/>
        </p:nvSpPr>
        <p:spPr bwMode="auto">
          <a:xfrm>
            <a:off x="500034" y="4403600"/>
            <a:ext cx="814393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Это  родной брат моего прадеда Алешкова Михаила  Петровича  отца моей бабушки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Жиделевой</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Зинаиды Михайловны.</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Место рождения:</a:t>
            </a:r>
            <a:r>
              <a:rPr kumimoji="0" lang="ru-RU" sz="2000" b="1" i="0"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r>
              <a:rPr kumimoji="0" lang="en-US" sz="2000" b="1" i="0"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Читинская обл.,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Могочинский</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р-н, п. </a:t>
            </a:r>
            <a:r>
              <a:rPr kumimoji="0" lang="ru-RU" sz="2000" b="1" i="0" u="none" strike="noStrike" cap="none" normalizeH="0" baseline="0" dirty="0" err="1" smtClean="0">
                <a:ln>
                  <a:noFill/>
                </a:ln>
                <a:solidFill>
                  <a:srgbClr val="800000"/>
                </a:solidFill>
                <a:effectLst/>
                <a:latin typeface="Cambria" pitchFamily="18" charset="0"/>
                <a:ea typeface="Calibri" pitchFamily="34" charset="0"/>
                <a:cs typeface="Times New Roman" pitchFamily="18" charset="0"/>
              </a:rPr>
              <a:t>Чадор</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Награждён</a:t>
            </a:r>
            <a:r>
              <a:rPr kumimoji="0" lang="ru-RU" sz="2000" b="1" i="0" u="none" strike="noStrike" cap="none" normalizeH="0" dirty="0" smtClean="0">
                <a:ln>
                  <a:noFill/>
                </a:ln>
                <a:solidFill>
                  <a:srgbClr val="800000"/>
                </a:solidFill>
                <a:effectLst/>
                <a:latin typeface="Cambria" pitchFamily="18" charset="0"/>
                <a:ea typeface="Calibri" pitchFamily="34"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Орденом Отечественной войны</a:t>
            </a:r>
            <a:r>
              <a:rPr kumimoji="0" lang="en-US" sz="2000" b="1" i="0" u="none" strike="noStrike" cap="none" normalizeH="0" dirty="0" smtClean="0">
                <a:ln>
                  <a:noFill/>
                </a:ln>
                <a:solidFill>
                  <a:srgbClr val="800000"/>
                </a:solidFill>
                <a:effectLst/>
                <a:latin typeface="Cambria" pitchFamily="18" charset="0"/>
                <a:ea typeface="Calibri" pitchFamily="34" charset="0"/>
                <a:cs typeface="Times New Roman" pitchFamily="18" charset="0"/>
              </a:rPr>
              <a:t> </a:t>
            </a:r>
            <a:r>
              <a:rPr kumimoji="0" lang="en-US"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II</a:t>
            </a:r>
            <a:r>
              <a:rPr kumimoji="0" lang="en-US" sz="2000" b="1" i="0" u="none" strike="noStrike" cap="none" normalizeH="0" dirty="0" smtClean="0">
                <a:ln>
                  <a:noFill/>
                </a:ln>
                <a:solidFill>
                  <a:srgbClr val="800000"/>
                </a:solidFill>
                <a:effectLst/>
                <a:latin typeface="Cambria" pitchFamily="18" charset="0"/>
                <a:ea typeface="Calibri" pitchFamily="34" charset="0"/>
                <a:cs typeface="Times New Roman" pitchFamily="18" charset="0"/>
              </a:rPr>
              <a:t> </a:t>
            </a: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степени</a:t>
            </a:r>
            <a:b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br>
            <a:r>
              <a:rPr kumimoji="0" lang="ru-RU" sz="20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000" b="1" i="0" u="none" strike="noStrike" cap="none" normalizeH="0" baseline="0" dirty="0" smtClean="0">
              <a:ln>
                <a:noFill/>
              </a:ln>
              <a:solidFill>
                <a:srgbClr val="800000"/>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428596" y="3857628"/>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6006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43446"/>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14099"/>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5841" name="Rectangle 1"/>
          <p:cNvSpPr>
            <a:spLocks noChangeArrowheads="1"/>
          </p:cNvSpPr>
          <p:nvPr/>
        </p:nvSpPr>
        <p:spPr bwMode="auto">
          <a:xfrm>
            <a:off x="428596" y="435701"/>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6" name="TextBox 35"/>
          <p:cNvSpPr txBox="1"/>
          <p:nvPr/>
        </p:nvSpPr>
        <p:spPr>
          <a:xfrm>
            <a:off x="500034" y="4071943"/>
            <a:ext cx="8143932" cy="923330"/>
          </a:xfrm>
          <a:prstGeom prst="rect">
            <a:avLst/>
          </a:prstGeom>
          <a:noFill/>
        </p:spPr>
        <p:txBody>
          <a:bodyPr wrap="square" rtlCol="0">
            <a:spAutoFit/>
          </a:bodyPr>
          <a:lstStyle/>
          <a:p>
            <a:pPr algn="just"/>
            <a:r>
              <a:rPr lang="ru-RU" b="1" u="sng" dirty="0" smtClean="0">
                <a:solidFill>
                  <a:srgbClr val="800000"/>
                </a:solidFill>
                <a:latin typeface="Cambria" pitchFamily="18" charset="0"/>
              </a:rPr>
              <a:t> </a:t>
            </a:r>
            <a:endParaRPr lang="ru-RU" dirty="0" smtClean="0"/>
          </a:p>
          <a:p>
            <a:pPr algn="just"/>
            <a:r>
              <a:rPr lang="ru-RU" b="1" dirty="0" smtClean="0">
                <a:solidFill>
                  <a:srgbClr val="800000"/>
                </a:solidFill>
                <a:latin typeface="Cambria" pitchFamily="18" charset="0"/>
              </a:rPr>
              <a:t>	 </a:t>
            </a:r>
          </a:p>
          <a:p>
            <a:endParaRPr lang="ru-RU" b="1" dirty="0">
              <a:solidFill>
                <a:srgbClr val="800000"/>
              </a:solidFill>
            </a:endParaRPr>
          </a:p>
        </p:txBody>
      </p:sp>
      <p:sp>
        <p:nvSpPr>
          <p:cNvPr id="38913" name="Rectangle 1"/>
          <p:cNvSpPr>
            <a:spLocks noChangeArrowheads="1"/>
          </p:cNvSpPr>
          <p:nvPr/>
        </p:nvSpPr>
        <p:spPr bwMode="auto">
          <a:xfrm>
            <a:off x="500034" y="683093"/>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8914" name="Rectangle 2"/>
          <p:cNvSpPr>
            <a:spLocks noChangeArrowheads="1"/>
          </p:cNvSpPr>
          <p:nvPr/>
        </p:nvSpPr>
        <p:spPr bwMode="auto">
          <a:xfrm>
            <a:off x="500034" y="4544138"/>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9937" name="Rectangle 1"/>
          <p:cNvSpPr>
            <a:spLocks noChangeArrowheads="1"/>
          </p:cNvSpPr>
          <p:nvPr/>
        </p:nvSpPr>
        <p:spPr bwMode="auto">
          <a:xfrm>
            <a:off x="500034" y="785324"/>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2400" b="1" dirty="0" smtClean="0">
                <a:solidFill>
                  <a:srgbClr val="800000"/>
                </a:solidFill>
                <a:latin typeface="Cambria"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40961" name="Rectangle 1"/>
          <p:cNvSpPr>
            <a:spLocks noChangeArrowheads="1"/>
          </p:cNvSpPr>
          <p:nvPr/>
        </p:nvSpPr>
        <p:spPr bwMode="auto">
          <a:xfrm>
            <a:off x="428596" y="4882409"/>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41985" name="Rectangle 1"/>
          <p:cNvSpPr>
            <a:spLocks noChangeArrowheads="1"/>
          </p:cNvSpPr>
          <p:nvPr/>
        </p:nvSpPr>
        <p:spPr bwMode="auto">
          <a:xfrm>
            <a:off x="428596" y="4243337"/>
            <a:ext cx="821537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Исследуя историю мо</a:t>
            </a:r>
            <a:r>
              <a:rPr lang="ru-RU" b="1" dirty="0" smtClean="0">
                <a:solidFill>
                  <a:srgbClr val="800000"/>
                </a:solidFill>
                <a:latin typeface="Cambria" pitchFamily="18" charset="0"/>
                <a:ea typeface="Calibri" pitchFamily="34" charset="0"/>
                <a:cs typeface="Times New Roman" pitchFamily="18" charset="0"/>
              </a:rPr>
              <a:t>их</a:t>
            </a: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родных через призму истории моей страны, ближе и понятнее становятся события далеких военных лет. Мне кажется, что история  складывается из малых крупиц, судеб простых людей, порой забытых.  Мы должны всегда помнить, какой ценой досталась победа нашей стране, и  не забывать великие подвиги  своих прадедов.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37" name="Рисунок 36" descr="C:\Users\мж\Desktop\книга\0_7686b_c748c1a9_XL.png"/>
          <p:cNvPicPr/>
          <p:nvPr/>
        </p:nvPicPr>
        <p:blipFill>
          <a:blip r:embed="rId3" cstate="print"/>
          <a:srcRect/>
          <a:stretch>
            <a:fillRect/>
          </a:stretch>
        </p:blipFill>
        <p:spPr bwMode="auto">
          <a:xfrm>
            <a:off x="3357554" y="642918"/>
            <a:ext cx="2500330" cy="3429024"/>
          </a:xfrm>
          <a:prstGeom prst="rect">
            <a:avLst/>
          </a:prstGeom>
          <a:noFill/>
          <a:ln w="19050">
            <a:solidFill>
              <a:srgbClr val="800000"/>
            </a:solidFill>
            <a:miter lim="800000"/>
            <a:headEnd/>
            <a:tailEnd/>
          </a:ln>
        </p:spPr>
      </p:pic>
      <p:pic>
        <p:nvPicPr>
          <p:cNvPr id="38" name="Рисунок 37" descr="C:\Users\мж\Desktop\Проект  Судьба моих родных\Фирсов Григорий Семенович .jpg"/>
          <p:cNvPicPr/>
          <p:nvPr/>
        </p:nvPicPr>
        <p:blipFill>
          <a:blip r:embed="rId4" cstate="print"/>
          <a:srcRect/>
          <a:stretch>
            <a:fillRect/>
          </a:stretch>
        </p:blipFill>
        <p:spPr bwMode="auto">
          <a:xfrm>
            <a:off x="3929059" y="1214422"/>
            <a:ext cx="357190" cy="500066"/>
          </a:xfrm>
          <a:prstGeom prst="rect">
            <a:avLst/>
          </a:prstGeom>
          <a:ln w="28575">
            <a:solidFill>
              <a:schemeClr val="tx1"/>
            </a:solidFill>
          </a:ln>
          <a:effectLst>
            <a:outerShdw blurRad="292100" dist="139700" dir="2700000" algn="tl" rotWithShape="0">
              <a:srgbClr val="333333">
                <a:alpha val="65000"/>
              </a:srgbClr>
            </a:outerShdw>
          </a:effectLst>
        </p:spPr>
      </p:pic>
      <p:pic>
        <p:nvPicPr>
          <p:cNvPr id="39" name="Рисунок 38" descr="C:\Users\мж\Desktop\Проект  Судьба моих родных\Жиделев Андрей Иванович .PNG"/>
          <p:cNvPicPr/>
          <p:nvPr/>
        </p:nvPicPr>
        <p:blipFill>
          <a:blip r:embed="rId5" cstate="print"/>
          <a:srcRect/>
          <a:stretch>
            <a:fillRect/>
          </a:stretch>
        </p:blipFill>
        <p:spPr bwMode="auto">
          <a:xfrm flipH="1">
            <a:off x="4429124" y="1214422"/>
            <a:ext cx="357190" cy="500065"/>
          </a:xfrm>
          <a:prstGeom prst="rect">
            <a:avLst/>
          </a:prstGeom>
          <a:ln w="28575">
            <a:solidFill>
              <a:schemeClr val="tx1"/>
            </a:solidFill>
          </a:ln>
          <a:effectLst>
            <a:outerShdw blurRad="292100" dist="139700" dir="2700000" algn="tl" rotWithShape="0">
              <a:srgbClr val="333333">
                <a:alpha val="65000"/>
              </a:srgbClr>
            </a:outerShdw>
          </a:effectLst>
        </p:spPr>
      </p:pic>
      <p:pic>
        <p:nvPicPr>
          <p:cNvPr id="40" name="Рисунок 39" descr="C:\Users\мж\Desktop\Проект  Судьба моих родных\Жиделев Павел Иванович .jpg"/>
          <p:cNvPicPr/>
          <p:nvPr/>
        </p:nvPicPr>
        <p:blipFill>
          <a:blip r:embed="rId6" cstate="print"/>
          <a:srcRect/>
          <a:stretch>
            <a:fillRect/>
          </a:stretch>
        </p:blipFill>
        <p:spPr bwMode="auto">
          <a:xfrm>
            <a:off x="4929190" y="1214422"/>
            <a:ext cx="357189" cy="500066"/>
          </a:xfrm>
          <a:prstGeom prst="rect">
            <a:avLst/>
          </a:prstGeom>
          <a:ln w="28575">
            <a:solidFill>
              <a:schemeClr val="tx1"/>
            </a:solidFill>
          </a:ln>
          <a:effectLst>
            <a:outerShdw blurRad="292100" dist="139700" dir="2700000" algn="tl" rotWithShape="0">
              <a:srgbClr val="333333">
                <a:alpha val="65000"/>
              </a:srgbClr>
            </a:outerShdw>
          </a:effectLst>
        </p:spPr>
      </p:pic>
      <p:sp>
        <p:nvSpPr>
          <p:cNvPr id="42" name="TextBox 41"/>
          <p:cNvSpPr txBox="1"/>
          <p:nvPr/>
        </p:nvSpPr>
        <p:spPr>
          <a:xfrm>
            <a:off x="3714744" y="2000240"/>
            <a:ext cx="1857388" cy="369332"/>
          </a:xfrm>
          <a:prstGeom prst="rect">
            <a:avLst/>
          </a:prstGeom>
          <a:noFill/>
        </p:spPr>
        <p:txBody>
          <a:bodyPr wrap="square" rtlCol="0">
            <a:spAutoFit/>
          </a:bodyPr>
          <a:lstStyle/>
          <a:p>
            <a:pPr algn="ctr"/>
            <a:r>
              <a:rPr lang="ru-RU" sz="900" b="1" dirty="0" smtClean="0">
                <a:solidFill>
                  <a:srgbClr val="800000"/>
                </a:solidFill>
                <a:latin typeface="Cambria" pitchFamily="18" charset="0"/>
              </a:rPr>
              <a:t>История ВОВ в судьбе моей семьи </a:t>
            </a:r>
            <a:endParaRPr lang="ru-RU" sz="900" b="1" dirty="0">
              <a:solidFill>
                <a:srgbClr val="800000"/>
              </a:solidFill>
              <a:latin typeface="Cambria" pitchFamily="18" charset="0"/>
            </a:endParaRPr>
          </a:p>
        </p:txBody>
      </p:sp>
      <p:pic>
        <p:nvPicPr>
          <p:cNvPr id="43" name="Рисунок 42" descr="C:\Users\мж\Downloads\Жиделев Павел Иванович.jpg"/>
          <p:cNvPicPr/>
          <p:nvPr/>
        </p:nvPicPr>
        <p:blipFill>
          <a:blip r:embed="rId7" cstate="print"/>
          <a:srcRect/>
          <a:stretch>
            <a:fillRect/>
          </a:stretch>
        </p:blipFill>
        <p:spPr bwMode="auto">
          <a:xfrm>
            <a:off x="4714876" y="2428868"/>
            <a:ext cx="428628" cy="642942"/>
          </a:xfrm>
          <a:prstGeom prst="rect">
            <a:avLst/>
          </a:prstGeom>
          <a:ln w="28575">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solidFill>
              <a:srgbClr val="990000"/>
            </a:solidFill>
            <a:miter lim="800000"/>
            <a:headEnd/>
            <a:tailEnd/>
          </a:ln>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500034" y="1857364"/>
            <a:ext cx="8143932" cy="3118426"/>
          </a:xfrm>
          <a:prstGeom prst="rect">
            <a:avLst/>
          </a:prstGeom>
          <a:noFill/>
        </p:spPr>
        <p:txBody>
          <a:bodyPr wrap="square" rtlCol="0">
            <a:spAutoFit/>
          </a:bodyPr>
          <a:lstStyle/>
          <a:p>
            <a:pPr algn="ctr"/>
            <a:r>
              <a:rPr lang="en-US" sz="2400" b="1" u="sng" dirty="0" smtClean="0">
                <a:solidFill>
                  <a:srgbClr val="800000"/>
                </a:solidFill>
                <a:latin typeface="Cambria" pitchFamily="18" charset="0"/>
                <a:ea typeface="Times New Roman" pitchFamily="18" charset="0"/>
                <a:cs typeface="Times New Roman" pitchFamily="18" charset="0"/>
              </a:rPr>
              <a:t> </a:t>
            </a:r>
            <a:r>
              <a:rPr lang="ru-RU" sz="3200" b="1" u="sng" dirty="0" smtClean="0">
                <a:solidFill>
                  <a:srgbClr val="800000"/>
                </a:solidFill>
                <a:latin typeface="Cambria" pitchFamily="18" charset="0"/>
              </a:rPr>
              <a:t>Предмет исследования:</a:t>
            </a:r>
            <a:r>
              <a:rPr lang="ru-RU" sz="3200" b="1" dirty="0" smtClean="0">
                <a:solidFill>
                  <a:srgbClr val="800000"/>
                </a:solidFill>
                <a:latin typeface="Cambria" pitchFamily="18" charset="0"/>
              </a:rPr>
              <a:t>  </a:t>
            </a:r>
            <a:r>
              <a:rPr lang="en-US" sz="3200" b="1" dirty="0" smtClean="0">
                <a:solidFill>
                  <a:srgbClr val="800000"/>
                </a:solidFill>
                <a:latin typeface="Cambria" pitchFamily="18" charset="0"/>
              </a:rPr>
              <a:t> </a:t>
            </a:r>
          </a:p>
          <a:p>
            <a:pPr algn="ctr"/>
            <a:r>
              <a:rPr lang="ru-RU" sz="2800" b="1" dirty="0" smtClean="0">
                <a:solidFill>
                  <a:srgbClr val="800000"/>
                </a:solidFill>
                <a:latin typeface="Cambria" pitchFamily="18" charset="0"/>
              </a:rPr>
              <a:t> </a:t>
            </a:r>
            <a:r>
              <a:rPr lang="en-US" sz="2800" b="1" dirty="0" smtClean="0">
                <a:solidFill>
                  <a:srgbClr val="800000"/>
                </a:solidFill>
                <a:latin typeface="Cambria" pitchFamily="18" charset="0"/>
              </a:rPr>
              <a:t>- </a:t>
            </a:r>
            <a:r>
              <a:rPr lang="ru-RU" sz="2800" b="1" dirty="0" smtClean="0">
                <a:solidFill>
                  <a:srgbClr val="800000"/>
                </a:solidFill>
                <a:latin typeface="Cambria" pitchFamily="18" charset="0"/>
              </a:rPr>
              <a:t>родословная семьи Фирсовых и </a:t>
            </a:r>
            <a:r>
              <a:rPr lang="ru-RU" sz="2800" b="1" dirty="0" err="1" smtClean="0">
                <a:solidFill>
                  <a:srgbClr val="800000"/>
                </a:solidFill>
                <a:latin typeface="Cambria" pitchFamily="18" charset="0"/>
              </a:rPr>
              <a:t>Жиделёвых</a:t>
            </a:r>
            <a:r>
              <a:rPr lang="ru-RU" sz="2800" b="1" dirty="0" smtClean="0">
                <a:solidFill>
                  <a:srgbClr val="800000"/>
                </a:solidFill>
                <a:latin typeface="Cambria" pitchFamily="18" charset="0"/>
              </a:rPr>
              <a:t>.</a:t>
            </a:r>
          </a:p>
          <a:p>
            <a:pPr algn="ctr"/>
            <a:endParaRPr lang="ru-RU" sz="2000" b="1" dirty="0" smtClean="0">
              <a:solidFill>
                <a:srgbClr val="800000"/>
              </a:solidFill>
              <a:latin typeface="Cambria" pitchFamily="18" charset="0"/>
            </a:endParaRPr>
          </a:p>
          <a:p>
            <a:pPr algn="ctr"/>
            <a:r>
              <a:rPr lang="ru-RU" sz="3200" b="1" u="sng" dirty="0" smtClean="0">
                <a:solidFill>
                  <a:srgbClr val="800000"/>
                </a:solidFill>
                <a:latin typeface="Cambria" pitchFamily="18" charset="0"/>
              </a:rPr>
              <a:t>Объект исследования:</a:t>
            </a:r>
            <a:endParaRPr lang="en-US" sz="3200" b="1" dirty="0" smtClean="0">
              <a:solidFill>
                <a:srgbClr val="800000"/>
              </a:solidFill>
              <a:latin typeface="Cambria" pitchFamily="18" charset="0"/>
            </a:endParaRPr>
          </a:p>
          <a:p>
            <a:pPr algn="ctr"/>
            <a:r>
              <a:rPr lang="ru-RU" sz="2800" b="1" dirty="0" smtClean="0">
                <a:solidFill>
                  <a:srgbClr val="800000"/>
                </a:solidFill>
                <a:latin typeface="Cambria" pitchFamily="18" charset="0"/>
              </a:rPr>
              <a:t>-члены семей </a:t>
            </a:r>
            <a:r>
              <a:rPr lang="ru-RU" sz="2800" b="1" dirty="0" err="1" smtClean="0">
                <a:solidFill>
                  <a:srgbClr val="800000"/>
                </a:solidFill>
                <a:latin typeface="Cambria" pitchFamily="18" charset="0"/>
              </a:rPr>
              <a:t>Жиделёвых</a:t>
            </a:r>
            <a:r>
              <a:rPr lang="ru-RU" sz="2800" b="1" dirty="0" smtClean="0">
                <a:solidFill>
                  <a:srgbClr val="800000"/>
                </a:solidFill>
                <a:latin typeface="Cambria" pitchFamily="18" charset="0"/>
              </a:rPr>
              <a:t>  и Фирсовых, участники   Великой Отечественной войны.</a:t>
            </a:r>
          </a:p>
          <a:p>
            <a:pPr lvl="0" indent="449263" algn="ctr" fontAlgn="base">
              <a:spcBef>
                <a:spcPct val="0"/>
              </a:spcBef>
              <a:spcAft>
                <a:spcPct val="0"/>
              </a:spcAft>
            </a:pPr>
            <a:endParaRPr lang="ru-RU" sz="2400" b="1" dirty="0" smtClean="0">
              <a:solidFill>
                <a:srgbClr val="800000"/>
              </a:solidFill>
              <a:latin typeface="Cambria"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00034" y="4143380"/>
            <a:ext cx="8143932" cy="369332"/>
          </a:xfrm>
          <a:prstGeom prst="rect">
            <a:avLst/>
          </a:prstGeom>
          <a:noFill/>
        </p:spPr>
        <p:txBody>
          <a:bodyPr wrap="square" rtlCol="0">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428596" y="3857628"/>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3429000"/>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6006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lang="ru-RU" b="1" dirty="0" smtClean="0">
                <a:solidFill>
                  <a:srgbClr val="800000"/>
                </a:solidFill>
                <a:latin typeface="Cambria"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523220"/>
          </a:xfrm>
          <a:prstGeom prst="rect">
            <a:avLst/>
          </a:prstGeom>
          <a:noFill/>
        </p:spPr>
        <p:txBody>
          <a:bodyPr wrap="square" rtlCol="0">
            <a:spAutoFit/>
          </a:bodyPr>
          <a:lstStyle/>
          <a:p>
            <a:pPr algn="ctr"/>
            <a:r>
              <a:rPr lang="ru-RU" sz="2800" b="1" u="sng" dirty="0" smtClean="0">
                <a:solidFill>
                  <a:srgbClr val="800000"/>
                </a:solidFill>
                <a:latin typeface="Cambria" pitchFamily="18" charset="0"/>
              </a:rPr>
              <a:t> </a:t>
            </a:r>
            <a:endParaRPr lang="ru-RU" dirty="0"/>
          </a:p>
        </p:txBody>
      </p:sp>
      <p:sp>
        <p:nvSpPr>
          <p:cNvPr id="23553" name="Rectangle 1"/>
          <p:cNvSpPr>
            <a:spLocks noChangeArrowheads="1"/>
          </p:cNvSpPr>
          <p:nvPr/>
        </p:nvSpPr>
        <p:spPr bwMode="auto">
          <a:xfrm>
            <a:off x="500034" y="470200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7" name="TextBox 16"/>
          <p:cNvSpPr txBox="1"/>
          <p:nvPr/>
        </p:nvSpPr>
        <p:spPr>
          <a:xfrm>
            <a:off x="785786" y="1214422"/>
            <a:ext cx="7786742" cy="738664"/>
          </a:xfrm>
          <a:prstGeom prst="rect">
            <a:avLst/>
          </a:prstGeom>
          <a:noFill/>
        </p:spPr>
        <p:txBody>
          <a:bodyPr wrap="square" rtlCol="0">
            <a:spAutoFit/>
          </a:bodyPr>
          <a:lstStyle/>
          <a:p>
            <a:pPr lvl="1" algn="ctr"/>
            <a:r>
              <a:rPr lang="ru-RU" sz="2400" b="1" dirty="0" smtClean="0">
                <a:solidFill>
                  <a:srgbClr val="800000"/>
                </a:solidFill>
                <a:latin typeface="Cambria" pitchFamily="18" charset="0"/>
              </a:rPr>
              <a:t>  </a:t>
            </a:r>
            <a:endParaRPr lang="ru-RU" b="1" dirty="0" smtClean="0">
              <a:solidFill>
                <a:srgbClr val="800000"/>
              </a:solidFill>
              <a:latin typeface="Cambria" pitchFamily="18" charset="0"/>
            </a:endParaRPr>
          </a:p>
          <a:p>
            <a:endParaRPr lang="ru-RU" dirty="0"/>
          </a:p>
        </p:txBody>
      </p:sp>
      <p:sp>
        <p:nvSpPr>
          <p:cNvPr id="25601" name="Rectangle 1"/>
          <p:cNvSpPr>
            <a:spLocks noChangeArrowheads="1"/>
          </p:cNvSpPr>
          <p:nvPr/>
        </p:nvSpPr>
        <p:spPr bwMode="auto">
          <a:xfrm>
            <a:off x="428596" y="4714227"/>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6628" name="Rectangle 4"/>
          <p:cNvSpPr>
            <a:spLocks noChangeArrowheads="1"/>
          </p:cNvSpPr>
          <p:nvPr/>
        </p:nvSpPr>
        <p:spPr bwMode="auto">
          <a:xfrm>
            <a:off x="500034" y="3037098"/>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rot="10800000" flipV="1">
            <a:off x="0" y="4896636"/>
            <a:ext cx="864395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lang="ru-RU" b="1" dirty="0" smtClean="0">
                <a:solidFill>
                  <a:srgbClr val="800000"/>
                </a:solidFill>
                <a:latin typeface="Cambria" pitchFamily="18" charset="0"/>
              </a:rPr>
              <a:t>	 </a:t>
            </a:r>
            <a:endParaRPr kumimoji="0" lang="ru-RU" sz="18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28673" name="Rectangle 1"/>
          <p:cNvSpPr>
            <a:spLocks noChangeArrowheads="1"/>
          </p:cNvSpPr>
          <p:nvPr/>
        </p:nvSpPr>
        <p:spPr bwMode="auto">
          <a:xfrm>
            <a:off x="500034" y="2738092"/>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 name="TextBox 20"/>
          <p:cNvSpPr txBox="1"/>
          <p:nvPr/>
        </p:nvSpPr>
        <p:spPr>
          <a:xfrm>
            <a:off x="500034" y="500042"/>
            <a:ext cx="8143932" cy="738664"/>
          </a:xfrm>
          <a:prstGeom prst="rect">
            <a:avLst/>
          </a:prstGeom>
          <a:noFill/>
        </p:spPr>
        <p:txBody>
          <a:bodyPr wrap="square" rtlCol="0">
            <a:spAutoFit/>
          </a:bodyPr>
          <a:lstStyle/>
          <a:p>
            <a:pPr algn="ctr"/>
            <a:r>
              <a:rPr lang="ru-RU" sz="2400" b="1" dirty="0" smtClean="0">
                <a:solidFill>
                  <a:srgbClr val="800000"/>
                </a:solidFill>
                <a:latin typeface="Cambria" pitchFamily="18" charset="0"/>
              </a:rPr>
              <a:t> </a:t>
            </a:r>
            <a:endParaRPr lang="ru-RU" dirty="0" smtClean="0"/>
          </a:p>
          <a:p>
            <a:endParaRPr lang="ru-RU" dirty="0"/>
          </a:p>
        </p:txBody>
      </p:sp>
      <p:sp>
        <p:nvSpPr>
          <p:cNvPr id="30721" name="Rectangle 1"/>
          <p:cNvSpPr>
            <a:spLocks noChangeArrowheads="1"/>
          </p:cNvSpPr>
          <p:nvPr/>
        </p:nvSpPr>
        <p:spPr bwMode="auto">
          <a:xfrm>
            <a:off x="500034" y="4643446"/>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69" name="Rectangle 1"/>
          <p:cNvSpPr>
            <a:spLocks noChangeArrowheads="1"/>
          </p:cNvSpPr>
          <p:nvPr/>
        </p:nvSpPr>
        <p:spPr bwMode="auto">
          <a:xfrm>
            <a:off x="500034" y="414099"/>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2771" name="AutoShape 3" descr="https://2.downloader.disk.yandex.ru/preview/dbf4f08aa316ad12c29a6b48b48c7a49f29bbf7c8ba3ed41865d45efe2c1a0ec/inf/NlvTNXOkDLs968tNlUtBCLy2ksS_7a502Kt-PWlIbAFDfHlEgIjVOod0Y7iBxVHXjd_b3GE9ecGRVK3tm6e2Dw%3D%3D?uid=192000353&amp;filename=%D0%9E%D1%82%D1%81%D0%BA%D0%B0%D0%BD%D0%B8%D1%80%D0%BE%D0%B2%D0%B0%D0%BD%D0%BE28jpg&amp;disposition=inline&amp;hash=&amp;limit=0&amp;content_type=image%2Fjpeg&amp;tknv=v2&amp;size=285x5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 name="TextBox 28"/>
          <p:cNvSpPr txBox="1"/>
          <p:nvPr/>
        </p:nvSpPr>
        <p:spPr>
          <a:xfrm>
            <a:off x="500034" y="3857628"/>
            <a:ext cx="8143932" cy="369332"/>
          </a:xfrm>
          <a:prstGeom prst="rect">
            <a:avLst/>
          </a:prstGeom>
          <a:noFill/>
        </p:spPr>
        <p:txBody>
          <a:bodyPr wrap="square" rtlCol="0">
            <a:spAutoFit/>
          </a:bodyPr>
          <a:lstStyle/>
          <a:p>
            <a:pPr algn="just"/>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33793" name="Rectangle 1"/>
          <p:cNvSpPr>
            <a:spLocks noChangeArrowheads="1"/>
          </p:cNvSpPr>
          <p:nvPr/>
        </p:nvSpPr>
        <p:spPr bwMode="auto">
          <a:xfrm>
            <a:off x="500034" y="4935834"/>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5841" name="Rectangle 1"/>
          <p:cNvSpPr>
            <a:spLocks noChangeArrowheads="1"/>
          </p:cNvSpPr>
          <p:nvPr/>
        </p:nvSpPr>
        <p:spPr bwMode="auto">
          <a:xfrm>
            <a:off x="428596" y="435701"/>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6" name="TextBox 35"/>
          <p:cNvSpPr txBox="1"/>
          <p:nvPr/>
        </p:nvSpPr>
        <p:spPr>
          <a:xfrm>
            <a:off x="500034" y="4071943"/>
            <a:ext cx="8143932" cy="923330"/>
          </a:xfrm>
          <a:prstGeom prst="rect">
            <a:avLst/>
          </a:prstGeom>
          <a:noFill/>
        </p:spPr>
        <p:txBody>
          <a:bodyPr wrap="square" rtlCol="0">
            <a:spAutoFit/>
          </a:bodyPr>
          <a:lstStyle/>
          <a:p>
            <a:pPr algn="just"/>
            <a:r>
              <a:rPr lang="ru-RU" b="1" u="sng" dirty="0" smtClean="0">
                <a:solidFill>
                  <a:srgbClr val="800000"/>
                </a:solidFill>
                <a:latin typeface="Cambria" pitchFamily="18" charset="0"/>
              </a:rPr>
              <a:t> </a:t>
            </a:r>
            <a:endParaRPr lang="ru-RU" dirty="0" smtClean="0"/>
          </a:p>
          <a:p>
            <a:pPr algn="just"/>
            <a:r>
              <a:rPr lang="ru-RU" b="1" dirty="0" smtClean="0">
                <a:solidFill>
                  <a:srgbClr val="800000"/>
                </a:solidFill>
                <a:latin typeface="Cambria" pitchFamily="18" charset="0"/>
              </a:rPr>
              <a:t>	 </a:t>
            </a:r>
          </a:p>
          <a:p>
            <a:endParaRPr lang="ru-RU" b="1" dirty="0">
              <a:solidFill>
                <a:srgbClr val="800000"/>
              </a:solidFill>
            </a:endParaRPr>
          </a:p>
        </p:txBody>
      </p:sp>
      <p:sp>
        <p:nvSpPr>
          <p:cNvPr id="38913" name="Rectangle 1"/>
          <p:cNvSpPr>
            <a:spLocks noChangeArrowheads="1"/>
          </p:cNvSpPr>
          <p:nvPr/>
        </p:nvSpPr>
        <p:spPr bwMode="auto">
          <a:xfrm>
            <a:off x="500034" y="683093"/>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38914" name="Rectangle 2"/>
          <p:cNvSpPr>
            <a:spLocks noChangeArrowheads="1"/>
          </p:cNvSpPr>
          <p:nvPr/>
        </p:nvSpPr>
        <p:spPr bwMode="auto">
          <a:xfrm>
            <a:off x="500034" y="4544138"/>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39937" name="Rectangle 1"/>
          <p:cNvSpPr>
            <a:spLocks noChangeArrowheads="1"/>
          </p:cNvSpPr>
          <p:nvPr/>
        </p:nvSpPr>
        <p:spPr bwMode="auto">
          <a:xfrm>
            <a:off x="500034" y="785324"/>
            <a:ext cx="81439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2400" b="1" dirty="0" smtClean="0">
                <a:solidFill>
                  <a:srgbClr val="800000"/>
                </a:solidFill>
                <a:latin typeface="Cambria" pitchFamily="18" charset="0"/>
              </a:rPr>
              <a:t> </a:t>
            </a:r>
            <a:endParaRPr kumimoji="0" lang="ru-RU" sz="2400" b="1" i="0" u="none" strike="noStrike" cap="none" normalizeH="0" baseline="0" dirty="0" smtClean="0">
              <a:ln>
                <a:noFill/>
              </a:ln>
              <a:solidFill>
                <a:srgbClr val="800000"/>
              </a:solidFill>
              <a:effectLst/>
              <a:latin typeface="Cambria" pitchFamily="18" charset="0"/>
              <a:cs typeface="Arial" pitchFamily="34" charset="0"/>
            </a:endParaRPr>
          </a:p>
        </p:txBody>
      </p:sp>
      <p:sp>
        <p:nvSpPr>
          <p:cNvPr id="40961" name="Rectangle 1"/>
          <p:cNvSpPr>
            <a:spLocks noChangeArrowheads="1"/>
          </p:cNvSpPr>
          <p:nvPr/>
        </p:nvSpPr>
        <p:spPr bwMode="auto">
          <a:xfrm>
            <a:off x="428596" y="4882409"/>
            <a:ext cx="821537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41985" name="Rectangle 1"/>
          <p:cNvSpPr>
            <a:spLocks noChangeArrowheads="1"/>
          </p:cNvSpPr>
          <p:nvPr/>
        </p:nvSpPr>
        <p:spPr bwMode="auto">
          <a:xfrm>
            <a:off x="428596" y="3191179"/>
            <a:ext cx="821537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r>
              <a:rPr lang="ru-RU" b="1" dirty="0" smtClean="0">
                <a:solidFill>
                  <a:srgbClr val="800000"/>
                </a:solidFill>
                <a:latin typeface="Cambria"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43010" name="Rectangle 2"/>
          <p:cNvSpPr>
            <a:spLocks noChangeArrowheads="1"/>
          </p:cNvSpPr>
          <p:nvPr/>
        </p:nvSpPr>
        <p:spPr bwMode="auto">
          <a:xfrm>
            <a:off x="500034" y="496165"/>
            <a:ext cx="814393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Библиография    </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1.</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Большая Советская Энциклопедия: в 30 т. Т. 27.: Ульяновск-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Франкфорт</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под ред. А.М. Прохорова. 3-е изд. М.: Советская энциклопедия, 1977. - 624с. 2. Герои Советского Союза: краткий биографический  справочник в 2-х т. Т.2/ под ред. И. Н.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Шкудов</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М.: МВИ, 1998.-658с.    </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3. </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Даль В.И. Толковый словарь живого великорусского языка: в 4 т. Т.- 1- 4 </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-М.: Р-Я / В. И. Даль. М.: Русский язык. 1989.- 698с.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4. Словарь русских фамилий/сост.Е.Л.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Крушельницский</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М.: « Школа – Пресс». 1993.- 224 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5. Справочник личных имён народов РСФСР.- М.:  Русский.  Язык , 1979. - 890с. </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6. Борисенко М.В.Основы отечественного родословия и геральдики.- СПб.:  Третья Россия, 1996.-  402 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7.  Дан  О. Составь свою родословную.- СПб.: Питер, 2011.- 128с.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8.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Калиострова</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Э.А. Пособие по составлению родословия /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Калиострова</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Э. А.- Екатеринбург. :  «Филантроп»,  2007- 100с.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9. Коновалов П.А. Дети горы Благодать: Культурно- исторические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очерки.-Екатеринбург</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ИД «Сократ», 2006- 432 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10.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Ликсо</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В.В. Великая отечественная война /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под.ред</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В. В.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Ликсо</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А.Г. Мерников, А.А.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Спектор</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Москва: АСТ, 2014-256 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11. Мартышин В.С. Твоя родословная.- М.: «Школьная Пресса», 2 000.- 303с.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12. Онучин А.Н. Твоё родословное древо.- Пермь: Изд. Ассоциации генеалогов- любителей, 1992.-250с.</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13. Они ковали Победу в тылу в Годы Великой отечественной войны 1941-1945 г. Г. Кушва, 1999 г.</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14. Свердловская область: страницы истории( 1934-2014)- Екатеринбург.: Издательство «Сократ». 2014-544, под редакцией В.Д. </a:t>
            </a:r>
            <a:r>
              <a:rPr kumimoji="0" lang="ru-RU" sz="1400" b="1" i="0" u="none" strike="noStrike" cap="none" normalizeH="0" baseline="0" dirty="0" err="1" smtClean="0">
                <a:ln>
                  <a:noFill/>
                </a:ln>
                <a:solidFill>
                  <a:srgbClr val="800000"/>
                </a:solidFill>
                <a:effectLst/>
                <a:latin typeface="Cambria" pitchFamily="18" charset="0"/>
                <a:ea typeface="CenturySchoolbook" charset="-128"/>
                <a:cs typeface="Times New Roman" pitchFamily="18" charset="0"/>
              </a:rPr>
              <a:t>Камынина</a:t>
            </a:r>
            <a:r>
              <a:rPr kumimoji="0" lang="ru-RU" sz="1400" b="1" i="0" u="none" strike="noStrike" cap="none" normalizeH="0" baseline="0" dirty="0" smtClean="0">
                <a:ln>
                  <a:noFill/>
                </a:ln>
                <a:solidFill>
                  <a:srgbClr val="800000"/>
                </a:solidFill>
                <a:effectLst/>
                <a:latin typeface="Cambria" pitchFamily="18" charset="0"/>
                <a:ea typeface="CenturySchoolbook" charset="-128"/>
                <a:cs typeface="Times New Roman" pitchFamily="18" charset="0"/>
              </a:rPr>
              <a:t>,  А.Д. Кириллова, А.В. Сперанского.</a:t>
            </a:r>
            <a:endParaRPr kumimoji="0" lang="ru-RU" sz="1400" b="1" i="0" u="none" strike="noStrike" cap="none" normalizeH="0" baseline="0" dirty="0" smtClean="0">
              <a:ln>
                <a:noFill/>
              </a:ln>
              <a:solidFill>
                <a:srgbClr val="800000"/>
              </a:solidFill>
              <a:effectLst/>
              <a:latin typeface="Cambr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786190"/>
            <a:ext cx="8143932" cy="2379762"/>
          </a:xfrm>
          <a:prstGeom prst="rect">
            <a:avLst/>
          </a:prstGeom>
        </p:spPr>
        <p:txBody>
          <a:bodyPr wrap="square">
            <a:spAutoFit/>
          </a:bodyPr>
          <a:lstStyle/>
          <a:p>
            <a:pPr algn="ctr"/>
            <a:r>
              <a:rPr lang="ru-RU" b="1" dirty="0" smtClean="0">
                <a:solidFill>
                  <a:srgbClr val="800000"/>
                </a:solidFill>
                <a:latin typeface="Cambria" pitchFamily="18" charset="0"/>
              </a:rPr>
              <a:t>Это родной брат моего прадеда Фирсова Петра Семеновича</a:t>
            </a:r>
          </a:p>
          <a:p>
            <a:pPr algn="just"/>
            <a:r>
              <a:rPr lang="ru-RU" b="1" u="sng" dirty="0" smtClean="0">
                <a:solidFill>
                  <a:srgbClr val="800000"/>
                </a:solidFill>
                <a:latin typeface="Cambria" pitchFamily="18" charset="0"/>
              </a:rPr>
              <a:t>Место рождения:</a:t>
            </a:r>
            <a:r>
              <a:rPr lang="ru-RU" b="1" dirty="0" smtClean="0">
                <a:solidFill>
                  <a:srgbClr val="800000"/>
                </a:solidFill>
                <a:latin typeface="Cambria" pitchFamily="18" charset="0"/>
              </a:rPr>
              <a:t> Московская обл., Воскресенский р-н, с. Воскресенское</a:t>
            </a:r>
            <a:r>
              <a:rPr lang="en-US" b="1" dirty="0" smtClean="0">
                <a:solidFill>
                  <a:srgbClr val="800000"/>
                </a:solidFill>
                <a:latin typeface="Cambria" pitchFamily="18" charset="0"/>
              </a:rPr>
              <a:t> </a:t>
            </a:r>
            <a:r>
              <a:rPr lang="ru-RU" b="1" u="sng" dirty="0" smtClean="0">
                <a:solidFill>
                  <a:srgbClr val="800000"/>
                </a:solidFill>
                <a:latin typeface="Cambria" pitchFamily="18" charset="0"/>
              </a:rPr>
              <a:t>В РККА </a:t>
            </a:r>
            <a:r>
              <a:rPr lang="ru-RU" b="1" dirty="0" smtClean="0">
                <a:solidFill>
                  <a:srgbClr val="800000"/>
                </a:solidFill>
                <a:latin typeface="Cambria" pitchFamily="18" charset="0"/>
              </a:rPr>
              <a:t>с 15.10.1944 года </a:t>
            </a:r>
          </a:p>
          <a:p>
            <a:pPr algn="just"/>
            <a:r>
              <a:rPr lang="ru-RU" b="1" u="sng" dirty="0" smtClean="0">
                <a:solidFill>
                  <a:srgbClr val="800000"/>
                </a:solidFill>
                <a:latin typeface="Cambria" pitchFamily="18" charset="0"/>
              </a:rPr>
              <a:t>Место призыва</a:t>
            </a:r>
            <a:r>
              <a:rPr lang="ru-RU" b="1" dirty="0" smtClean="0">
                <a:solidFill>
                  <a:srgbClr val="800000"/>
                </a:solidFill>
                <a:latin typeface="Cambria" pitchFamily="18" charset="0"/>
              </a:rPr>
              <a:t>: Нижнетагильский ГВК, Свердловская обл., г. Нижний Тагил</a:t>
            </a:r>
          </a:p>
          <a:p>
            <a:pPr algn="just"/>
            <a:r>
              <a:rPr lang="ru-RU" b="1" u="sng" dirty="0" smtClean="0">
                <a:solidFill>
                  <a:srgbClr val="800000"/>
                </a:solidFill>
                <a:latin typeface="Cambria" pitchFamily="18" charset="0"/>
              </a:rPr>
              <a:t>Звание:</a:t>
            </a:r>
            <a:r>
              <a:rPr lang="ru-RU" b="1" dirty="0" smtClean="0">
                <a:solidFill>
                  <a:srgbClr val="800000"/>
                </a:solidFill>
                <a:latin typeface="Cambria" pitchFamily="18" charset="0"/>
              </a:rPr>
              <a:t> гвардии сержант </a:t>
            </a:r>
          </a:p>
          <a:p>
            <a:pPr algn="just"/>
            <a:r>
              <a:rPr lang="ru-RU" b="1" u="sng" dirty="0" smtClean="0">
                <a:solidFill>
                  <a:srgbClr val="800000"/>
                </a:solidFill>
                <a:latin typeface="Cambria" pitchFamily="18" charset="0"/>
              </a:rPr>
              <a:t>Список наград</a:t>
            </a:r>
            <a:r>
              <a:rPr lang="ru-RU" b="1" dirty="0" smtClean="0">
                <a:solidFill>
                  <a:srgbClr val="800000"/>
                </a:solidFill>
                <a:latin typeface="Cambria" pitchFamily="18" charset="0"/>
              </a:rPr>
              <a:t>: Орден Славы </a:t>
            </a:r>
            <a:r>
              <a:rPr lang="en-US" b="1" dirty="0" smtClean="0">
                <a:solidFill>
                  <a:srgbClr val="800000"/>
                </a:solidFill>
                <a:latin typeface="Cambria" pitchFamily="18" charset="0"/>
              </a:rPr>
              <a:t>III </a:t>
            </a:r>
            <a:r>
              <a:rPr lang="ru-RU" b="1" dirty="0" smtClean="0">
                <a:solidFill>
                  <a:srgbClr val="800000"/>
                </a:solidFill>
                <a:latin typeface="Cambria" pitchFamily="18" charset="0"/>
              </a:rPr>
              <a:t>степени, Орден Красного Знамени, Орден Отечественной войны I степени, медаль «За взятие Берлина».</a:t>
            </a:r>
          </a:p>
        </p:txBody>
      </p:sp>
      <p:sp>
        <p:nvSpPr>
          <p:cNvPr id="10" name="Прямоугольник 9"/>
          <p:cNvSpPr/>
          <p:nvPr/>
        </p:nvSpPr>
        <p:spPr>
          <a:xfrm>
            <a:off x="500034" y="357166"/>
            <a:ext cx="8072494" cy="1692771"/>
          </a:xfrm>
          <a:prstGeom prst="rect">
            <a:avLst/>
          </a:prstGeom>
        </p:spPr>
        <p:txBody>
          <a:bodyPr wrap="square">
            <a:spAutoFit/>
          </a:bodyPr>
          <a:lstStyle/>
          <a:p>
            <a:pPr lvl="1" algn="ctr"/>
            <a:r>
              <a:rPr lang="ru-RU" sz="2800" b="1" dirty="0" smtClean="0">
                <a:solidFill>
                  <a:srgbClr val="800000"/>
                </a:solidFill>
                <a:latin typeface="Cambria" pitchFamily="18" charset="0"/>
              </a:rPr>
              <a:t>Военные судьбы прадедов по материнской линии</a:t>
            </a:r>
          </a:p>
          <a:p>
            <a:pPr lvl="1" algn="ctr">
              <a:buNone/>
            </a:pPr>
            <a:r>
              <a:rPr lang="ru-RU" sz="2400" b="1" dirty="0" smtClean="0">
                <a:solidFill>
                  <a:srgbClr val="800000"/>
                </a:solidFill>
                <a:latin typeface="Cambria" pitchFamily="18" charset="0"/>
              </a:rPr>
              <a:t>Фирсов  Григорий Семенович</a:t>
            </a:r>
            <a:endParaRPr lang="ru-RU" sz="2400" dirty="0" smtClean="0">
              <a:solidFill>
                <a:srgbClr val="800000"/>
              </a:solidFill>
              <a:latin typeface="Cambria" pitchFamily="18" charset="0"/>
            </a:endParaRPr>
          </a:p>
          <a:p>
            <a:pPr algn="ctr">
              <a:buNone/>
            </a:pPr>
            <a:r>
              <a:rPr lang="ru-RU" sz="2400" b="1" dirty="0" smtClean="0">
                <a:solidFill>
                  <a:srgbClr val="800000"/>
                </a:solidFill>
                <a:latin typeface="Cambria" pitchFamily="18" charset="0"/>
              </a:rPr>
              <a:t>1906 – 1996</a:t>
            </a:r>
          </a:p>
        </p:txBody>
      </p:sp>
      <p:pic>
        <p:nvPicPr>
          <p:cNvPr id="11" name="Рисунок 10" descr="C:\Users\мж\Desktop\Проект  Судьба моих родных\1.jpg"/>
          <p:cNvPicPr/>
          <p:nvPr/>
        </p:nvPicPr>
        <p:blipFill>
          <a:blip r:embed="rId3" cstate="print"/>
          <a:srcRect/>
          <a:stretch>
            <a:fillRect/>
          </a:stretch>
        </p:blipFill>
        <p:spPr bwMode="auto">
          <a:xfrm>
            <a:off x="3929058" y="2000240"/>
            <a:ext cx="1214446" cy="1785950"/>
          </a:xfrm>
          <a:prstGeom prst="rect">
            <a:avLst/>
          </a:prstGeom>
          <a:ln w="19050" cap="sq">
            <a:solidFill>
              <a:srgbClr val="8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3898536"/>
            <a:ext cx="8286808"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Историческая  правда о раскулачивании стала  известна лишь в конце прошлого века. Но моя семья об этих страшных событиях узнала не из газет.</a:t>
            </a:r>
            <a:r>
              <a:rPr lang="ru-RU" dirty="0" smtClean="0">
                <a:latin typeface="Cambria" pitchFamily="18" charset="0"/>
              </a:rPr>
              <a:t> </a:t>
            </a:r>
          </a:p>
          <a:p>
            <a:pPr lvl="0" indent="449263" algn="just" fontAlgn="base">
              <a:spcBef>
                <a:spcPct val="0"/>
              </a:spcBef>
              <a:spcAft>
                <a:spcPct val="0"/>
              </a:spcAft>
            </a:pPr>
            <a:r>
              <a:rPr lang="ru-RU" b="1" dirty="0" smtClean="0">
                <a:solidFill>
                  <a:srgbClr val="800000"/>
                </a:solidFill>
                <a:latin typeface="Cambria" pitchFamily="18" charset="0"/>
              </a:rPr>
              <a:t>В 1931 году семья  Фирсовых была раскулачена, забран большой дом, торговая лавка и скот. Григорий же  по ложному обвинению попал в Бутырскую тюрьму, где провёл шесть месяцев. После был выслан в ссылку в Новосибирск.</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pic>
        <p:nvPicPr>
          <p:cNvPr id="26626" name="Picture 2" descr="&amp;Bcy;&amp;ucy;&amp;tcy;&amp;ycy;&amp;rcy;&amp;scy;&amp;kcy;&amp;acy;&amp;yacy; &amp;tcy;&amp;yucy;&amp;rcy;&amp;softcy;&amp;mcy;&amp;acy; &amp;pcy;&amp;iecy;&amp;scy;&amp;ncy;&amp;yacy; &amp;tcy;&amp;iecy;&amp;kcy;&amp;scy;&amp;tcy;"/>
          <p:cNvPicPr>
            <a:picLocks noChangeAspect="1" noChangeArrowheads="1"/>
          </p:cNvPicPr>
          <p:nvPr/>
        </p:nvPicPr>
        <p:blipFill>
          <a:blip r:embed="rId3" cstate="print"/>
          <a:srcRect/>
          <a:stretch>
            <a:fillRect/>
          </a:stretch>
        </p:blipFill>
        <p:spPr bwMode="auto">
          <a:xfrm>
            <a:off x="2357422" y="714356"/>
            <a:ext cx="4703286" cy="3071834"/>
          </a:xfrm>
          <a:prstGeom prst="rect">
            <a:avLst/>
          </a:prstGeom>
          <a:noFill/>
          <a:ln w="19050">
            <a:solidFill>
              <a:srgbClr val="800000"/>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214818"/>
            <a:ext cx="8143932" cy="1754326"/>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Судьба вновь испытывает Г. С. Фирсова   на прочность в 1939 году. По ложному свидетельству  семья  Григория  должна была покинуть город в 24 часа,  снова оставить   все нажитое своим трудом  и  отправиться на поиски  нового места жительства. Так  по велению судьбы Григорий с детьми и женой попадают  на Урал  в город Нижний Тагил, который впоследствии    станет второй малой родиной. </a:t>
            </a:r>
            <a:endParaRPr lang="ru-RU" b="1" dirty="0">
              <a:solidFill>
                <a:srgbClr val="800000"/>
              </a:solidFill>
              <a:latin typeface="Cambria" pitchFamily="18" charset="0"/>
            </a:endParaRPr>
          </a:p>
        </p:txBody>
      </p:sp>
      <p:pic>
        <p:nvPicPr>
          <p:cNvPr id="12" name="Рисунок 11" descr="C:\Users\мж\Desktop\Проект  Судьба моих родных\2.jpg"/>
          <p:cNvPicPr/>
          <p:nvPr/>
        </p:nvPicPr>
        <p:blipFill>
          <a:blip r:embed="rId3" cstate="print">
            <a:lum contrast="20000"/>
          </a:blip>
          <a:srcRect/>
          <a:stretch>
            <a:fillRect/>
          </a:stretch>
        </p:blipFill>
        <p:spPr bwMode="auto">
          <a:xfrm>
            <a:off x="2000232" y="571480"/>
            <a:ext cx="5214974" cy="3429024"/>
          </a:xfrm>
          <a:prstGeom prst="rect">
            <a:avLst/>
          </a:prstGeom>
          <a:ln w="19050">
            <a:solidFill>
              <a:srgbClr val="800000"/>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4728614"/>
            <a:ext cx="814393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В сентябре 1941 года Григорий Семенович   был призван в ряды Красной  Армии. До 1943 года проходит обучение в Еланском гарнизоне,   позже попадает на фронт в стрелковый полк в должности командира отделения.</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24580" name="Picture 4" descr="&amp;Icy;&amp;TScy; &quot;&amp;Acy;&amp;Fcy;&amp;Tcy;&amp;IEcy;&amp;Rcy;&amp;SHcy;&amp;Ocy;&amp;Kcy;&quot; - &amp;Acy;&amp;rcy;&amp;mcy;&amp;icy;&amp;yacy; &amp;ncy;&amp;ocy;&amp;vcy;&amp;ocy;&amp;gcy;&amp;ocy; &amp;tcy;&amp;icy;&amp;pcy;&amp;acy;"/>
          <p:cNvPicPr>
            <a:picLocks noChangeAspect="1" noChangeArrowheads="1"/>
          </p:cNvPicPr>
          <p:nvPr/>
        </p:nvPicPr>
        <p:blipFill>
          <a:blip r:embed="rId3" cstate="print"/>
          <a:srcRect/>
          <a:stretch>
            <a:fillRect/>
          </a:stretch>
        </p:blipFill>
        <p:spPr bwMode="auto">
          <a:xfrm>
            <a:off x="1714480" y="785794"/>
            <a:ext cx="5709544" cy="3711203"/>
          </a:xfrm>
          <a:prstGeom prst="rect">
            <a:avLst/>
          </a:prstGeom>
          <a:ln w="19050" cap="sq">
            <a:solidFill>
              <a:srgbClr val="8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w="38100" cap="sq" cmpd="thickThin">
            <a:no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3763406"/>
            <a:ext cx="828680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По рассказам сына  и дочери  Григория Семеновича – Александра Григорьевича  и Софьи Григорьевны, из наградных листов  я узнал, что Григорий прошел всю войну,  принимал участие в форсировании реки Одер,  встретил победу на подступах Берлина, был ранен.    Участвовал в боях по защите Родины в составе войск 1-го Белорусского фронта и представлен к правительственным наградам. </a:t>
            </a:r>
            <a:r>
              <a:rPr lang="ru-RU" b="1" dirty="0" smtClean="0">
                <a:solidFill>
                  <a:srgbClr val="800000"/>
                </a:solidFill>
                <a:latin typeface="Cambria" pitchFamily="18" charset="0"/>
              </a:rPr>
              <a:t>В конце апреля 1945 года Фирсов Григорий Семенович получил тяжелое ранение в боях при взятии Берлина.</a:t>
            </a: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pic>
        <p:nvPicPr>
          <p:cNvPr id="23556" name="Picture 4"/>
          <p:cNvPicPr>
            <a:picLocks noChangeAspect="1" noChangeArrowheads="1"/>
          </p:cNvPicPr>
          <p:nvPr/>
        </p:nvPicPr>
        <p:blipFill>
          <a:blip r:embed="rId3" cstate="print">
            <a:lum contrast="10000"/>
          </a:blip>
          <a:srcRect/>
          <a:stretch>
            <a:fillRect/>
          </a:stretch>
        </p:blipFill>
        <p:spPr bwMode="auto">
          <a:xfrm>
            <a:off x="3500430" y="571480"/>
            <a:ext cx="2071701" cy="3000396"/>
          </a:xfrm>
          <a:prstGeom prst="rect">
            <a:avLst/>
          </a:prstGeom>
          <a:noFill/>
          <a:ln w="19050">
            <a:solidFill>
              <a:srgbClr val="800000"/>
            </a:solid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3" cstate="print"/>
          <a:srcRect/>
          <a:stretch>
            <a:fillRect/>
          </a:stretch>
        </p:blipFill>
        <p:spPr bwMode="auto">
          <a:xfrm>
            <a:off x="0" y="0"/>
            <a:ext cx="9144000" cy="6858000"/>
          </a:xfrm>
          <a:prstGeom prst="rect">
            <a:avLst/>
          </a:prstGeom>
          <a:ln w="38100" cap="sq" cmpd="thickThin">
            <a:solidFill>
              <a:srgbClr val="800000"/>
            </a:solidFill>
            <a:prstDash val="solid"/>
            <a:miter lim="800000"/>
          </a:ln>
          <a:effectLst>
            <a:innerShdw blurRad="76200">
              <a:srgbClr val="000000"/>
            </a:innerShdw>
          </a:effectLst>
        </p:spPr>
      </p:pic>
      <p:sp>
        <p:nvSpPr>
          <p:cNvPr id="5" name="TextBox 4"/>
          <p:cNvSpPr txBox="1"/>
          <p:nvPr/>
        </p:nvSpPr>
        <p:spPr>
          <a:xfrm>
            <a:off x="3000364" y="3000372"/>
            <a:ext cx="184731" cy="369332"/>
          </a:xfrm>
          <a:prstGeom prst="rect">
            <a:avLst/>
          </a:prstGeom>
          <a:noFill/>
        </p:spPr>
        <p:txBody>
          <a:bodyPr wrap="none" rtlCol="0">
            <a:spAutoFit/>
          </a:bodyPr>
          <a:lstStyle/>
          <a:p>
            <a:endParaRPr lang="ru-RU"/>
          </a:p>
        </p:txBody>
      </p:sp>
      <p:sp>
        <p:nvSpPr>
          <p:cNvPr id="3" name="Rectangle 2"/>
          <p:cNvSpPr>
            <a:spLocks noChangeArrowheads="1"/>
          </p:cNvSpPr>
          <p:nvPr/>
        </p:nvSpPr>
        <p:spPr bwMode="auto">
          <a:xfrm>
            <a:off x="0" y="185736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latin typeface="Cambria" pitchFamily="18" charset="0"/>
                <a:ea typeface="Calibri" pitchFamily="34" charset="0"/>
                <a:cs typeface="Times New Roman" pitchFamily="18" charset="0"/>
              </a:rPr>
              <a:t> </a:t>
            </a:r>
            <a:endParaRPr kumimoji="0" lang="ru-RU" sz="2800" b="0" i="0" u="none" strike="noStrike" cap="none" normalizeH="0" baseline="0" dirty="0" smtClean="0">
              <a:ln>
                <a:noFill/>
              </a:ln>
              <a:solidFill>
                <a:srgbClr val="800000"/>
              </a:solidFill>
              <a:effectLst/>
              <a:latin typeface="Cambria" pitchFamily="18" charset="0"/>
            </a:endParaRPr>
          </a:p>
        </p:txBody>
      </p:sp>
      <p:sp>
        <p:nvSpPr>
          <p:cNvPr id="8" name="TextBox 7"/>
          <p:cNvSpPr txBox="1"/>
          <p:nvPr/>
        </p:nvSpPr>
        <p:spPr>
          <a:xfrm>
            <a:off x="571472" y="3643314"/>
            <a:ext cx="8072494" cy="369332"/>
          </a:xfrm>
          <a:prstGeom prst="rect">
            <a:avLst/>
          </a:prstGeom>
          <a:noFill/>
        </p:spPr>
        <p:txBody>
          <a:bodyPr wrap="square" rtlCol="0">
            <a:spAutoFit/>
          </a:bodyPr>
          <a:lstStyle/>
          <a:p>
            <a:pPr algn="r"/>
            <a:r>
              <a:rPr lang="ru-RU" b="1" dirty="0" smtClean="0">
                <a:solidFill>
                  <a:srgbClr val="990000"/>
                </a:solidFill>
                <a:latin typeface="Cambria" pitchFamily="18" charset="0"/>
              </a:rPr>
              <a:t> </a:t>
            </a:r>
            <a:endParaRPr lang="ru-RU" dirty="0"/>
          </a:p>
        </p:txBody>
      </p:sp>
      <p:sp>
        <p:nvSpPr>
          <p:cNvPr id="7" name="TextBox 6"/>
          <p:cNvSpPr txBox="1"/>
          <p:nvPr/>
        </p:nvSpPr>
        <p:spPr>
          <a:xfrm>
            <a:off x="285720" y="1571612"/>
            <a:ext cx="8286809" cy="461665"/>
          </a:xfrm>
          <a:prstGeom prst="rect">
            <a:avLst/>
          </a:prstGeom>
          <a:noFill/>
        </p:spPr>
        <p:txBody>
          <a:bodyPr wrap="square" rtlCol="0">
            <a:spAutoFit/>
          </a:bodyPr>
          <a:lstStyle/>
          <a:p>
            <a:pPr lvl="0" indent="449263" algn="ctr" fontAlgn="base">
              <a:spcBef>
                <a:spcPct val="0"/>
              </a:spcBef>
              <a:spcAft>
                <a:spcPct val="0"/>
              </a:spcAft>
            </a:pPr>
            <a:r>
              <a:rPr lang="en-US" sz="2400" b="1" u="sng" dirty="0" smtClean="0">
                <a:solidFill>
                  <a:srgbClr val="800000"/>
                </a:solidFill>
                <a:latin typeface="Cambria" pitchFamily="18" charset="0"/>
                <a:ea typeface="Times New Roman" pitchFamily="18" charset="0"/>
                <a:cs typeface="Times New Roman" pitchFamily="18" charset="0"/>
              </a:rPr>
              <a:t> </a:t>
            </a:r>
            <a:endParaRPr lang="ru-RU" b="1" dirty="0" smtClean="0">
              <a:solidFill>
                <a:srgbClr val="800000"/>
              </a:solidFill>
              <a:latin typeface="Cambria" pitchFamily="18" charset="0"/>
            </a:endParaRPr>
          </a:p>
        </p:txBody>
      </p:sp>
      <p:sp>
        <p:nvSpPr>
          <p:cNvPr id="9" name="Прямоугольник 8"/>
          <p:cNvSpPr/>
          <p:nvPr/>
        </p:nvSpPr>
        <p:spPr>
          <a:xfrm>
            <a:off x="500034" y="3643314"/>
            <a:ext cx="8143932" cy="369332"/>
          </a:xfrm>
          <a:prstGeom prst="rect">
            <a:avLst/>
          </a:prstGeom>
        </p:spPr>
        <p:txBody>
          <a:bodyPr wrap="square">
            <a:spAutoFit/>
          </a:bodyPr>
          <a:lstStyle/>
          <a:p>
            <a:pPr algn="ctr"/>
            <a:r>
              <a:rPr lang="ru-RU" b="1" dirty="0" smtClean="0">
                <a:solidFill>
                  <a:srgbClr val="800000"/>
                </a:solidFill>
                <a:latin typeface="Cambria" pitchFamily="18" charset="0"/>
              </a:rPr>
              <a:t> </a:t>
            </a:r>
          </a:p>
        </p:txBody>
      </p:sp>
      <p:sp>
        <p:nvSpPr>
          <p:cNvPr id="10" name="Прямоугольник 9"/>
          <p:cNvSpPr/>
          <p:nvPr/>
        </p:nvSpPr>
        <p:spPr>
          <a:xfrm>
            <a:off x="500034" y="500042"/>
            <a:ext cx="8072494" cy="461665"/>
          </a:xfrm>
          <a:prstGeom prst="rect">
            <a:avLst/>
          </a:prstGeom>
        </p:spPr>
        <p:txBody>
          <a:bodyPr wrap="square">
            <a:spAutoFit/>
          </a:bodyPr>
          <a:lstStyle/>
          <a:p>
            <a:pPr lvl="1" algn="ctr">
              <a:buNone/>
            </a:pPr>
            <a:r>
              <a:rPr lang="ru-RU" sz="2400" b="1" dirty="0" smtClean="0">
                <a:solidFill>
                  <a:srgbClr val="800000"/>
                </a:solidFill>
                <a:latin typeface="Cambria" pitchFamily="18" charset="0"/>
              </a:rPr>
              <a:t> </a:t>
            </a:r>
          </a:p>
        </p:txBody>
      </p:sp>
      <p:sp>
        <p:nvSpPr>
          <p:cNvPr id="2049" name="Rectangle 1"/>
          <p:cNvSpPr>
            <a:spLocks noChangeArrowheads="1"/>
          </p:cNvSpPr>
          <p:nvPr/>
        </p:nvSpPr>
        <p:spPr bwMode="auto">
          <a:xfrm>
            <a:off x="428596" y="472953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u="none" strike="noStrike" cap="none" normalizeH="0" baseline="0" dirty="0" smtClean="0">
              <a:ln>
                <a:noFill/>
              </a:ln>
              <a:solidFill>
                <a:srgbClr val="800000"/>
              </a:solidFill>
              <a:effectLst/>
              <a:latin typeface="Cambria" pitchFamily="18" charset="0"/>
              <a:cs typeface="Arial" pitchFamily="34" charset="0"/>
            </a:endParaRPr>
          </a:p>
        </p:txBody>
      </p:sp>
      <p:sp>
        <p:nvSpPr>
          <p:cNvPr id="11" name="Прямоугольник 10"/>
          <p:cNvSpPr/>
          <p:nvPr/>
        </p:nvSpPr>
        <p:spPr>
          <a:xfrm>
            <a:off x="500034" y="4143380"/>
            <a:ext cx="8143932" cy="369332"/>
          </a:xfrm>
          <a:prstGeom prst="rect">
            <a:avLst/>
          </a:prstGeom>
        </p:spPr>
        <p:txBody>
          <a:bodyPr wrap="square">
            <a:spAutoFit/>
          </a:bodyPr>
          <a:lstStyle/>
          <a:p>
            <a:pPr algn="just"/>
            <a:r>
              <a:rPr lang="ru-RU" dirty="0" smtClean="0"/>
              <a:t>	</a:t>
            </a:r>
            <a:r>
              <a:rPr lang="ru-RU" b="1" dirty="0" smtClean="0">
                <a:solidFill>
                  <a:srgbClr val="800000"/>
                </a:solidFill>
                <a:latin typeface="Cambria" pitchFamily="18" charset="0"/>
              </a:rPr>
              <a:t>   </a:t>
            </a:r>
            <a:endParaRPr lang="ru-RU" b="1" dirty="0">
              <a:solidFill>
                <a:srgbClr val="800000"/>
              </a:solidFill>
              <a:latin typeface="Cambria" pitchFamily="18" charset="0"/>
            </a:endParaRPr>
          </a:p>
        </p:txBody>
      </p:sp>
      <p:sp>
        <p:nvSpPr>
          <p:cNvPr id="19459" name="Rectangle 3"/>
          <p:cNvSpPr>
            <a:spLocks noChangeArrowheads="1"/>
          </p:cNvSpPr>
          <p:nvPr/>
        </p:nvSpPr>
        <p:spPr bwMode="auto">
          <a:xfrm>
            <a:off x="428596" y="5144112"/>
            <a:ext cx="814393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21506" name="Rectangle 2"/>
          <p:cNvSpPr>
            <a:spLocks noChangeArrowheads="1"/>
          </p:cNvSpPr>
          <p:nvPr/>
        </p:nvSpPr>
        <p:spPr bwMode="auto">
          <a:xfrm>
            <a:off x="428596" y="4732902"/>
            <a:ext cx="82868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fontAlgn="base">
              <a:spcBef>
                <a:spcPct val="0"/>
              </a:spcBef>
              <a:spcAft>
                <a:spcPct val="0"/>
              </a:spcAft>
            </a:pPr>
            <a:r>
              <a:rPr kumimoji="0" lang="ru-RU" b="1" i="0" u="none" strike="noStrike" cap="none" normalizeH="0" baseline="0" dirty="0" smtClean="0">
                <a:ln>
                  <a:noFill/>
                </a:ln>
                <a:solidFill>
                  <a:srgbClr val="800000"/>
                </a:solidFill>
                <a:effectLst/>
                <a:latin typeface="Cambria" pitchFamily="18" charset="0"/>
                <a:ea typeface="Times New Roman" pitchFamily="18" charset="0"/>
                <a:cs typeface="Arial" pitchFamily="34" charset="0"/>
              </a:rPr>
              <a:t> </a:t>
            </a:r>
            <a:endParaRPr kumimoji="0" lang="ru-RU" b="1" i="0" u="none" strike="noStrike" cap="none" normalizeH="0" baseline="0" dirty="0" smtClean="0">
              <a:ln>
                <a:noFill/>
              </a:ln>
              <a:solidFill>
                <a:srgbClr val="800000"/>
              </a:solidFill>
              <a:effectLst/>
              <a:latin typeface="Cambria" pitchFamily="18" charset="0"/>
              <a:cs typeface="Arial" pitchFamily="34" charset="0"/>
            </a:endParaRPr>
          </a:p>
        </p:txBody>
      </p:sp>
      <p:sp>
        <p:nvSpPr>
          <p:cNvPr id="15" name="TextBox 14"/>
          <p:cNvSpPr txBox="1"/>
          <p:nvPr/>
        </p:nvSpPr>
        <p:spPr>
          <a:xfrm>
            <a:off x="500034" y="1285860"/>
            <a:ext cx="8215370" cy="4616648"/>
          </a:xfrm>
          <a:prstGeom prst="rect">
            <a:avLst/>
          </a:prstGeom>
          <a:noFill/>
        </p:spPr>
        <p:txBody>
          <a:bodyPr wrap="square" rtlCol="0">
            <a:spAutoFit/>
          </a:bodyPr>
          <a:lstStyle/>
          <a:p>
            <a:pPr algn="ctr"/>
            <a:r>
              <a:rPr lang="ru-RU" sz="3200" b="1" u="sng" dirty="0" smtClean="0">
                <a:solidFill>
                  <a:srgbClr val="800000"/>
                </a:solidFill>
                <a:latin typeface="Cambria" pitchFamily="18" charset="0"/>
              </a:rPr>
              <a:t>Выписка из наградного листа:  </a:t>
            </a:r>
          </a:p>
          <a:p>
            <a:pPr algn="ctr"/>
            <a:endParaRPr lang="ru-RU" sz="2400" dirty="0" smtClean="0">
              <a:latin typeface="Cambria" pitchFamily="18" charset="0"/>
            </a:endParaRPr>
          </a:p>
          <a:p>
            <a:pPr algn="just"/>
            <a:r>
              <a:rPr lang="ru-RU" sz="2000" b="1" dirty="0" smtClean="0">
                <a:solidFill>
                  <a:srgbClr val="800000"/>
                </a:solidFill>
                <a:latin typeface="Cambria" pitchFamily="18" charset="0"/>
              </a:rPr>
              <a:t>«В боях  на подступах к  городу Берлин  21.04.1945 товарищ Фирсов проявил себя смелым и решительным командиром. При выбытии из строя командира взвода товарищ Фирсов взял командование на себя и успешно продолжал выполнять боевую задачу. Ворвавшись на окраину Берлина,  товарищ Фирсов истребил лично двух фрицев и 6 человек взял в плен. За умелую организацию боя, за отличную храбрость и отвагу удостоен правительственной награды ордена Славы 3 степени.»   </a:t>
            </a:r>
          </a:p>
          <a:p>
            <a:pPr algn="r"/>
            <a:r>
              <a:rPr lang="ru-RU" sz="2000" b="1" dirty="0" smtClean="0">
                <a:solidFill>
                  <a:srgbClr val="800000"/>
                </a:solidFill>
                <a:latin typeface="Cambria" pitchFamily="18" charset="0"/>
              </a:rPr>
              <a:t>Командир 151 гвардейского стрелкового полка</a:t>
            </a:r>
          </a:p>
          <a:p>
            <a:pPr algn="r"/>
            <a:r>
              <a:rPr lang="ru-RU" sz="2000" b="1" dirty="0" smtClean="0">
                <a:solidFill>
                  <a:srgbClr val="800000"/>
                </a:solidFill>
                <a:latin typeface="Cambria" pitchFamily="18" charset="0"/>
              </a:rPr>
              <a:t>гвардии полковник  </a:t>
            </a:r>
            <a:r>
              <a:rPr lang="ru-RU" sz="2000" b="1" dirty="0" err="1" smtClean="0">
                <a:solidFill>
                  <a:srgbClr val="800000"/>
                </a:solidFill>
                <a:latin typeface="Cambria" pitchFamily="18" charset="0"/>
              </a:rPr>
              <a:t>Юдич</a:t>
            </a:r>
            <a:r>
              <a:rPr lang="ru-RU" sz="2000" b="1" dirty="0" smtClean="0">
                <a:solidFill>
                  <a:srgbClr val="800000"/>
                </a:solidFill>
                <a:latin typeface="Cambria" pitchFamily="18" charset="0"/>
              </a:rPr>
              <a:t>. </a:t>
            </a:r>
          </a:p>
          <a:p>
            <a:pPr algn="r"/>
            <a:r>
              <a:rPr lang="ru-RU" sz="2000" b="1" dirty="0" smtClean="0">
                <a:solidFill>
                  <a:srgbClr val="800000"/>
                </a:solidFill>
                <a:latin typeface="Cambria" pitchFamily="18" charset="0"/>
              </a:rPr>
              <a:t>30 апреля 1945 </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1011</TotalTime>
  <Words>2129</Words>
  <Application>Microsoft Office PowerPoint</Application>
  <PresentationFormat>Экран (4:3)</PresentationFormat>
  <Paragraphs>594</Paragraphs>
  <Slides>30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мж</cp:lastModifiedBy>
  <cp:revision>115</cp:revision>
  <dcterms:modified xsi:type="dcterms:W3CDTF">2015-04-25T17:04:32Z</dcterms:modified>
</cp:coreProperties>
</file>