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83" r:id="rId20"/>
    <p:sldId id="278" r:id="rId21"/>
    <p:sldId id="275" r:id="rId22"/>
    <p:sldId id="276" r:id="rId23"/>
    <p:sldId id="279" r:id="rId24"/>
    <p:sldId id="280" r:id="rId25"/>
    <p:sldId id="281" r:id="rId26"/>
    <p:sldId id="282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066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0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03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3434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2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99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1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4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5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0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0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2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8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1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5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1F3397-E541-4601-A2CD-79EDED492FDF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B083CC-E0C7-4256-A691-5887D345E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9452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Великая </a:t>
            </a:r>
            <a:br>
              <a:rPr lang="ru-RU" dirty="0" smtClean="0"/>
            </a:br>
            <a:r>
              <a:rPr lang="ru-RU" dirty="0" smtClean="0"/>
              <a:t>отечественная война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7532965" y="3362465"/>
            <a:ext cx="3732915" cy="2927329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Подготовила: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УЧЕНИЦА 9 КЛАССА «э» 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БЕЛОУСОВА АНАСТАСИЯ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СССР - Вставай страна огромная  (audiopoisk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9968" y="193284"/>
            <a:ext cx="431988" cy="4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Курская битва 5.07.-23.08.43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Ку́рская</a:t>
            </a:r>
            <a:r>
              <a:rPr lang="ru-RU" dirty="0"/>
              <a:t> </a:t>
            </a:r>
            <a:r>
              <a:rPr lang="ru-RU" dirty="0" err="1"/>
              <a:t>би́тва</a:t>
            </a:r>
            <a:r>
              <a:rPr lang="ru-RU" dirty="0"/>
              <a:t> (5 июля — 23 августа 1943 года; также известна как Битва на Курской дуге) по своим масштабам, задействованным силам и средствам, напряжённости, результатам и военно-политическим последствиям является одним из ключевых сражений Второй мировой войны и Великой Отечественной войны. Самое крупное танковое сражение в истории; в нём участвовали около двух миллионов человек, шесть тысяч танков, четыре тысячи </a:t>
            </a:r>
            <a:r>
              <a:rPr lang="ru-RU" dirty="0" smtClean="0"/>
              <a:t>самолётов.</a:t>
            </a:r>
          </a:p>
          <a:p>
            <a:r>
              <a:rPr lang="ru-RU" dirty="0"/>
              <a:t>Сражение является важнейшей частью стратегического плана летне-осенней кампании 1943 года, согласно советской и российской историографии включает в себя: Курскую стратегическую оборонительную операцию (5 — 23 июля), Орловскую (12 июля — 18 августа) и </a:t>
            </a:r>
            <a:r>
              <a:rPr lang="ru-RU" dirty="0" err="1"/>
              <a:t>Белгородско</a:t>
            </a:r>
            <a:r>
              <a:rPr lang="ru-RU" dirty="0"/>
              <a:t>-Харьковскую (3 — 23 августа) стратегические наступательные операции. Битва продолжалась 49 дней. Немецкая сторона наступательную часть сражения называла операция «Цитадель».</a:t>
            </a:r>
          </a:p>
        </p:txBody>
      </p:sp>
    </p:spTree>
    <p:extLst>
      <p:ext uri="{BB962C8B-B14F-4D97-AF65-F5344CB8AC3E}">
        <p14:creationId xmlns:p14="http://schemas.microsoft.com/office/powerpoint/2010/main" val="42635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СЕМЬЯ-ВЕЛИКОЙ ПОБЕДЕ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680520"/>
            <a:ext cx="10394707" cy="4102442"/>
          </a:xfrm>
        </p:spPr>
        <p:txBody>
          <a:bodyPr/>
          <a:lstStyle/>
          <a:p>
            <a:r>
              <a:rPr lang="ru-RU" dirty="0" smtClean="0"/>
              <a:t>Мою семью тоже постигла учесть  великой отечественной войны. За нашу родину воевали мои прадеды и прабабушки. Об одном из моих прадедов я хотела бы вам сейчас рассказать, О ЕГО ЗАСЛУГАХ, О ЕГО НАГРАДАХ, О ЕГО СМЕСЛОСТИ И ЛЮБВИ К СВОЕЙ РОДИНЕ.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2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57" y="1837766"/>
            <a:ext cx="6458465" cy="35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96102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r>
              <a:rPr lang="ru-RU" dirty="0" smtClean="0"/>
              <a:t> родился в 1909 году, в сталинградской области, </a:t>
            </a:r>
            <a:r>
              <a:rPr lang="ru-RU" dirty="0" err="1" smtClean="0"/>
              <a:t>ждановском</a:t>
            </a:r>
            <a:r>
              <a:rPr lang="ru-RU" dirty="0" smtClean="0"/>
              <a:t> районе, в селе попки. В 1941 году был призван на военную службу, место призыва: сталинградская область, Ждановский </a:t>
            </a:r>
            <a:r>
              <a:rPr lang="ru-RU" dirty="0" err="1" smtClean="0"/>
              <a:t>рвк</a:t>
            </a:r>
            <a:r>
              <a:rPr lang="ru-RU" dirty="0" smtClean="0"/>
              <a:t>, </a:t>
            </a:r>
            <a:r>
              <a:rPr lang="ru-RU" dirty="0" err="1" smtClean="0"/>
              <a:t>ждановский</a:t>
            </a:r>
            <a:r>
              <a:rPr lang="ru-RU" dirty="0" smtClean="0"/>
              <a:t> район. Участвовал в обороне </a:t>
            </a:r>
            <a:r>
              <a:rPr lang="ru-RU" dirty="0" err="1" smtClean="0"/>
              <a:t>сталинграда</a:t>
            </a:r>
            <a:r>
              <a:rPr lang="ru-RU" dirty="0" smtClean="0"/>
              <a:t>, взятие </a:t>
            </a:r>
            <a:r>
              <a:rPr lang="ru-RU" dirty="0" err="1" smtClean="0"/>
              <a:t>кёнинсберга</a:t>
            </a:r>
            <a:r>
              <a:rPr lang="ru-RU" dirty="0" smtClean="0"/>
              <a:t>, за </a:t>
            </a:r>
            <a:r>
              <a:rPr lang="ru-RU" dirty="0" err="1" smtClean="0"/>
              <a:t>прибалтику</a:t>
            </a:r>
            <a:r>
              <a:rPr lang="ru-RU" dirty="0" smtClean="0"/>
              <a:t> и др. Имел медали: «За отвагу» ,  «за оборону </a:t>
            </a:r>
            <a:r>
              <a:rPr lang="ru-RU" dirty="0" err="1" smtClean="0"/>
              <a:t>сталинграда</a:t>
            </a:r>
            <a:r>
              <a:rPr lang="ru-RU" dirty="0" smtClean="0"/>
              <a:t>», «За взятие </a:t>
            </a:r>
            <a:r>
              <a:rPr lang="ru-RU" dirty="0" err="1" smtClean="0"/>
              <a:t>кёнинсберга</a:t>
            </a:r>
            <a:r>
              <a:rPr lang="ru-RU" dirty="0" smtClean="0"/>
              <a:t>», «за боевые заслуги», орден «Великой отечественной войны 2 степени» и др. Имел звание </a:t>
            </a:r>
            <a:r>
              <a:rPr lang="ru-RU" dirty="0" smtClean="0"/>
              <a:t>гвардии </a:t>
            </a:r>
            <a:r>
              <a:rPr lang="ru-RU" dirty="0" smtClean="0"/>
              <a:t>старшина батареи.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14" y="2063750"/>
            <a:ext cx="4894122" cy="3311525"/>
          </a:xfrm>
        </p:spPr>
      </p:pic>
    </p:spTree>
    <p:extLst>
      <p:ext uri="{BB962C8B-B14F-4D97-AF65-F5344CB8AC3E}">
        <p14:creationId xmlns:p14="http://schemas.microsoft.com/office/powerpoint/2010/main" val="2983356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Медаль «за отвагу»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Подвиг: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«Ивана  </a:t>
            </a:r>
            <a:r>
              <a:rPr lang="ru-RU" dirty="0" err="1" smtClean="0"/>
              <a:t>гавриловича</a:t>
            </a:r>
            <a:r>
              <a:rPr lang="ru-RU" dirty="0"/>
              <a:t> </a:t>
            </a:r>
            <a:r>
              <a:rPr lang="ru-RU" dirty="0" smtClean="0"/>
              <a:t>за  то, что он с 22.07.44 года по 6.08.44 года под </a:t>
            </a:r>
            <a:r>
              <a:rPr lang="ru-RU" dirty="0" err="1" smtClean="0"/>
              <a:t>артеллерийско</a:t>
            </a:r>
            <a:r>
              <a:rPr lang="ru-RU" dirty="0" smtClean="0"/>
              <a:t>-минометным огнем противника поставлял на огневую позицию боеприпасы и продукты питания. 5 августа  1944 года на реке …., Литовской </a:t>
            </a:r>
            <a:r>
              <a:rPr lang="ru-RU" dirty="0" err="1" smtClean="0"/>
              <a:t>сср</a:t>
            </a:r>
            <a:r>
              <a:rPr lang="ru-RU" dirty="0" smtClean="0"/>
              <a:t>, командуя орудием уничтожил 5 пулеметных точек противника и до 50 немецких солдат».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3" y="2504196"/>
            <a:ext cx="5066030" cy="50261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32" y="188177"/>
            <a:ext cx="3088912" cy="281863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69" y="1753323"/>
            <a:ext cx="2347163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64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МЕДАЛЬ «за боевые заслуги»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Подвиг: 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«Ивана </a:t>
            </a:r>
            <a:r>
              <a:rPr lang="ru-RU" dirty="0" err="1" smtClean="0"/>
              <a:t>гавриловича</a:t>
            </a:r>
            <a:r>
              <a:rPr lang="ru-RU" dirty="0" smtClean="0"/>
              <a:t>, за то что он за время боев с 18 августа 1943 года по 16 сентября 1943 года своевременно обеспечивал огневую позицию боеприпасами и питанием».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823199" y="1771162"/>
            <a:ext cx="2235201" cy="3603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71" y="2639628"/>
            <a:ext cx="5172437" cy="3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01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Орден отечественной войны </a:t>
            </a:r>
            <a:br>
              <a:rPr lang="ru-RU" dirty="0" smtClean="0"/>
            </a:br>
            <a:r>
              <a:rPr lang="ru-RU" dirty="0" smtClean="0"/>
              <a:t>2 степени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Подвиг: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81812" y="2063750"/>
            <a:ext cx="3311525" cy="3311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12" y="2587842"/>
            <a:ext cx="4805988" cy="22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6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Медаль «за взятие </a:t>
            </a:r>
            <a:r>
              <a:rPr lang="ru-RU" dirty="0" err="1" smtClean="0"/>
              <a:t>кёнинсберга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8530"/>
            <a:ext cx="5087938" cy="28619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10" y="2063750"/>
            <a:ext cx="4878729" cy="3311525"/>
          </a:xfrm>
        </p:spPr>
      </p:pic>
    </p:spTree>
    <p:extLst>
      <p:ext uri="{BB962C8B-B14F-4D97-AF65-F5344CB8AC3E}">
        <p14:creationId xmlns:p14="http://schemas.microsoft.com/office/powerpoint/2010/main" val="2399680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Медаль «за оборону </a:t>
            </a:r>
            <a:r>
              <a:rPr lang="ru-RU" dirty="0" err="1" smtClean="0"/>
              <a:t>сталинграда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598" y="2434283"/>
            <a:ext cx="3558748" cy="25125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248088" y="1843940"/>
            <a:ext cx="2365469" cy="36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63612"/>
            <a:ext cx="10396882" cy="1574154"/>
          </a:xfrm>
        </p:spPr>
        <p:txBody>
          <a:bodyPr>
            <a:normAutofit/>
          </a:bodyPr>
          <a:lstStyle/>
          <a:p>
            <a:r>
              <a:rPr lang="ru-RU" dirty="0" smtClean="0"/>
              <a:t>Участнику боёв за советскую </a:t>
            </a:r>
            <a:r>
              <a:rPr lang="ru-RU" dirty="0" err="1" smtClean="0"/>
              <a:t>прибалтику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7" y="1837766"/>
            <a:ext cx="6288906" cy="3537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92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4462849"/>
          </a:xfrm>
        </p:spPr>
        <p:txBody>
          <a:bodyPr>
            <a:normAutofit/>
          </a:bodyPr>
          <a:lstStyle/>
          <a:p>
            <a:r>
              <a:rPr lang="ru-RU" dirty="0" smtClean="0"/>
              <a:t>        Двадцать </a:t>
            </a:r>
            <a:r>
              <a:rPr lang="ru-RU" dirty="0"/>
              <a:t>второго июня, </a:t>
            </a:r>
            <a:br>
              <a:rPr lang="ru-RU" dirty="0"/>
            </a:br>
            <a:r>
              <a:rPr lang="ru-RU" dirty="0" smtClean="0"/>
              <a:t>        Ровно </a:t>
            </a:r>
            <a:r>
              <a:rPr lang="ru-RU" dirty="0"/>
              <a:t>в четыре часа, </a:t>
            </a:r>
            <a:br>
              <a:rPr lang="ru-RU" dirty="0"/>
            </a:br>
            <a:r>
              <a:rPr lang="ru-RU" dirty="0" smtClean="0"/>
              <a:t>        Киев </a:t>
            </a:r>
            <a:r>
              <a:rPr lang="ru-RU" dirty="0"/>
              <a:t>бомбили, нам объявили, </a:t>
            </a:r>
            <a:br>
              <a:rPr lang="ru-RU" dirty="0"/>
            </a:br>
            <a:r>
              <a:rPr lang="ru-RU" dirty="0" smtClean="0"/>
              <a:t>        Что </a:t>
            </a:r>
            <a:r>
              <a:rPr lang="ru-RU" dirty="0" err="1"/>
              <a:t>началася</a:t>
            </a:r>
            <a:r>
              <a:rPr lang="ru-RU" dirty="0"/>
              <a:t> </a:t>
            </a:r>
            <a:r>
              <a:rPr lang="ru-RU" dirty="0" smtClean="0"/>
              <a:t>война…</a:t>
            </a:r>
            <a:br>
              <a:rPr lang="ru-RU" dirty="0" smtClean="0"/>
            </a:br>
            <a:r>
              <a:rPr lang="ru-RU" dirty="0" smtClean="0"/>
              <a:t>                      22.06.1941-09.05.1945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ордена и медали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5" y="1837764"/>
            <a:ext cx="6178379" cy="3656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Боевая характеристика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6" y="1664042"/>
            <a:ext cx="3344078" cy="38860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04" y="1592669"/>
            <a:ext cx="2394746" cy="4028757"/>
          </a:xfrm>
        </p:spPr>
      </p:pic>
    </p:spTree>
    <p:extLst>
      <p:ext uri="{BB962C8B-B14F-4D97-AF65-F5344CB8AC3E}">
        <p14:creationId xmlns:p14="http://schemas.microsoft.com/office/powerpoint/2010/main" val="37578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Боевые ранения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r>
              <a:rPr lang="ru-RU" dirty="0" smtClean="0"/>
              <a:t> на фронте получил множество различных ранений. Самое тяжелое ранение-это пулевое ранение  в левое подреберье. В последствии это ранение дало о себе знать, на этом месте образовалась грыжа (выпадение кишечника в подкожную клетчатку). К сожалению, это ранение в дальнейшем сопровождала Ивана всю жизнь.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827" y="1526834"/>
            <a:ext cx="3286897" cy="3983702"/>
          </a:xfrm>
        </p:spPr>
      </p:pic>
    </p:spTree>
    <p:extLst>
      <p:ext uri="{BB962C8B-B14F-4D97-AF65-F5344CB8AC3E}">
        <p14:creationId xmlns:p14="http://schemas.microsoft.com/office/powerpoint/2010/main" val="3882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с фронта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 сожалению оно было лишь одно. Это письмо хранят мои бабушка и дедушка как память. Когда я первый раз его читала, на меня  нахлынула грусть, хоть там нет  ничего грустного, мне было приятно это читать. мне показалось, что на минутку я окунулась в то время, прочитав это письмо.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96" y="1043928"/>
            <a:ext cx="3555507" cy="4331348"/>
          </a:xfrm>
        </p:spPr>
      </p:pic>
    </p:spTree>
    <p:extLst>
      <p:ext uri="{BB962C8B-B14F-4D97-AF65-F5344CB8AC3E}">
        <p14:creationId xmlns:p14="http://schemas.microsoft.com/office/powerpoint/2010/main" val="2644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Семейная жизнь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Семейная </a:t>
            </a:r>
            <a:r>
              <a:rPr lang="ru-RU" dirty="0" smtClean="0"/>
              <a:t>жизнь </a:t>
            </a:r>
            <a:r>
              <a:rPr lang="ru-RU" dirty="0" err="1"/>
              <a:t>ивана</a:t>
            </a:r>
            <a:r>
              <a:rPr lang="ru-RU" dirty="0"/>
              <a:t> </a:t>
            </a:r>
            <a:r>
              <a:rPr lang="ru-RU" dirty="0" err="1"/>
              <a:t>гавриловича</a:t>
            </a:r>
            <a:r>
              <a:rPr lang="ru-RU" dirty="0"/>
              <a:t> началась с </a:t>
            </a:r>
            <a:r>
              <a:rPr lang="ru-RU" dirty="0" smtClean="0"/>
              <a:t>192</a:t>
            </a:r>
            <a:r>
              <a:rPr lang="en-US" smtClean="0"/>
              <a:t>5</a:t>
            </a:r>
            <a:r>
              <a:rPr lang="ru-RU" smtClean="0"/>
              <a:t> </a:t>
            </a:r>
            <a:r>
              <a:rPr lang="ru-RU" dirty="0"/>
              <a:t>года с Матвеевой(</a:t>
            </a:r>
            <a:r>
              <a:rPr lang="ru-RU" dirty="0" err="1"/>
              <a:t>белоусовой</a:t>
            </a:r>
            <a:r>
              <a:rPr lang="ru-RU" dirty="0"/>
              <a:t>) </a:t>
            </a:r>
            <a:r>
              <a:rPr lang="ru-RU" dirty="0" err="1"/>
              <a:t>матрёной</a:t>
            </a:r>
            <a:r>
              <a:rPr lang="ru-RU" dirty="0"/>
              <a:t> </a:t>
            </a:r>
            <a:r>
              <a:rPr lang="ru-RU" dirty="0" err="1"/>
              <a:t>павловной</a:t>
            </a:r>
            <a:r>
              <a:rPr lang="ru-RU" dirty="0"/>
              <a:t>. Сначала, с </a:t>
            </a:r>
            <a:r>
              <a:rPr lang="ru-RU" dirty="0" smtClean="0"/>
              <a:t>192</a:t>
            </a:r>
            <a:r>
              <a:rPr lang="en-US" dirty="0" smtClean="0"/>
              <a:t>5</a:t>
            </a:r>
            <a:r>
              <a:rPr lang="ru-RU" dirty="0" smtClean="0"/>
              <a:t> </a:t>
            </a:r>
            <a:r>
              <a:rPr lang="ru-RU" dirty="0"/>
              <a:t>года, они жили в гражданском браке, потом в 1964 году они  официально зарегистрировали свои отношения. У них было 4 детей: 1. Белоусова </a:t>
            </a:r>
            <a:r>
              <a:rPr lang="ru-RU" dirty="0" err="1"/>
              <a:t>мария</a:t>
            </a:r>
            <a:r>
              <a:rPr lang="ru-RU" dirty="0"/>
              <a:t> </a:t>
            </a:r>
            <a:r>
              <a:rPr lang="ru-RU" dirty="0" err="1"/>
              <a:t>ивановна</a:t>
            </a:r>
            <a:r>
              <a:rPr lang="ru-RU" dirty="0"/>
              <a:t> ( 12 ноября 1927 года рождения), 2.Белоусов </a:t>
            </a:r>
            <a:r>
              <a:rPr lang="ru-RU" dirty="0" err="1"/>
              <a:t>виктор</a:t>
            </a:r>
            <a:r>
              <a:rPr lang="ru-RU" dirty="0"/>
              <a:t> </a:t>
            </a:r>
            <a:r>
              <a:rPr lang="ru-RU" dirty="0" err="1"/>
              <a:t>иванович</a:t>
            </a:r>
            <a:r>
              <a:rPr lang="ru-RU" dirty="0"/>
              <a:t> ( 1928 года рождения), 3. Белоусов </a:t>
            </a:r>
            <a:r>
              <a:rPr lang="ru-RU" dirty="0" err="1"/>
              <a:t>владимир</a:t>
            </a:r>
            <a:r>
              <a:rPr lang="ru-RU" dirty="0"/>
              <a:t> </a:t>
            </a:r>
            <a:r>
              <a:rPr lang="ru-RU" dirty="0" err="1"/>
              <a:t>иванович</a:t>
            </a:r>
            <a:r>
              <a:rPr lang="ru-RU" dirty="0"/>
              <a:t> ( 23 июня 1940 года рождения), 4. Белоусов </a:t>
            </a:r>
            <a:r>
              <a:rPr lang="ru-RU" dirty="0" err="1"/>
              <a:t>василий</a:t>
            </a:r>
            <a:r>
              <a:rPr lang="ru-RU" dirty="0"/>
              <a:t> </a:t>
            </a:r>
            <a:r>
              <a:rPr lang="ru-RU" dirty="0" err="1"/>
              <a:t>иванович</a:t>
            </a:r>
            <a:r>
              <a:rPr lang="ru-RU" dirty="0"/>
              <a:t> ( 27 сентября 1946 года рождения).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5" y="681102"/>
            <a:ext cx="3355771" cy="4474363"/>
          </a:xfrm>
        </p:spPr>
      </p:pic>
    </p:spTree>
    <p:extLst>
      <p:ext uri="{BB962C8B-B14F-4D97-AF65-F5344CB8AC3E}">
        <p14:creationId xmlns:p14="http://schemas.microsoft.com/office/powerpoint/2010/main" val="31337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Белоусов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гаврилович</a:t>
            </a:r>
            <a:r>
              <a:rPr lang="ru-RU" dirty="0" smtClean="0"/>
              <a:t> умер 21 сентября 1977 года. Похоронен на </a:t>
            </a:r>
            <a:r>
              <a:rPr lang="ru-RU" dirty="0" err="1" smtClean="0"/>
              <a:t>калитниковском</a:t>
            </a:r>
            <a:r>
              <a:rPr lang="ru-RU" dirty="0" smtClean="0"/>
              <a:t> кладбище в </a:t>
            </a:r>
            <a:r>
              <a:rPr lang="ru-RU" dirty="0" err="1" smtClean="0"/>
              <a:t>москве</a:t>
            </a:r>
            <a:r>
              <a:rPr lang="ru-RU" dirty="0" smtClean="0"/>
              <a:t>, там же в дальнейшем будут похоронены Белоусова </a:t>
            </a:r>
            <a:r>
              <a:rPr lang="ru-RU" dirty="0" err="1" smtClean="0"/>
              <a:t>матрёна</a:t>
            </a:r>
            <a:r>
              <a:rPr lang="ru-RU" dirty="0" smtClean="0"/>
              <a:t> </a:t>
            </a:r>
            <a:r>
              <a:rPr lang="ru-RU" dirty="0" err="1" smtClean="0"/>
              <a:t>павловна</a:t>
            </a:r>
            <a:r>
              <a:rPr lang="ru-RU" dirty="0" smtClean="0"/>
              <a:t> (жена), белоусов </a:t>
            </a:r>
            <a:r>
              <a:rPr lang="ru-RU" dirty="0" err="1" smtClean="0"/>
              <a:t>виктор</a:t>
            </a:r>
            <a:r>
              <a:rPr lang="ru-RU" dirty="0" smtClean="0"/>
              <a:t> </a:t>
            </a:r>
            <a:r>
              <a:rPr lang="ru-RU" dirty="0" err="1" smtClean="0"/>
              <a:t>иванович</a:t>
            </a:r>
            <a:r>
              <a:rPr lang="ru-RU" dirty="0" smtClean="0"/>
              <a:t>  (сын), белоусов </a:t>
            </a:r>
            <a:r>
              <a:rPr lang="ru-RU" dirty="0" err="1" smtClean="0"/>
              <a:t>владимир</a:t>
            </a:r>
            <a:r>
              <a:rPr lang="ru-RU" dirty="0" smtClean="0"/>
              <a:t> </a:t>
            </a:r>
            <a:r>
              <a:rPr lang="ru-RU" dirty="0" err="1" smtClean="0"/>
              <a:t>иванович</a:t>
            </a:r>
            <a:r>
              <a:rPr lang="ru-RU" dirty="0" smtClean="0"/>
              <a:t> (сын), </a:t>
            </a:r>
            <a:r>
              <a:rPr lang="ru-RU" dirty="0" err="1" smtClean="0"/>
              <a:t>белоусова</a:t>
            </a:r>
            <a:r>
              <a:rPr lang="ru-RU" dirty="0" smtClean="0"/>
              <a:t> </a:t>
            </a:r>
            <a:r>
              <a:rPr lang="ru-RU" dirty="0" err="1" smtClean="0"/>
              <a:t>мария</a:t>
            </a:r>
            <a:r>
              <a:rPr lang="ru-RU" dirty="0" smtClean="0"/>
              <a:t> </a:t>
            </a:r>
            <a:r>
              <a:rPr lang="ru-RU" dirty="0" err="1" smtClean="0"/>
              <a:t>ивановна</a:t>
            </a:r>
            <a:r>
              <a:rPr lang="ru-RU" dirty="0" smtClean="0"/>
              <a:t> (дочь).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2" y="2063750"/>
            <a:ext cx="3827705" cy="3311525"/>
          </a:xfrm>
        </p:spPr>
      </p:pic>
    </p:spTree>
    <p:extLst>
      <p:ext uri="{BB962C8B-B14F-4D97-AF65-F5344CB8AC3E}">
        <p14:creationId xmlns:p14="http://schemas.microsoft.com/office/powerpoint/2010/main" val="13639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2995" y="214184"/>
            <a:ext cx="5601519" cy="612071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dirty="0" smtClean="0"/>
              <a:t>Отгремели </a:t>
            </a:r>
            <a:r>
              <a:rPr lang="ru-RU" sz="6000" dirty="0"/>
              <a:t>давно залпы наших орудий,</a:t>
            </a:r>
          </a:p>
          <a:p>
            <a:pPr marL="0" indent="0">
              <a:buNone/>
            </a:pPr>
            <a:r>
              <a:rPr lang="ru-RU" sz="6000" dirty="0"/>
              <a:t>А в воронке от бомбы трава-мурава...</a:t>
            </a:r>
          </a:p>
          <a:p>
            <a:pPr marL="0" indent="0">
              <a:buNone/>
            </a:pPr>
            <a:r>
              <a:rPr lang="ru-RU" sz="6000" dirty="0"/>
              <a:t>Но войну не забыли суровые люди</a:t>
            </a:r>
          </a:p>
          <a:p>
            <a:pPr marL="0" indent="0">
              <a:buNone/>
            </a:pPr>
            <a:r>
              <a:rPr lang="ru-RU" sz="6000" dirty="0"/>
              <a:t>И смеются сквозь слезы,</a:t>
            </a:r>
          </a:p>
          <a:p>
            <a:pPr marL="0" indent="0">
              <a:buNone/>
            </a:pPr>
            <a:r>
              <a:rPr lang="ru-RU" sz="6000" dirty="0"/>
              <a:t>Ведь память жива!</a:t>
            </a:r>
          </a:p>
          <a:p>
            <a:pPr marL="0" indent="0">
              <a:buNone/>
            </a:pPr>
            <a:r>
              <a:rPr lang="ru-RU" sz="6000" dirty="0" smtClean="0"/>
              <a:t>Они </a:t>
            </a:r>
            <a:r>
              <a:rPr lang="ru-RU" sz="6000" dirty="0"/>
              <a:t>помнят походы и дальние страны,</a:t>
            </a:r>
          </a:p>
          <a:p>
            <a:pPr marL="0" indent="0">
              <a:buNone/>
            </a:pPr>
            <a:r>
              <a:rPr lang="ru-RU" sz="6000" dirty="0"/>
              <a:t>И простые, от сердца, народа слова.</a:t>
            </a:r>
          </a:p>
          <a:p>
            <a:pPr marL="0" indent="0">
              <a:buNone/>
            </a:pPr>
            <a:r>
              <a:rPr lang="ru-RU" sz="6000" dirty="0"/>
              <a:t>Помнят лица друзей, уходивших так рано.</a:t>
            </a:r>
          </a:p>
          <a:p>
            <a:pPr marL="0" indent="0">
              <a:buNone/>
            </a:pPr>
            <a:r>
              <a:rPr lang="ru-RU" sz="6000" dirty="0"/>
              <a:t>Их слова и улыбки –</a:t>
            </a:r>
          </a:p>
          <a:p>
            <a:pPr marL="0" indent="0">
              <a:buNone/>
            </a:pPr>
            <a:r>
              <a:rPr lang="ru-RU" sz="6000" dirty="0"/>
              <a:t>Ведь память жива!</a:t>
            </a:r>
          </a:p>
          <a:p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996145" y="214184"/>
            <a:ext cx="5536828" cy="60383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dirty="0"/>
              <a:t>Они помнят весну 45-го года...</a:t>
            </a:r>
          </a:p>
          <a:p>
            <a:pPr marL="0" indent="0">
              <a:buNone/>
            </a:pPr>
            <a:r>
              <a:rPr lang="ru-RU" sz="3800" dirty="0"/>
              <a:t>Закружилась от счастья тогда голова!</a:t>
            </a:r>
          </a:p>
          <a:p>
            <a:pPr marL="0" indent="0">
              <a:buNone/>
            </a:pPr>
            <a:r>
              <a:rPr lang="ru-RU" sz="3800" dirty="0"/>
              <a:t>Не узнали её те, что гибли в походах,</a:t>
            </a:r>
          </a:p>
          <a:p>
            <a:pPr marL="0" indent="0">
              <a:buNone/>
            </a:pPr>
            <a:r>
              <a:rPr lang="ru-RU" sz="3800" dirty="0"/>
              <a:t>Но всё помнят друзья их,</a:t>
            </a:r>
          </a:p>
          <a:p>
            <a:pPr marL="0" indent="0">
              <a:buNone/>
            </a:pPr>
            <a:r>
              <a:rPr lang="ru-RU" sz="3800" dirty="0"/>
              <a:t>Ведь память жива!</a:t>
            </a:r>
          </a:p>
          <a:p>
            <a:pPr marL="0" indent="0">
              <a:buNone/>
            </a:pPr>
            <a:r>
              <a:rPr lang="ru-RU" sz="3800" dirty="0" smtClean="0"/>
              <a:t>Эта </a:t>
            </a:r>
            <a:r>
              <a:rPr lang="ru-RU" sz="3800" dirty="0"/>
              <a:t>память с корнями уходит всё глубже,</a:t>
            </a:r>
          </a:p>
          <a:p>
            <a:pPr marL="0" indent="0">
              <a:buNone/>
            </a:pPr>
            <a:r>
              <a:rPr lang="ru-RU" sz="3800" dirty="0"/>
              <a:t>И шумит на ветвях, зеленея, листва...</a:t>
            </a:r>
          </a:p>
          <a:p>
            <a:pPr marL="0" indent="0">
              <a:buNone/>
            </a:pPr>
            <a:r>
              <a:rPr lang="ru-RU" sz="3800" dirty="0"/>
              <a:t>Её времени бег никогда не заглушит!</a:t>
            </a:r>
          </a:p>
          <a:p>
            <a:pPr marL="0" indent="0">
              <a:buNone/>
            </a:pPr>
            <a:r>
              <a:rPr lang="ru-RU" sz="3800" dirty="0"/>
              <a:t>Ведь душа молода,</a:t>
            </a:r>
          </a:p>
          <a:p>
            <a:pPr marL="0" indent="0">
              <a:buNone/>
            </a:pPr>
            <a:r>
              <a:rPr lang="ru-RU" sz="3800" dirty="0"/>
              <a:t>Пока память жива!</a:t>
            </a:r>
          </a:p>
          <a:p>
            <a:pPr marL="0" indent="0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13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63612"/>
            <a:ext cx="10396882" cy="1574154"/>
          </a:xfrm>
        </p:spPr>
        <p:txBody>
          <a:bodyPr>
            <a:normAutofit/>
          </a:bodyPr>
          <a:lstStyle/>
          <a:p>
            <a:r>
              <a:rPr lang="ru-RU" dirty="0" smtClean="0"/>
              <a:t>Вечная память героям великой отечественной войны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779" y="1837766"/>
            <a:ext cx="4643598" cy="3096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20" y="2216707"/>
            <a:ext cx="4608975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6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Великая отечественная война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великая Отечественная война 1941—1945 — война Союза Советских Социалистических Республик против Германской империи и её союзников (Болгарии, Венгрии, Италии, Румынии, Словакии, Финляндии, Хорватии); решающая часть Второй мировой войны.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94400" y="2074181"/>
            <a:ext cx="5086350" cy="32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3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Германия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1948066"/>
            <a:ext cx="5088714" cy="388432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 22 июня 1941 года у границ СССР было сосредоточено и развёрнуто 3 группы армий (всего 181 дивизия, в том числе 19 танковых и 14 моторизованных, и 18 бригад</a:t>
            </a:r>
            <a:r>
              <a:rPr lang="ru-RU" dirty="0" smtClean="0"/>
              <a:t>). </a:t>
            </a:r>
            <a:r>
              <a:rPr lang="ru-RU" dirty="0"/>
              <a:t>Поддержку с воздуха осуществляли 3 воздушных флота</a:t>
            </a:r>
            <a:r>
              <a:rPr lang="ru-RU" dirty="0" smtClean="0"/>
              <a:t>.</a:t>
            </a:r>
          </a:p>
          <a:p>
            <a:r>
              <a:rPr lang="ru-RU" dirty="0"/>
              <a:t>В резерве ОКХ находилось 24 дивизии. Всего для нападения на СССР было сосредоточено свыше 5,5 млн чел., 3712 танков, 47 260 полевых орудий и миномётов, 4950 боевых </a:t>
            </a:r>
            <a:r>
              <a:rPr lang="ru-RU" dirty="0" smtClean="0"/>
              <a:t>самолётов.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89700" y="2243137"/>
            <a:ext cx="4095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4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Советский союз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 22 июня 1941 года в приграничных округах и флотах СССР имелось 3 289 850 солдат и офицеров, 59 787 орудий и миномётов, 12 782 танка, из них 1475 танков Т-34 и КВ, 10 743 самолёта. В составе трёх флотов имелось около 220 тысяч человек личного состава, 182 корабля основных классов (3 линкора, 7 крейсеров, 45 лидеров и эсминцев и 127 подводных лодок</a:t>
            </a:r>
            <a:r>
              <a:rPr lang="ru-RU" dirty="0" smtClean="0"/>
              <a:t>). </a:t>
            </a:r>
            <a:r>
              <a:rPr lang="ru-RU" dirty="0"/>
              <a:t>Непосредственную охрану государственной границы несли пограничные части </a:t>
            </a:r>
            <a:r>
              <a:rPr lang="ru-RU" dirty="0" smtClean="0"/>
              <a:t> </a:t>
            </a:r>
            <a:r>
              <a:rPr lang="ru-RU" dirty="0"/>
              <a:t>восьми пограничных округов. Вместе с оперативными частями и подразделениями внутренних войск они насчитывали около 100 тысяч </a:t>
            </a:r>
            <a:r>
              <a:rPr lang="ru-RU" dirty="0" smtClean="0"/>
              <a:t>человек.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22493" y="2063750"/>
            <a:ext cx="5030164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Смоленское сражение  10.07.-10.09.41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Смоленское сражение </a:t>
            </a:r>
            <a:r>
              <a:rPr lang="ru-RU" dirty="0"/>
              <a:t>— комплекс оборонительных и наступательных действий советских войск против немецкой группы армий «Центр» и части сил группы армий «Север» на главном Московском направлении. В течение двух месяцев (с 10 июля по 10 сентября 1941 года) ожесточённые бои продолжались на огромной территории: 600—650 км по фронту (от </a:t>
            </a:r>
            <a:r>
              <a:rPr lang="ru-RU" dirty="0" err="1"/>
              <a:t>Идрицы</a:t>
            </a:r>
            <a:r>
              <a:rPr lang="ru-RU" dirty="0"/>
              <a:t> и Великих Лук на севере до </a:t>
            </a:r>
            <a:r>
              <a:rPr lang="ru-RU" dirty="0" err="1"/>
              <a:t>Лоева</a:t>
            </a:r>
            <a:r>
              <a:rPr lang="ru-RU" dirty="0"/>
              <a:t> и Новгород-Северского на юге) и 200—250 км в глубину (от Полоцка, Витебска и Жлобина на западе до </a:t>
            </a:r>
            <a:r>
              <a:rPr lang="ru-RU" dirty="0" err="1"/>
              <a:t>Андреаполя</a:t>
            </a:r>
            <a:r>
              <a:rPr lang="ru-RU" dirty="0"/>
              <a:t>, Ярцево, Ельни и Трубчевска на востоке). В разное время в них принимали участие: с советской стороны − сухопутные войска и авиация четырёх фронтов (Западного, Центрального, Резервного и Брянского), а также авиация 3-го дальнебомбардировочного корпуса РГК; с немецкой − войска Группы армий «Центр», часть сил Группы армий «Север» и авиация 2-го воздушного флота.</a:t>
            </a:r>
          </a:p>
        </p:txBody>
      </p:sp>
    </p:spTree>
    <p:extLst>
      <p:ext uri="{BB962C8B-B14F-4D97-AF65-F5344CB8AC3E}">
        <p14:creationId xmlns:p14="http://schemas.microsoft.com/office/powerpoint/2010/main" val="3730499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822458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Блокада </a:t>
            </a:r>
            <a:r>
              <a:rPr lang="ru-RU" dirty="0" err="1" smtClean="0"/>
              <a:t>ленинграда</a:t>
            </a:r>
            <a:r>
              <a:rPr lang="ru-RU" dirty="0" smtClean="0"/>
              <a:t> 8.09.41-27.01.44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499286"/>
            <a:ext cx="10394707" cy="410244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Блокада Ленинграда — военная блокада города Ленинграда </a:t>
            </a:r>
            <a:r>
              <a:rPr lang="ru-RU" dirty="0" smtClean="0"/>
              <a:t> </a:t>
            </a:r>
            <a:r>
              <a:rPr lang="ru-RU" dirty="0"/>
              <a:t>немецкими, </a:t>
            </a:r>
            <a:r>
              <a:rPr lang="ru-RU" dirty="0" smtClean="0"/>
              <a:t>финскими </a:t>
            </a:r>
            <a:r>
              <a:rPr lang="ru-RU" dirty="0"/>
              <a:t>и испанскими </a:t>
            </a:r>
            <a:r>
              <a:rPr lang="ru-RU" dirty="0" smtClean="0"/>
              <a:t>войсками </a:t>
            </a:r>
            <a:r>
              <a:rPr lang="ru-RU" dirty="0"/>
              <a:t>с участием добровольцев из Северной Африки, Европы и военно-морских сил Италии во время Великой Отечественной войны. Длилась с 8 сентября 1941 года по 27 января 1944 года (блокадное кольцо было прорвано 18 января 1943 года) — 872 </a:t>
            </a:r>
            <a:r>
              <a:rPr lang="ru-RU" dirty="0" smtClean="0"/>
              <a:t>дня.</a:t>
            </a:r>
          </a:p>
          <a:p>
            <a:r>
              <a:rPr lang="ru-RU" dirty="0"/>
              <a:t>К началу блокады в городе не имелось достаточных по объёму запасов продовольствия и топлива. Единственным путём сообщения с Ленинградом оставалось Ладожское озеро, находившееся в пределах досягаемости артиллерии и авиации осаждающих, на озере также действовала объединённая военно-морская флотилия противника. Пропускная способность этой транспортной артерии не соответствовала потребностям города. В результате начавшийся в Ленинграде массовый голод, усугублённый особенно суровой первой блокадной зимой, проблемами с отоплением и транспортом, привёл к сотням тысяч смертей среди жителей</a:t>
            </a:r>
            <a:r>
              <a:rPr lang="ru-RU" dirty="0" smtClean="0"/>
              <a:t>.</a:t>
            </a:r>
          </a:p>
          <a:p>
            <a:r>
              <a:rPr lang="ru-RU" dirty="0"/>
              <a:t>27 января является Днём воинской славы России — День полного снятия блокады города Ленинграда (1944 год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2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855" y="304800"/>
            <a:ext cx="10396882" cy="1318781"/>
          </a:xfrm>
        </p:spPr>
        <p:txBody>
          <a:bodyPr/>
          <a:lstStyle/>
          <a:p>
            <a:r>
              <a:rPr lang="ru-RU" dirty="0" smtClean="0"/>
              <a:t>БИТВА ЗА МОСКВУ 30.09.41-20.04.42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518001"/>
            <a:ext cx="10394707" cy="379068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Би́тва</a:t>
            </a:r>
            <a:r>
              <a:rPr lang="ru-RU" dirty="0"/>
              <a:t> за Москву́ (</a:t>
            </a:r>
            <a:r>
              <a:rPr lang="ru-RU" dirty="0" err="1"/>
              <a:t>Моско́вская</a:t>
            </a:r>
            <a:r>
              <a:rPr lang="ru-RU" dirty="0"/>
              <a:t> битва, Битва под </a:t>
            </a:r>
            <a:r>
              <a:rPr lang="ru-RU" dirty="0" err="1" smtClean="0"/>
              <a:t>Москво́й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30 сентября 1941 — 20 апреля 1942) — боевые действия советских и немецких войск на московском направлении. Делится на 2 периода: оборонительный (30 сентября — 4 декабря 1941) и наступательный, который состоит из двух этапов: контрнаступления (5 декабря 1941 — 7 января 1942) и общего наступления советских войск (7–10 января — 20 апреля 1942).</a:t>
            </a:r>
          </a:p>
          <a:p>
            <a:endParaRPr lang="ru-RU" dirty="0"/>
          </a:p>
          <a:p>
            <a:r>
              <a:rPr lang="ru-RU" dirty="0"/>
              <a:t>Адольф Гитлер рассматривал взятие Москвы, столицы СССР и самого большого советского города, как одну из главных военных и политических целей операции «Барбаросса». В германской и западной военной истории битва известна как «Операция „Тайфун“».</a:t>
            </a:r>
          </a:p>
        </p:txBody>
      </p:sp>
    </p:spTree>
    <p:extLst>
      <p:ext uri="{BB962C8B-B14F-4D97-AF65-F5344CB8AC3E}">
        <p14:creationId xmlns:p14="http://schemas.microsoft.com/office/powerpoint/2010/main" val="2009584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748318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Сталинградская битва 17.07.42-2.02.43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573428"/>
            <a:ext cx="10394707" cy="380115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Сталингра́дская</a:t>
            </a:r>
            <a:r>
              <a:rPr lang="ru-RU" dirty="0"/>
              <a:t> </a:t>
            </a:r>
            <a:r>
              <a:rPr lang="ru-RU" dirty="0" err="1"/>
              <a:t>би́тва</a:t>
            </a:r>
            <a:r>
              <a:rPr lang="ru-RU" dirty="0"/>
              <a:t> (17 июля 1942 — 2 февраля 1943) — боевые действия советских войск по обороне города Сталинграда и разгрому крупной стратегической немецкой группировки в междуречье Дона и Волги в ходе Великой Отечественной </a:t>
            </a:r>
            <a:r>
              <a:rPr lang="ru-RU" dirty="0" smtClean="0"/>
              <a:t>войны.</a:t>
            </a:r>
          </a:p>
          <a:p>
            <a:r>
              <a:rPr lang="ru-RU" dirty="0"/>
              <a:t>Является крупнейшей сухопутной битвой в истории человечества, которая наряду со сражением на Курской дуге стала переломным моментом в ходе военных действий, после которых немецкие войска окончательно потеряли стратегическую инициативу. Сражение включало в себя попытку вермахта захватить правобережье Волги в районе Сталинграда (современный Волгоград) и сам город, противостояние Красной армии и вермахта в городе, и контрнаступление Красной армии (операция «Уран»), в результате которого 6-я армия и другие силы союзников нацистской Германии внутри и около города были окружены и частью уничтожены, а частью захвачены в плен</a:t>
            </a:r>
            <a:r>
              <a:rPr lang="ru-RU" dirty="0" smtClean="0"/>
              <a:t>.</a:t>
            </a:r>
          </a:p>
          <a:p>
            <a:r>
              <a:rPr lang="ru-RU" dirty="0"/>
              <a:t>Для Советского Союза, который также понёс большие потери в ходе сражения, победа в Сталинградской битве положила «начало массовому изгнанию захватчиков с советской земли</a:t>
            </a:r>
            <a:r>
              <a:rPr lang="ru-RU" dirty="0" smtClean="0"/>
              <a:t>», </a:t>
            </a:r>
            <a:r>
              <a:rPr lang="ru-RU" dirty="0"/>
              <a:t>за которым последовали освобождение оккупированных территорий Европы и окончательная победа над Третьим рейхом в 1945 году.</a:t>
            </a:r>
          </a:p>
        </p:txBody>
      </p:sp>
    </p:spTree>
    <p:extLst>
      <p:ext uri="{BB962C8B-B14F-4D97-AF65-F5344CB8AC3E}">
        <p14:creationId xmlns:p14="http://schemas.microsoft.com/office/powerpoint/2010/main" val="6054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677</TotalTime>
  <Words>1641</Words>
  <Application>Microsoft Office PowerPoint</Application>
  <PresentationFormat>Широкоэкранный</PresentationFormat>
  <Paragraphs>80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Impact</vt:lpstr>
      <vt:lpstr>Главное мероприятие</vt:lpstr>
      <vt:lpstr>Великая  отечественная война</vt:lpstr>
      <vt:lpstr>        Двадцать второго июня,          Ровно в четыре часа,          Киев бомбили, нам объявили,          Что началася война…                       22.06.1941-09.05.1945</vt:lpstr>
      <vt:lpstr>Великая отечественная война</vt:lpstr>
      <vt:lpstr>Германия</vt:lpstr>
      <vt:lpstr>Советский союз</vt:lpstr>
      <vt:lpstr>Смоленское сражение  10.07.-10.09.41</vt:lpstr>
      <vt:lpstr>Блокада ленинграда 8.09.41-27.01.44</vt:lpstr>
      <vt:lpstr>БИТВА ЗА МОСКВУ 30.09.41-20.04.42</vt:lpstr>
      <vt:lpstr>Сталинградская битва 17.07.42-2.02.43</vt:lpstr>
      <vt:lpstr>Курская битва 5.07.-23.08.43</vt:lpstr>
      <vt:lpstr>МОЯ СЕМЬЯ-ВЕЛИКОЙ ПОБЕДЕ</vt:lpstr>
      <vt:lpstr>Белоусов иван гаврилович </vt:lpstr>
      <vt:lpstr>Белоусов иван гаврилович</vt:lpstr>
      <vt:lpstr>Медаль «за отвагу» </vt:lpstr>
      <vt:lpstr>МЕДАЛЬ «за боевые заслуги»</vt:lpstr>
      <vt:lpstr>Орден отечественной войны  2 степени</vt:lpstr>
      <vt:lpstr>Медаль «за взятие кёнинсберга»</vt:lpstr>
      <vt:lpstr>Медаль «за оборону сталинграда»</vt:lpstr>
      <vt:lpstr>Участнику боёв за советскую прибалтику </vt:lpstr>
      <vt:lpstr>Все ордена и медали </vt:lpstr>
      <vt:lpstr>Боевая характеристика</vt:lpstr>
      <vt:lpstr>Боевые ранения</vt:lpstr>
      <vt:lpstr>Письмо с фронта</vt:lpstr>
      <vt:lpstr>Семейная жизнь</vt:lpstr>
      <vt:lpstr>Белоусов иван гаврилович</vt:lpstr>
      <vt:lpstr>Презентация PowerPoint</vt:lpstr>
      <vt:lpstr>Вечная память героям великой отечественной войны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 отечественная война</dc:title>
  <dc:creator>Microsoft Office</dc:creator>
  <cp:lastModifiedBy>Microsoft Office</cp:lastModifiedBy>
  <cp:revision>34</cp:revision>
  <dcterms:created xsi:type="dcterms:W3CDTF">2015-04-14T14:18:51Z</dcterms:created>
  <dcterms:modified xsi:type="dcterms:W3CDTF">2015-04-16T19:05:46Z</dcterms:modified>
</cp:coreProperties>
</file>