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14"/>
  </p:notesMasterIdLst>
  <p:sldIdLst>
    <p:sldId id="256" r:id="rId2"/>
    <p:sldId id="258" r:id="rId3"/>
    <p:sldId id="274" r:id="rId4"/>
    <p:sldId id="259" r:id="rId5"/>
    <p:sldId id="272" r:id="rId6"/>
    <p:sldId id="260" r:id="rId7"/>
    <p:sldId id="270" r:id="rId8"/>
    <p:sldId id="262" r:id="rId9"/>
    <p:sldId id="263" r:id="rId10"/>
    <p:sldId id="264" r:id="rId11"/>
    <p:sldId id="265" r:id="rId12"/>
    <p:sldId id="273"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113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9D2BD3-39AA-4E69-A9F8-A296F2E3175A}" type="datetimeFigureOut">
              <a:rPr lang="ru-RU" smtClean="0"/>
              <a:t>29.03.2015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642526-4F60-4E16-BAA8-E47BA29EFED0}" type="slidenum">
              <a:rPr lang="ru-RU" smtClean="0"/>
              <a:t>‹#›</a:t>
            </a:fld>
            <a:endParaRPr lang="ru-RU"/>
          </a:p>
        </p:txBody>
      </p:sp>
    </p:spTree>
    <p:extLst>
      <p:ext uri="{BB962C8B-B14F-4D97-AF65-F5344CB8AC3E}">
        <p14:creationId xmlns:p14="http://schemas.microsoft.com/office/powerpoint/2010/main" val="13404424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BC642526-4F60-4E16-BAA8-E47BA29EFED0}" type="slidenum">
              <a:rPr lang="ru-RU" smtClean="0"/>
              <a:t>4</a:t>
            </a:fld>
            <a:endParaRPr lang="ru-RU"/>
          </a:p>
        </p:txBody>
      </p:sp>
    </p:spTree>
    <p:extLst>
      <p:ext uri="{BB962C8B-B14F-4D97-AF65-F5344CB8AC3E}">
        <p14:creationId xmlns:p14="http://schemas.microsoft.com/office/powerpoint/2010/main" val="7009321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51D52ECA-D717-4D11-AA19-4026CDAD35CB}" type="datetimeFigureOut">
              <a:rPr lang="ru-RU" smtClean="0"/>
              <a:t>29.03.2015</a:t>
            </a:fld>
            <a:endParaRPr lang="ru-RU"/>
          </a:p>
        </p:txBody>
      </p:sp>
      <p:sp>
        <p:nvSpPr>
          <p:cNvPr id="16" name="Номер слайда 15"/>
          <p:cNvSpPr>
            <a:spLocks noGrp="1"/>
          </p:cNvSpPr>
          <p:nvPr>
            <p:ph type="sldNum" sz="quarter" idx="11"/>
          </p:nvPr>
        </p:nvSpPr>
        <p:spPr/>
        <p:txBody>
          <a:bodyPr/>
          <a:lstStyle/>
          <a:p>
            <a:fld id="{2170EF3B-5022-444F-858B-DDAFDC148416}" type="slidenum">
              <a:rPr lang="ru-RU" smtClean="0"/>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1D52ECA-D717-4D11-AA19-4026CDAD35CB}" type="datetimeFigureOut">
              <a:rPr lang="ru-RU" smtClean="0"/>
              <a:t>29.03.2015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170EF3B-5022-444F-858B-DDAFDC148416}"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1D52ECA-D717-4D11-AA19-4026CDAD35CB}" type="datetimeFigureOut">
              <a:rPr lang="ru-RU" smtClean="0"/>
              <a:t>29.03.2015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170EF3B-5022-444F-858B-DDAFDC148416}"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Объект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51D52ECA-D717-4D11-AA19-4026CDAD35CB}" type="datetimeFigureOut">
              <a:rPr lang="ru-RU" smtClean="0"/>
              <a:t>29.03.2015</a:t>
            </a:fld>
            <a:endParaRPr lang="ru-RU"/>
          </a:p>
        </p:txBody>
      </p:sp>
      <p:sp>
        <p:nvSpPr>
          <p:cNvPr id="15" name="Номер слайда 14"/>
          <p:cNvSpPr>
            <a:spLocks noGrp="1"/>
          </p:cNvSpPr>
          <p:nvPr>
            <p:ph type="sldNum" sz="quarter" idx="15"/>
          </p:nvPr>
        </p:nvSpPr>
        <p:spPr/>
        <p:txBody>
          <a:bodyPr/>
          <a:lstStyle>
            <a:lvl1pPr algn="ctr">
              <a:defRPr/>
            </a:lvl1pPr>
          </a:lstStyle>
          <a:p>
            <a:fld id="{2170EF3B-5022-444F-858B-DDAFDC148416}" type="slidenum">
              <a:rPr lang="ru-RU" smtClean="0"/>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51D52ECA-D717-4D11-AA19-4026CDAD35CB}" type="datetimeFigureOut">
              <a:rPr lang="ru-RU" smtClean="0"/>
              <a:t>29.03.2015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170EF3B-5022-444F-858B-DDAFDC148416}" type="slidenum">
              <a:rPr lang="ru-RU" smtClean="0"/>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51D52ECA-D717-4D11-AA19-4026CDAD35CB}" type="datetimeFigureOut">
              <a:rPr lang="ru-RU" smtClean="0"/>
              <a:t>29.03.2015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170EF3B-5022-444F-858B-DDAFDC148416}" type="slidenum">
              <a:rPr lang="ru-RU" smtClean="0"/>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Объект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2170EF3B-5022-444F-858B-DDAFDC148416}" type="slidenum">
              <a:rPr lang="ru-RU" smtClean="0"/>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51D52ECA-D717-4D11-AA19-4026CDAD35CB}" type="datetimeFigureOut">
              <a:rPr lang="ru-RU" smtClean="0"/>
              <a:t>29.03.2015</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Объект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Объект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1D52ECA-D717-4D11-AA19-4026CDAD35CB}" type="datetimeFigureOut">
              <a:rPr lang="ru-RU" smtClean="0"/>
              <a:t>29.03.2015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170EF3B-5022-444F-858B-DDAFDC148416}" type="slidenum">
              <a:rPr lang="ru-RU" smtClean="0"/>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1D52ECA-D717-4D11-AA19-4026CDAD35CB}" type="datetimeFigureOut">
              <a:rPr lang="ru-RU" smtClean="0"/>
              <a:t>29.03.2015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170EF3B-5022-444F-858B-DDAFDC148416}"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Объект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51D52ECA-D717-4D11-AA19-4026CDAD35CB}" type="datetimeFigureOut">
              <a:rPr lang="ru-RU" smtClean="0"/>
              <a:t>29.03.2015</a:t>
            </a:fld>
            <a:endParaRPr lang="ru-RU"/>
          </a:p>
        </p:txBody>
      </p:sp>
      <p:sp>
        <p:nvSpPr>
          <p:cNvPr id="9" name="Номер слайда 8"/>
          <p:cNvSpPr>
            <a:spLocks noGrp="1"/>
          </p:cNvSpPr>
          <p:nvPr>
            <p:ph type="sldNum" sz="quarter" idx="15"/>
          </p:nvPr>
        </p:nvSpPr>
        <p:spPr/>
        <p:txBody>
          <a:bodyPr/>
          <a:lstStyle/>
          <a:p>
            <a:fld id="{2170EF3B-5022-444F-858B-DDAFDC148416}" type="slidenum">
              <a:rPr lang="ru-RU" smtClean="0"/>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51D52ECA-D717-4D11-AA19-4026CDAD35CB}" type="datetimeFigureOut">
              <a:rPr lang="ru-RU" smtClean="0"/>
              <a:t>29.03.2015</a:t>
            </a:fld>
            <a:endParaRPr lang="ru-RU"/>
          </a:p>
        </p:txBody>
      </p:sp>
      <p:sp>
        <p:nvSpPr>
          <p:cNvPr id="9" name="Номер слайда 8"/>
          <p:cNvSpPr>
            <a:spLocks noGrp="1"/>
          </p:cNvSpPr>
          <p:nvPr>
            <p:ph type="sldNum" sz="quarter" idx="11"/>
          </p:nvPr>
        </p:nvSpPr>
        <p:spPr/>
        <p:txBody>
          <a:bodyPr/>
          <a:lstStyle/>
          <a:p>
            <a:fld id="{2170EF3B-5022-444F-858B-DDAFDC148416}" type="slidenum">
              <a:rPr lang="ru-RU" smtClean="0"/>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51D52ECA-D717-4D11-AA19-4026CDAD35CB}" type="datetimeFigureOut">
              <a:rPr lang="ru-RU" smtClean="0"/>
              <a:t>29.03.2015</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2170EF3B-5022-444F-858B-DDAFDC148416}" type="slidenum">
              <a:rPr lang="ru-RU" smtClean="0"/>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wm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283968" y="3933056"/>
            <a:ext cx="4320480" cy="2286000"/>
          </a:xfrm>
        </p:spPr>
        <p:txBody>
          <a:bodyPr>
            <a:normAutofit fontScale="92500"/>
          </a:bodyPr>
          <a:lstStyle/>
          <a:p>
            <a:r>
              <a:rPr lang="ru-RU" sz="2000" dirty="0" smtClean="0">
                <a:latin typeface="Times New Roman" panose="02020603050405020304" pitchFamily="18" charset="0"/>
                <a:cs typeface="Times New Roman" panose="02020603050405020304" pitchFamily="18" charset="0"/>
              </a:rPr>
              <a:t>Работа студентки </a:t>
            </a:r>
          </a:p>
          <a:p>
            <a:r>
              <a:rPr lang="en-US" sz="2000" dirty="0" smtClean="0">
                <a:latin typeface="Times New Roman" panose="02020603050405020304" pitchFamily="18" charset="0"/>
                <a:cs typeface="Times New Roman" panose="02020603050405020304" pitchFamily="18" charset="0"/>
              </a:rPr>
              <a:t>2</a:t>
            </a:r>
            <a:r>
              <a:rPr lang="ru-RU" sz="2000" dirty="0" smtClean="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курса группы </a:t>
            </a:r>
            <a:r>
              <a:rPr lang="ru-RU" sz="2000" dirty="0" smtClean="0">
                <a:latin typeface="Times New Roman" panose="02020603050405020304" pitchFamily="18" charset="0"/>
                <a:cs typeface="Times New Roman" panose="02020603050405020304" pitchFamily="18" charset="0"/>
              </a:rPr>
              <a:t>Т5 </a:t>
            </a:r>
          </a:p>
          <a:p>
            <a:r>
              <a:rPr lang="ru-RU" sz="2000" dirty="0" smtClean="0">
                <a:latin typeface="Times New Roman" panose="02020603050405020304" pitchFamily="18" charset="0"/>
                <a:cs typeface="Times New Roman" panose="02020603050405020304" pitchFamily="18" charset="0"/>
              </a:rPr>
              <a:t>Колледжа Крымского федерального университета им</a:t>
            </a:r>
            <a:r>
              <a:rPr lang="ru-RU" sz="2000" dirty="0" smtClean="0">
                <a:latin typeface="Times New Roman" panose="02020603050405020304" pitchFamily="18" charset="0"/>
                <a:cs typeface="Times New Roman" panose="02020603050405020304" pitchFamily="18" charset="0"/>
              </a:rPr>
              <a:t>. В.И. </a:t>
            </a:r>
            <a:r>
              <a:rPr lang="ru-RU" sz="2000" dirty="0" smtClean="0">
                <a:latin typeface="Times New Roman" panose="02020603050405020304" pitchFamily="18" charset="0"/>
                <a:cs typeface="Times New Roman" panose="02020603050405020304" pitchFamily="18" charset="0"/>
              </a:rPr>
              <a:t>Вернадского </a:t>
            </a:r>
          </a:p>
          <a:p>
            <a:r>
              <a:rPr lang="ru-RU" sz="2000" dirty="0" smtClean="0">
                <a:solidFill>
                  <a:schemeClr val="accent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Кричевской Анастасии Романовны </a:t>
            </a:r>
          </a:p>
          <a:p>
            <a:r>
              <a:rPr lang="ru-RU" sz="2000" dirty="0" smtClean="0">
                <a:latin typeface="Times New Roman" panose="02020603050405020304" pitchFamily="18" charset="0"/>
                <a:cs typeface="Times New Roman" panose="02020603050405020304" pitchFamily="18" charset="0"/>
              </a:rPr>
              <a:t>г</a:t>
            </a:r>
            <a:r>
              <a:rPr lang="ru-RU" sz="2000" dirty="0" smtClean="0">
                <a:latin typeface="Times New Roman" panose="02020603050405020304" pitchFamily="18" charset="0"/>
                <a:cs typeface="Times New Roman" panose="02020603050405020304" pitchFamily="18" charset="0"/>
              </a:rPr>
              <a:t>. </a:t>
            </a:r>
            <a:r>
              <a:rPr lang="ru-RU" sz="2000" dirty="0" smtClean="0">
                <a:latin typeface="Times New Roman" panose="02020603050405020304" pitchFamily="18" charset="0"/>
                <a:cs typeface="Times New Roman" panose="02020603050405020304" pitchFamily="18" charset="0"/>
              </a:rPr>
              <a:t>Симферополь Республика Крым</a:t>
            </a:r>
            <a:endParaRPr lang="ru-RU" sz="2000" dirty="0" smtClean="0">
              <a:latin typeface="Times New Roman" panose="02020603050405020304" pitchFamily="18" charset="0"/>
              <a:cs typeface="Times New Roman" panose="02020603050405020304" pitchFamily="18" charset="0"/>
            </a:endParaRPr>
          </a:p>
          <a:p>
            <a:pPr algn="just"/>
            <a:endParaRPr lang="ru-RU" sz="2000" dirty="0">
              <a:latin typeface="Times New Roman" panose="02020603050405020304" pitchFamily="18" charset="0"/>
              <a:cs typeface="Times New Roman" panose="02020603050405020304" pitchFamily="18" charset="0"/>
            </a:endParaRPr>
          </a:p>
        </p:txBody>
      </p:sp>
      <p:sp>
        <p:nvSpPr>
          <p:cNvPr id="2" name="Заголовок 1"/>
          <p:cNvSpPr>
            <a:spLocks noGrp="1"/>
          </p:cNvSpPr>
          <p:nvPr>
            <p:ph type="ctrTitle"/>
          </p:nvPr>
        </p:nvSpPr>
        <p:spPr>
          <a:xfrm>
            <a:off x="899592" y="2276872"/>
            <a:ext cx="7543800" cy="1524000"/>
          </a:xfrm>
        </p:spPr>
        <p:txBody>
          <a:bodyPr/>
          <a:lstStyle/>
          <a:p>
            <a:r>
              <a:rPr lang="ru-RU" sz="5400" dirty="0" smtClean="0"/>
              <a:t/>
            </a:r>
            <a:br>
              <a:rPr lang="ru-RU" sz="5400" dirty="0" smtClean="0"/>
            </a:br>
            <a:r>
              <a:rPr lang="ru-RU" sz="5400" dirty="0" smtClean="0">
                <a:solidFill>
                  <a:srgbClr val="C00000"/>
                </a:solidFill>
                <a:latin typeface="Times New Roman" panose="02020603050405020304" pitchFamily="18" charset="0"/>
                <a:cs typeface="Times New Roman" panose="02020603050405020304" pitchFamily="18" charset="0"/>
              </a:rPr>
              <a:t>Частичка истории </a:t>
            </a:r>
            <a:r>
              <a:rPr lang="ru-RU" sz="5400" dirty="0">
                <a:solidFill>
                  <a:srgbClr val="C00000"/>
                </a:solidFill>
                <a:latin typeface="Times New Roman" panose="02020603050405020304" pitchFamily="18" charset="0"/>
                <a:cs typeface="Times New Roman" panose="02020603050405020304" pitchFamily="18" charset="0"/>
              </a:rPr>
              <a:t>моей  семьи!</a:t>
            </a:r>
            <a:br>
              <a:rPr lang="ru-RU" sz="5400" dirty="0">
                <a:solidFill>
                  <a:srgbClr val="C00000"/>
                </a:solidFill>
                <a:latin typeface="Times New Roman" panose="02020603050405020304" pitchFamily="18" charset="0"/>
                <a:cs typeface="Times New Roman" panose="02020603050405020304" pitchFamily="18" charset="0"/>
              </a:rPr>
            </a:br>
            <a:r>
              <a:rPr lang="ru-RU" sz="5400" dirty="0" smtClean="0">
                <a:solidFill>
                  <a:srgbClr val="C00000"/>
                </a:solidFill>
                <a:latin typeface="Times New Roman" panose="02020603050405020304" pitchFamily="18" charset="0"/>
                <a:cs typeface="Times New Roman" panose="02020603050405020304" pitchFamily="18" charset="0"/>
              </a:rPr>
              <a:t>Судьба человека…</a:t>
            </a:r>
            <a:r>
              <a:rPr lang="ru-RU" sz="5400" dirty="0" smtClean="0">
                <a:latin typeface="Times New Roman" panose="02020603050405020304" pitchFamily="18" charset="0"/>
                <a:cs typeface="Times New Roman" panose="02020603050405020304" pitchFamily="18" charset="0"/>
              </a:rPr>
              <a:t/>
            </a:r>
            <a:br>
              <a:rPr lang="ru-RU" sz="5400" dirty="0" smtClean="0">
                <a:latin typeface="Times New Roman" panose="02020603050405020304" pitchFamily="18" charset="0"/>
                <a:cs typeface="Times New Roman" panose="02020603050405020304" pitchFamily="18" charset="0"/>
              </a:rPr>
            </a:br>
            <a:endParaRPr lang="ru-RU" sz="54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77472" y="404664"/>
            <a:ext cx="4608512" cy="3096344"/>
          </a:xfrm>
          <a:prstGeom prst="rect">
            <a:avLst/>
          </a:prstGeom>
        </p:spPr>
      </p:pic>
    </p:spTree>
    <p:extLst>
      <p:ext uri="{BB962C8B-B14F-4D97-AF65-F5344CB8AC3E}">
        <p14:creationId xmlns:p14="http://schemas.microsoft.com/office/powerpoint/2010/main" val="276143483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flipH="1" flipV="1">
            <a:off x="-619115" y="1223755"/>
            <a:ext cx="5976664" cy="4482498"/>
          </a:xfrm>
          <a:prstGeom prst="rect">
            <a:avLst/>
          </a:prstGeom>
          <a:ln w="88900" cap="sq" cmpd="thickThin">
            <a:solidFill>
              <a:srgbClr val="000000"/>
            </a:solidFill>
            <a:prstDash val="solid"/>
            <a:miter lim="800000"/>
          </a:ln>
          <a:effectLst>
            <a:innerShdw blurRad="76200">
              <a:srgbClr val="000000"/>
            </a:innerShdw>
          </a:effectLst>
        </p:spPr>
      </p:pic>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4008" y="332656"/>
            <a:ext cx="4427984" cy="4547999"/>
          </a:xfrm>
          <a:prstGeom prst="rect">
            <a:avLst/>
          </a:prstGeom>
          <a:ln>
            <a:noFill/>
          </a:ln>
          <a:effectLst>
            <a:softEdge rad="112500"/>
          </a:effectLst>
        </p:spPr>
      </p:pic>
    </p:spTree>
    <p:extLst>
      <p:ext uri="{BB962C8B-B14F-4D97-AF65-F5344CB8AC3E}">
        <p14:creationId xmlns:p14="http://schemas.microsoft.com/office/powerpoint/2010/main" val="20894655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9289" y="1556792"/>
            <a:ext cx="8229600" cy="1219200"/>
          </a:xfrm>
        </p:spPr>
        <p:txBody>
          <a:bodyPr>
            <a:noAutofit/>
          </a:bodyPr>
          <a:lstStyle/>
          <a:p>
            <a:r>
              <a:rPr lang="ru-RU" sz="2000" dirty="0" smtClean="0">
                <a:latin typeface="Times New Roman" panose="02020603050405020304" pitchFamily="18" charset="0"/>
                <a:cs typeface="Times New Roman" panose="02020603050405020304" pitchFamily="18" charset="0"/>
              </a:rPr>
              <a:t>К нашему удивлению  дедушка  действительно был на 35 батарее в июне – июле 1942 года. </a:t>
            </a:r>
            <a:r>
              <a:rPr lang="ru-RU" sz="2000" dirty="0">
                <a:latin typeface="Times New Roman" panose="02020603050405020304" pitchFamily="18" charset="0"/>
                <a:cs typeface="Times New Roman" panose="02020603050405020304" pitchFamily="18" charset="0"/>
              </a:rPr>
              <a:t>В книге И.С. </a:t>
            </a:r>
            <a:r>
              <a:rPr lang="ru-RU" sz="2000" dirty="0" err="1">
                <a:latin typeface="Times New Roman" panose="02020603050405020304" pitchFamily="18" charset="0"/>
                <a:cs typeface="Times New Roman" panose="02020603050405020304" pitchFamily="18" charset="0"/>
              </a:rPr>
              <a:t>Маношина</a:t>
            </a:r>
            <a:r>
              <a:rPr lang="ru-RU" sz="2000" dirty="0">
                <a:latin typeface="Times New Roman" panose="02020603050405020304" pitchFamily="18" charset="0"/>
                <a:cs typeface="Times New Roman" panose="02020603050405020304" pitchFamily="18" charset="0"/>
              </a:rPr>
              <a:t> «Героическая трагедия» мы узнали больше информации о прадедушке , а также очень много нового относительно обороны Севастополя в период Великой отечественной войны. </a:t>
            </a:r>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С тех пор, мы всей семьей, 9 мая, обязательно посещаем мемориальный комплекс «35 батарея» и чтим память прадедушки , а также миллионов других людей, отдавших свои жизни во благо  будущего нашей страны и мирного неба над нашей головой!!!</a:t>
            </a:r>
            <a:endParaRPr lang="ru-RU" sz="2000"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5" y="2924944"/>
            <a:ext cx="3672407" cy="345068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64089" y="2852937"/>
            <a:ext cx="4184376" cy="35226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364835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1219200"/>
          </a:xfrm>
        </p:spPr>
        <p:txBody>
          <a:bodyPr>
            <a:normAutofit/>
          </a:bodyPr>
          <a:lstStyle/>
          <a:p>
            <a:r>
              <a:rPr lang="ru-RU" sz="6000" dirty="0" smtClean="0">
                <a:solidFill>
                  <a:srgbClr val="FF0000"/>
                </a:solidFill>
                <a:effectLst>
                  <a:outerShdw blurRad="38100" dist="38100" dir="2700000" algn="tl">
                    <a:srgbClr val="000000">
                      <a:alpha val="43137"/>
                    </a:srgbClr>
                  </a:outerShdw>
                </a:effectLst>
              </a:rPr>
              <a:t>Спасибо за внимание!!!</a:t>
            </a:r>
            <a:endParaRPr lang="ru-RU" sz="6000" dirty="0">
              <a:solidFill>
                <a:srgbClr val="FF0000"/>
              </a:solidFill>
              <a:effectLst>
                <a:outerShdw blurRad="38100" dist="38100" dir="2700000" algn="tl">
                  <a:srgbClr val="000000">
                    <a:alpha val="43137"/>
                  </a:srgbClr>
                </a:outerShdw>
              </a:effectLst>
            </a:endParaRP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700808"/>
            <a:ext cx="8064896" cy="47525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0528005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8965" y="260649"/>
            <a:ext cx="8892480" cy="2016224"/>
          </a:xfrm>
        </p:spPr>
        <p:txBody>
          <a:bodyPr>
            <a:noAutofit/>
          </a:bodyPr>
          <a:lstStyle/>
          <a:p>
            <a:r>
              <a:rPr lang="ru-RU" sz="6000" dirty="0" smtClean="0">
                <a:latin typeface="Times New Roman" panose="02020603050405020304" pitchFamily="18" charset="0"/>
                <a:cs typeface="Times New Roman" panose="02020603050405020304" pitchFamily="18" charset="0"/>
              </a:rPr>
              <a:t>Истина –</a:t>
            </a:r>
            <a:r>
              <a:rPr lang="ru-RU" dirty="0" smtClean="0">
                <a:latin typeface="Times New Roman" panose="02020603050405020304" pitchFamily="18" charset="0"/>
                <a:cs typeface="Times New Roman" panose="02020603050405020304" pitchFamily="18" charset="0"/>
              </a:rPr>
              <a:t/>
            </a:r>
            <a:br>
              <a:rPr lang="ru-RU" dirty="0" smtClean="0">
                <a:latin typeface="Times New Roman" panose="02020603050405020304" pitchFamily="18" charset="0"/>
                <a:cs typeface="Times New Roman" panose="02020603050405020304" pitchFamily="18" charset="0"/>
              </a:rPr>
            </a:br>
            <a:r>
              <a:rPr lang="ru-RU" dirty="0" smtClean="0">
                <a:solidFill>
                  <a:srgbClr val="FF0000"/>
                </a:solidFill>
                <a:latin typeface="Times New Roman" panose="02020603050405020304" pitchFamily="18" charset="0"/>
                <a:cs typeface="Times New Roman" panose="02020603050405020304" pitchFamily="18" charset="0"/>
              </a:rPr>
              <a:t>«Человек, не знающий своей истории, не имеет будущего» </a:t>
            </a:r>
            <a:endParaRPr lang="ru-RU" dirty="0">
              <a:latin typeface="Times New Roman" panose="02020603050405020304" pitchFamily="18" charset="0"/>
              <a:cs typeface="Times New Roman" panose="02020603050405020304" pitchFamily="18" charset="0"/>
            </a:endParaRPr>
          </a:p>
        </p:txBody>
      </p:sp>
      <p:pic>
        <p:nvPicPr>
          <p:cNvPr id="1026" name="Picture 2" descr="C:\Documents and Settings\User\Local Settings\Temporary Internet Files\Content.IE5\1L4DGWCM\MC900423994[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1700808"/>
            <a:ext cx="4335678" cy="3528392"/>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79512" y="2492896"/>
            <a:ext cx="4320480" cy="3693319"/>
          </a:xfrm>
          <a:prstGeom prst="rect">
            <a:avLst/>
          </a:prstGeom>
        </p:spPr>
        <p:txBody>
          <a:bodyPr wrap="square">
            <a:spAutoFit/>
          </a:bodyPr>
          <a:lstStyle/>
          <a:p>
            <a:r>
              <a:rPr lang="ru-RU" dirty="0" smtClean="0">
                <a:latin typeface="Times New Roman" panose="02020603050405020304" pitchFamily="18" charset="0"/>
              </a:rPr>
              <a:t>Для нашей семьи данное изречение не просто слова. Этому учили меня мои родители, а их – мои бабушка и дедушка, которых, я уверена, тоже в свою очередь поучали их родители. Только, к сожалению, судьба бабушки и дедушки по папиной линии довольно сложная. Вы спросите почему? Потому, что они «ДЕТИ ВОЙНЫ». Той сложной, трагической, судьбоносной и Великой отечественной войны, 70-летие победы в которой наш народ будет отмечать совсем скоро – 9 мая 2015 года.  </a:t>
            </a:r>
            <a:endParaRPr lang="ru-RU" dirty="0">
              <a:latin typeface="Times New Roman" panose="02020603050405020304" pitchFamily="18" charset="0"/>
            </a:endParaRPr>
          </a:p>
        </p:txBody>
      </p:sp>
    </p:spTree>
    <p:extLst>
      <p:ext uri="{BB962C8B-B14F-4D97-AF65-F5344CB8AC3E}">
        <p14:creationId xmlns:p14="http://schemas.microsoft.com/office/powerpoint/2010/main" val="4625283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251520" y="260648"/>
            <a:ext cx="5112568" cy="5907360"/>
          </a:xfrm>
        </p:spPr>
        <p:txBody>
          <a:bodyPr>
            <a:normAutofit lnSpcReduction="10000"/>
          </a:bodyPr>
          <a:lstStyle/>
          <a:p>
            <a:r>
              <a:rPr lang="ru-RU" sz="1800" dirty="0" smtClean="0">
                <a:latin typeface="Times New Roman" panose="02020603050405020304" pitchFamily="18" charset="0"/>
                <a:cs typeface="Times New Roman" panose="02020603050405020304" pitchFamily="18" charset="0"/>
              </a:rPr>
              <a:t>Я уверенна, что практически каждую вторую семью на всем пространстве бывшего Советского Союза так или иначе затронула та страшная Война. Не является исключением и наша семья. Все мои прадедушки воевали, а один погиб защищая Родину. Мой дедушка – Борис Кричевский, родившийся в 1939 году, рос средним в семье, где было трое детей. Пройдя сложный путь эвакуации - доехав из оккупированного фашистами Крыма в далекую Киргизию и вернувшись после войны обратно, дедушке было суждено занять место не вернувшегося с войны отца. Он часто рассказывал моему папе и мне о том, как голодно и холодно было в послевоенном Симферополе, как ему, по сути маленькому мальчику,  приходилось в 3 часа ночи занимать очередь за хлебом, помогать матери, ненамного старшей сестре и младшему брату. Но главное, что пронес через все невзгоды мой дед – это память об отце - человеке, который внес свою лепту в освобождение от фашизма!    </a:t>
            </a:r>
            <a:endParaRPr lang="ru-RU" sz="1800" dirty="0">
              <a:latin typeface="Times New Roman" panose="02020603050405020304" pitchFamily="18" charset="0"/>
              <a:cs typeface="Times New Roman" panose="02020603050405020304" pitchFamily="18" charset="0"/>
            </a:endParaRPr>
          </a:p>
        </p:txBody>
      </p:sp>
      <p:pic>
        <p:nvPicPr>
          <p:cNvPr id="1026" name="Picture 2" descr="C:\Documents and Settings\User\Local Settings\Temporary Internet Files\Content.IE5\4EN0NFEW\Den-Pobedy[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332656"/>
            <a:ext cx="3083635" cy="56886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27916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700808"/>
            <a:ext cx="5112568" cy="4248472"/>
          </a:xfrm>
        </p:spPr>
        <p:txBody>
          <a:bodyPr>
            <a:noAutofit/>
          </a:bodyPr>
          <a:lstStyle/>
          <a:p>
            <a:r>
              <a:rPr lang="ru-RU" sz="2000" dirty="0" smtClean="0">
                <a:solidFill>
                  <a:schemeClr val="tx1"/>
                </a:solidFill>
                <a:latin typeface="Times New Roman" panose="02020603050405020304" pitchFamily="18" charset="0"/>
                <a:cs typeface="Times New Roman" panose="02020603050405020304" pitchFamily="18" charset="0"/>
              </a:rPr>
              <a:t>Путем </a:t>
            </a:r>
            <a:r>
              <a:rPr lang="ru-RU" sz="2000" dirty="0" smtClean="0">
                <a:solidFill>
                  <a:schemeClr val="tx1"/>
                </a:solidFill>
                <a:latin typeface="Times New Roman" panose="02020603050405020304" pitchFamily="18" charset="0"/>
                <a:cs typeface="Times New Roman" panose="02020603050405020304" pitchFamily="18" charset="0"/>
              </a:rPr>
              <a:t>многолетних поисков, нашей семье удалось узнать о </a:t>
            </a:r>
            <a:r>
              <a:rPr lang="ru-RU" sz="2000" dirty="0" smtClean="0">
                <a:solidFill>
                  <a:schemeClr val="tx1"/>
                </a:solidFill>
                <a:latin typeface="Times New Roman" panose="02020603050405020304" pitchFamily="18" charset="0"/>
                <a:cs typeface="Times New Roman" panose="02020603050405020304" pitchFamily="18" charset="0"/>
              </a:rPr>
              <a:t>трагической </a:t>
            </a:r>
            <a:r>
              <a:rPr lang="ru-RU" sz="2000" dirty="0" smtClean="0">
                <a:solidFill>
                  <a:schemeClr val="tx1"/>
                </a:solidFill>
                <a:latin typeface="Times New Roman" panose="02020603050405020304" pitchFamily="18" charset="0"/>
                <a:cs typeface="Times New Roman" panose="02020603050405020304" pitchFamily="18" charset="0"/>
              </a:rPr>
              <a:t>судьбе </a:t>
            </a:r>
            <a:r>
              <a:rPr lang="ru-RU" sz="2000" dirty="0" smtClean="0">
                <a:solidFill>
                  <a:schemeClr val="tx1"/>
                </a:solidFill>
                <a:latin typeface="Times New Roman" panose="02020603050405020304" pitchFamily="18" charset="0"/>
                <a:cs typeface="Times New Roman" panose="02020603050405020304" pitchFamily="18" charset="0"/>
              </a:rPr>
              <a:t>моего прадедушки  </a:t>
            </a:r>
            <a:r>
              <a:rPr lang="ru-RU" sz="2000" dirty="0" smtClean="0">
                <a:solidFill>
                  <a:srgbClr val="FF0000"/>
                </a:solidFill>
                <a:latin typeface="Times New Roman" panose="02020603050405020304" pitchFamily="18" charset="0"/>
                <a:cs typeface="Times New Roman" panose="02020603050405020304" pitchFamily="18" charset="0"/>
              </a:rPr>
              <a:t>Льва </a:t>
            </a:r>
            <a:r>
              <a:rPr lang="ru-RU" sz="2000" dirty="0" smtClean="0">
                <a:solidFill>
                  <a:srgbClr val="FF0000"/>
                </a:solidFill>
                <a:latin typeface="Times New Roman" panose="02020603050405020304" pitchFamily="18" charset="0"/>
                <a:cs typeface="Times New Roman" panose="02020603050405020304" pitchFamily="18" charset="0"/>
              </a:rPr>
              <a:t>Марковича </a:t>
            </a:r>
            <a:r>
              <a:rPr lang="ru-RU" sz="2000" dirty="0" smtClean="0">
                <a:solidFill>
                  <a:srgbClr val="FF0000"/>
                </a:solidFill>
                <a:latin typeface="Times New Roman" panose="02020603050405020304" pitchFamily="18" charset="0"/>
                <a:cs typeface="Times New Roman" panose="02020603050405020304" pitchFamily="18" charset="0"/>
              </a:rPr>
              <a:t>Кричевского</a:t>
            </a:r>
            <a:r>
              <a:rPr lang="ru-RU" sz="2000" dirty="0" smtClean="0">
                <a:solidFill>
                  <a:schemeClr val="tx1"/>
                </a:solidFill>
                <a:latin typeface="Times New Roman" panose="02020603050405020304" pitchFamily="18" charset="0"/>
                <a:cs typeface="Times New Roman" panose="02020603050405020304" pitchFamily="18" charset="0"/>
              </a:rPr>
              <a:t> (на фото). Он родился </a:t>
            </a:r>
            <a:r>
              <a:rPr lang="ru-RU" sz="2000" dirty="0" smtClean="0">
                <a:solidFill>
                  <a:schemeClr val="tx1"/>
                </a:solidFill>
                <a:latin typeface="Times New Roman" panose="02020603050405020304" pitchFamily="18" charset="0"/>
                <a:cs typeface="Times New Roman" panose="02020603050405020304" pitchFamily="18" charset="0"/>
              </a:rPr>
              <a:t>в Симферополе 1 мая 1910 года и до начала Великой отечественной войны работал заведующим клубом ткацкой фабрики имени Н. Крупской. </a:t>
            </a:r>
            <a:r>
              <a:rPr lang="ru-RU" sz="2000" dirty="0" smtClean="0">
                <a:solidFill>
                  <a:schemeClr val="tx1"/>
                </a:solidFill>
                <a:latin typeface="Times New Roman" panose="02020603050405020304" pitchFamily="18" charset="0"/>
                <a:cs typeface="Times New Roman" panose="02020603050405020304" pitchFamily="18" charset="0"/>
              </a:rPr>
              <a:t/>
            </a:r>
            <a:br>
              <a:rPr lang="ru-RU" sz="2000" dirty="0" smtClean="0">
                <a:solidFill>
                  <a:schemeClr val="tx1"/>
                </a:solidFill>
                <a:latin typeface="Times New Roman" panose="02020603050405020304" pitchFamily="18" charset="0"/>
                <a:cs typeface="Times New Roman" panose="02020603050405020304" pitchFamily="18" charset="0"/>
              </a:rPr>
            </a:br>
            <a:r>
              <a:rPr lang="ru-RU" sz="2000" dirty="0" smtClean="0">
                <a:solidFill>
                  <a:schemeClr val="tx1"/>
                </a:solidFill>
                <a:latin typeface="Times New Roman" panose="02020603050405020304" pitchFamily="18" charset="0"/>
                <a:cs typeface="Times New Roman" panose="02020603050405020304" pitchFamily="18" charset="0"/>
              </a:rPr>
              <a:t>М</a:t>
            </a:r>
            <a:r>
              <a:rPr lang="ru-RU" sz="2000" dirty="0" smtClean="0">
                <a:latin typeface="Times New Roman" panose="02020603050405020304" pitchFamily="18" charset="0"/>
                <a:cs typeface="Times New Roman" panose="02020603050405020304" pitchFamily="18" charset="0"/>
              </a:rPr>
              <a:t>ного </a:t>
            </a:r>
            <a:r>
              <a:rPr lang="ru-RU" sz="2000" dirty="0">
                <a:latin typeface="Times New Roman" panose="02020603050405020304" pitchFamily="18" charset="0"/>
                <a:cs typeface="Times New Roman" panose="02020603050405020304" pitchFamily="18" charset="0"/>
              </a:rPr>
              <a:t>лет </a:t>
            </a:r>
            <a:r>
              <a:rPr lang="ru-RU" sz="2000" dirty="0" smtClean="0">
                <a:latin typeface="Times New Roman" panose="02020603050405020304" pitchFamily="18" charset="0"/>
                <a:cs typeface="Times New Roman" panose="02020603050405020304" pitchFamily="18" charset="0"/>
              </a:rPr>
              <a:t>было </a:t>
            </a:r>
            <a:r>
              <a:rPr lang="ru-RU" sz="2000" dirty="0">
                <a:latin typeface="Times New Roman" panose="02020603050405020304" pitchFamily="18" charset="0"/>
                <a:cs typeface="Times New Roman" panose="02020603050405020304" pitchFamily="18" charset="0"/>
              </a:rPr>
              <a:t>известно лишь то, что  прадедушка пропал в без вести в 1942 году под Севастополем. </a:t>
            </a:r>
            <a:br>
              <a:rPr lang="ru-RU" sz="2000" dirty="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Свидетельством тому было </a:t>
            </a:r>
            <a:r>
              <a:rPr lang="ru-RU" sz="2000" dirty="0" smtClean="0">
                <a:solidFill>
                  <a:schemeClr val="tx1">
                    <a:lumMod val="95000"/>
                  </a:schemeClr>
                </a:solidFill>
                <a:latin typeface="Times New Roman" panose="02020603050405020304" pitchFamily="18" charset="0"/>
                <a:cs typeface="Times New Roman" panose="02020603050405020304" pitchFamily="18" charset="0"/>
              </a:rPr>
              <a:t>извещение, присланное прабабушке еще </a:t>
            </a:r>
            <a:r>
              <a:rPr lang="ru-RU" sz="2000" dirty="0">
                <a:solidFill>
                  <a:schemeClr val="tx1">
                    <a:lumMod val="95000"/>
                  </a:schemeClr>
                </a:solidFill>
                <a:latin typeface="Times New Roman" panose="02020603050405020304" pitchFamily="18" charset="0"/>
                <a:cs typeface="Times New Roman" panose="02020603050405020304" pitchFamily="18" charset="0"/>
              </a:rPr>
              <a:t>во время войны. </a:t>
            </a:r>
            <a:r>
              <a:rPr lang="ru-RU" sz="2000" dirty="0" smtClean="0">
                <a:solidFill>
                  <a:schemeClr val="tx1">
                    <a:lumMod val="95000"/>
                  </a:schemeClr>
                </a:solidFill>
                <a:latin typeface="Times New Roman" panose="02020603050405020304" pitchFamily="18" charset="0"/>
                <a:cs typeface="Times New Roman" panose="02020603050405020304" pitchFamily="18" charset="0"/>
              </a:rPr>
              <a:t> Уже после войны прабабушка получила похоронку. Дедушка и его семья длительное время пытались найти какую-либо  информацию о судьбе прадедушки и о месте его гибели. Однако много лет поиски были тщетными. </a:t>
            </a:r>
            <a:br>
              <a:rPr lang="ru-RU" sz="2000" dirty="0" smtClean="0">
                <a:solidFill>
                  <a:schemeClr val="tx1">
                    <a:lumMod val="95000"/>
                  </a:schemeClr>
                </a:solidFill>
                <a:latin typeface="Times New Roman" panose="02020603050405020304" pitchFamily="18" charset="0"/>
                <a:cs typeface="Times New Roman" panose="02020603050405020304" pitchFamily="18" charset="0"/>
              </a:rPr>
            </a:br>
            <a:endParaRPr lang="ru-RU" sz="2000" dirty="0">
              <a:solidFill>
                <a:schemeClr val="tx1"/>
              </a:solidFill>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64336" y="476672"/>
            <a:ext cx="3456384" cy="4392488"/>
          </a:xfrm>
          <a:prstGeom prst="rect">
            <a:avLst/>
          </a:prstGeom>
          <a:ln>
            <a:noFill/>
          </a:ln>
          <a:effectLst>
            <a:softEdge rad="112500"/>
          </a:effectLst>
        </p:spPr>
      </p:pic>
    </p:spTree>
    <p:extLst>
      <p:ext uri="{BB962C8B-B14F-4D97-AF65-F5344CB8AC3E}">
        <p14:creationId xmlns:p14="http://schemas.microsoft.com/office/powerpoint/2010/main" val="115957778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90786"/>
            <a:ext cx="3744416" cy="5602510"/>
          </a:xfrm>
        </p:spPr>
        <p:txBody>
          <a:bodyPr>
            <a:noAutofit/>
          </a:bodyPr>
          <a:lstStyle/>
          <a:p>
            <a:r>
              <a:rPr lang="ru-RU" sz="2400" dirty="0">
                <a:solidFill>
                  <a:schemeClr val="tx1">
                    <a:lumMod val="95000"/>
                  </a:schemeClr>
                </a:solidFill>
                <a:latin typeface="Times New Roman" panose="02020603050405020304" pitchFamily="18" charset="0"/>
                <a:cs typeface="Times New Roman" panose="02020603050405020304" pitchFamily="18" charset="0"/>
              </a:rPr>
              <a:t>Далее </a:t>
            </a:r>
            <a:r>
              <a:rPr lang="ru-RU" sz="2400" dirty="0" smtClean="0">
                <a:solidFill>
                  <a:schemeClr val="tx1">
                    <a:lumMod val="95000"/>
                  </a:schemeClr>
                </a:solidFill>
                <a:latin typeface="Times New Roman" panose="02020603050405020304" pitchFamily="18" charset="0"/>
                <a:cs typeface="Times New Roman" panose="02020603050405020304" pitchFamily="18" charset="0"/>
              </a:rPr>
              <a:t>- небольшая удача. С </a:t>
            </a:r>
            <a:r>
              <a:rPr lang="ru-RU" sz="2400" dirty="0">
                <a:solidFill>
                  <a:schemeClr val="tx1">
                    <a:lumMod val="95000"/>
                  </a:schemeClr>
                </a:solidFill>
                <a:latin typeface="Times New Roman" panose="02020603050405020304" pitchFamily="18" charset="0"/>
                <a:cs typeface="Times New Roman" panose="02020603050405020304" pitchFamily="18" charset="0"/>
              </a:rPr>
              <a:t>помощью не так давно созданного </a:t>
            </a:r>
            <a:r>
              <a:rPr lang="ru-RU" sz="2400" dirty="0" smtClean="0">
                <a:solidFill>
                  <a:schemeClr val="tx1">
                    <a:lumMod val="95000"/>
                  </a:schemeClr>
                </a:solidFill>
                <a:latin typeface="Times New Roman" panose="02020603050405020304" pitchFamily="18" charset="0"/>
                <a:cs typeface="Times New Roman" panose="02020603050405020304" pitchFamily="18" charset="0"/>
              </a:rPr>
              <a:t>и доступного для всех сайта </a:t>
            </a:r>
            <a:r>
              <a:rPr lang="ru-RU" sz="2400" dirty="0">
                <a:solidFill>
                  <a:schemeClr val="tx1">
                    <a:lumMod val="95000"/>
                  </a:schemeClr>
                </a:solidFill>
                <a:latin typeface="Times New Roman" panose="02020603050405020304" pitchFamily="18" charset="0"/>
                <a:cs typeface="Times New Roman" panose="02020603050405020304" pitchFamily="18" charset="0"/>
              </a:rPr>
              <a:t>«Мемориал», где размещены копии нескольких миллионов  документов  из главного архива  Министерства обороны СССР,  удалось найти  копию приказа об исключении из списков части лейтенанта Кричевского Льва Марковича, пропавшего без вести под Севастополем в </a:t>
            </a:r>
            <a:r>
              <a:rPr lang="ru-RU" sz="2400" dirty="0" smtClean="0">
                <a:solidFill>
                  <a:schemeClr val="tx1">
                    <a:lumMod val="95000"/>
                  </a:schemeClr>
                </a:solidFill>
                <a:latin typeface="Times New Roman" panose="02020603050405020304" pitchFamily="18" charset="0"/>
                <a:cs typeface="Times New Roman" panose="02020603050405020304" pitchFamily="18" charset="0"/>
              </a:rPr>
              <a:t>июне </a:t>
            </a:r>
            <a:r>
              <a:rPr lang="ru-RU" sz="2400" dirty="0">
                <a:solidFill>
                  <a:schemeClr val="tx1">
                    <a:lumMod val="95000"/>
                  </a:schemeClr>
                </a:solidFill>
                <a:latin typeface="Times New Roman" panose="02020603050405020304" pitchFamily="18" charset="0"/>
                <a:cs typeface="Times New Roman" panose="02020603050405020304" pitchFamily="18" charset="0"/>
              </a:rPr>
              <a:t>1942 года. </a:t>
            </a:r>
            <a:endParaRPr lang="ru-RU" sz="2400" dirty="0"/>
          </a:p>
        </p:txBody>
      </p:sp>
      <p:pic>
        <p:nvPicPr>
          <p:cNvPr id="3" name="Picture 3" descr="C:\Documents and Settings\User\Local Settings\Temporary Internet Files\Content.IE5\4EN0NFEW\MC900415190[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00192" y="1916832"/>
            <a:ext cx="2448272" cy="2044453"/>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9952" y="402937"/>
            <a:ext cx="4547997" cy="6165304"/>
          </a:xfrm>
          <a:prstGeom prst="rect">
            <a:avLst/>
          </a:prstGeom>
          <a:ln>
            <a:noFill/>
          </a:ln>
          <a:effectLst>
            <a:softEdge rad="112500"/>
          </a:effectLst>
        </p:spPr>
      </p:pic>
    </p:spTree>
    <p:extLst>
      <p:ext uri="{BB962C8B-B14F-4D97-AF65-F5344CB8AC3E}">
        <p14:creationId xmlns:p14="http://schemas.microsoft.com/office/powerpoint/2010/main" val="827608173"/>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20688"/>
            <a:ext cx="8229600" cy="1296144"/>
          </a:xfrm>
        </p:spPr>
        <p:txBody>
          <a:bodyPr>
            <a:noAutofit/>
          </a:bodyPr>
          <a:lstStyle/>
          <a:p>
            <a:r>
              <a:rPr lang="ru-RU" sz="2000" dirty="0" smtClean="0">
                <a:latin typeface="Times New Roman" panose="02020603050405020304" pitchFamily="18" charset="0"/>
                <a:cs typeface="Times New Roman" panose="02020603050405020304" pitchFamily="18" charset="0"/>
              </a:rPr>
              <a:t>Узнав о подготовке очередной книги памяти защитников Севастополя, мой папа – Роман Кричевский, решил написать письмо в газету «Севастопольские известия», редакция которой, по имеющейся информации, часто помогала с поисками данных о защитниках Крыма.  </a:t>
            </a:r>
            <a:endParaRPr lang="ru-RU" sz="2000" dirty="0">
              <a:latin typeface="Times New Roman" panose="02020603050405020304" pitchFamily="18" charset="0"/>
              <a:cs typeface="Times New Roman" panose="02020603050405020304" pitchFamily="18" charset="0"/>
            </a:endParaRPr>
          </a:p>
        </p:txBody>
      </p:sp>
      <p:pic>
        <p:nvPicPr>
          <p:cNvPr id="6" name="Объект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95536" y="2276872"/>
            <a:ext cx="8136904" cy="412273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189303557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1" y="940619"/>
            <a:ext cx="3960440" cy="2488382"/>
          </a:xfrm>
        </p:spPr>
        <p:txBody>
          <a:bodyPr>
            <a:noAutofit/>
          </a:bodyPr>
          <a:lstStyle/>
          <a:p>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
            </a:r>
            <a:br>
              <a:rPr lang="ru-RU" sz="2000" dirty="0" smtClean="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Папино </a:t>
            </a:r>
            <a:r>
              <a:rPr lang="ru-RU" sz="2000" dirty="0" smtClean="0">
                <a:latin typeface="Times New Roman" panose="02020603050405020304" pitchFamily="18" charset="0"/>
                <a:cs typeface="Times New Roman" panose="02020603050405020304" pitchFamily="18" charset="0"/>
              </a:rPr>
              <a:t>письмо было опубликовано в ближайшем номере газеты. Кроме этого, небезразличные сотрудники газеты, направили информацию о прадедушке в несколько музеев </a:t>
            </a:r>
            <a:r>
              <a:rPr lang="ru-RU" sz="2000" dirty="0" smtClean="0">
                <a:latin typeface="Times New Roman" panose="02020603050405020304" pitchFamily="18" charset="0"/>
                <a:cs typeface="Times New Roman" panose="02020603050405020304" pitchFamily="18" charset="0"/>
              </a:rPr>
              <a:t>Севастополя, а также в создаваемый в то время мемориальный комплекс «35 батарея».</a:t>
            </a:r>
            <a:br>
              <a:rPr lang="ru-RU" sz="2000" dirty="0" smtClean="0">
                <a:latin typeface="Times New Roman" panose="02020603050405020304" pitchFamily="18" charset="0"/>
                <a:cs typeface="Times New Roman" panose="02020603050405020304" pitchFamily="18" charset="0"/>
              </a:rPr>
            </a:br>
            <a:r>
              <a:rPr lang="ru-RU" sz="2000" dirty="0" smtClean="0">
                <a:latin typeface="Times New Roman" panose="02020603050405020304" pitchFamily="18" charset="0"/>
                <a:cs typeface="Times New Roman" panose="02020603050405020304" pitchFamily="18" charset="0"/>
              </a:rPr>
              <a:t>В итоге, прадедушка был внесен в  7-й том Книги памяти города-героя Севастополя</a:t>
            </a:r>
            <a:endParaRPr lang="ru-RU" sz="2000" dirty="0">
              <a:latin typeface="Times New Roman" panose="02020603050405020304" pitchFamily="18" charset="0"/>
              <a:cs typeface="Times New Roman" panose="02020603050405020304"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332657"/>
            <a:ext cx="3801939" cy="3899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927071" y="2816934"/>
            <a:ext cx="3168352" cy="4392488"/>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88024" y="4231904"/>
            <a:ext cx="3945955" cy="216742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43337801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04664"/>
            <a:ext cx="8229600" cy="1723256"/>
          </a:xfrm>
        </p:spPr>
        <p:txBody>
          <a:bodyPr>
            <a:noAutofit/>
          </a:bodyPr>
          <a:lstStyle/>
          <a:p>
            <a:r>
              <a:rPr lang="ru-RU" sz="3200" dirty="0" smtClean="0">
                <a:latin typeface="Times New Roman" panose="02020603050405020304" pitchFamily="18" charset="0"/>
                <a:cs typeface="Times New Roman" panose="02020603050405020304" pitchFamily="18" charset="0"/>
              </a:rPr>
              <a:t>Кроме того, сведения о прадедушке внесены </a:t>
            </a:r>
            <a:r>
              <a:rPr lang="ru-RU" sz="3200" dirty="0" smtClean="0">
                <a:latin typeface="Times New Roman" panose="02020603050405020304" pitchFamily="18" charset="0"/>
                <a:cs typeface="Times New Roman" panose="02020603050405020304" pitchFamily="18" charset="0"/>
              </a:rPr>
              <a:t>в </a:t>
            </a:r>
            <a:r>
              <a:rPr lang="ru-RU" sz="3200" dirty="0" smtClean="0">
                <a:latin typeface="Times New Roman" panose="02020603050405020304" pitchFamily="18" charset="0"/>
                <a:cs typeface="Times New Roman" panose="02020603050405020304" pitchFamily="18" charset="0"/>
              </a:rPr>
              <a:t>списки, формировавшиеся на мемориале  </a:t>
            </a:r>
            <a:r>
              <a:rPr lang="ru-RU" sz="3200" dirty="0" smtClean="0">
                <a:latin typeface="Times New Roman" panose="02020603050405020304" pitchFamily="18" charset="0"/>
                <a:cs typeface="Times New Roman" panose="02020603050405020304" pitchFamily="18" charset="0"/>
              </a:rPr>
              <a:t>«35 батарея</a:t>
            </a:r>
            <a:r>
              <a:rPr lang="ru-RU" sz="3200" dirty="0" smtClean="0">
                <a:latin typeface="Times New Roman" panose="02020603050405020304" pitchFamily="18" charset="0"/>
                <a:cs typeface="Times New Roman" panose="02020603050405020304" pitchFamily="18" charset="0"/>
              </a:rPr>
              <a:t>».</a:t>
            </a:r>
            <a:endParaRPr lang="ru-RU" sz="3200" dirty="0">
              <a:latin typeface="Times New Roman" panose="02020603050405020304" pitchFamily="18" charset="0"/>
              <a:cs typeface="Times New Roman" panose="02020603050405020304"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2564904"/>
            <a:ext cx="3888432" cy="3983406"/>
          </a:xfrm>
          <a:prstGeom prst="rect">
            <a:avLst/>
          </a:prstGeom>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2" y="2564904"/>
            <a:ext cx="4392488" cy="3983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31291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332656"/>
            <a:ext cx="8229600" cy="5904656"/>
          </a:xfrm>
        </p:spPr>
        <p:txBody>
          <a:bodyPr>
            <a:noAutofit/>
          </a:bodyPr>
          <a:lstStyle/>
          <a:p>
            <a:r>
              <a:rPr lang="ru-RU" sz="3200" dirty="0" smtClean="0">
                <a:latin typeface="Times New Roman" panose="02020603050405020304" pitchFamily="18" charset="0"/>
                <a:cs typeface="Times New Roman" panose="02020603050405020304" pitchFamily="18" charset="0"/>
              </a:rPr>
              <a:t>На семейном совете было решено, что отныне мемориал «35 батарея» мы будем считать местом гибели прадедушки. Поэтому, 9 мая мы поехали посетить этот мемориал. И вот тут  судьба вознаградила  нас  за  долгие поиски.  </a:t>
            </a:r>
            <a:br>
              <a:rPr lang="ru-RU" sz="3200" dirty="0" smtClean="0">
                <a:latin typeface="Times New Roman" panose="02020603050405020304" pitchFamily="18" charset="0"/>
                <a:cs typeface="Times New Roman" panose="02020603050405020304" pitchFamily="18" charset="0"/>
              </a:rPr>
            </a:br>
            <a:r>
              <a:rPr lang="ru-RU" sz="3200" dirty="0" smtClean="0">
                <a:latin typeface="Times New Roman" panose="02020603050405020304" pitchFamily="18" charset="0"/>
                <a:cs typeface="Times New Roman" panose="02020603050405020304" pitchFamily="18" charset="0"/>
              </a:rPr>
              <a:t>После экскурсии  по мемориалу, мы с папой  подошли к лотку по продаже книг об обороне  Севастополя . Взяв  первую попавшеюся   книгу  и открыв её, отец увидел фотографию  человека  в котором  тут же узнал своего дедушку. </a:t>
            </a:r>
            <a:br>
              <a:rPr lang="ru-RU" sz="3200" dirty="0" smtClean="0">
                <a:latin typeface="Times New Roman" panose="02020603050405020304" pitchFamily="18" charset="0"/>
                <a:cs typeface="Times New Roman" panose="02020603050405020304" pitchFamily="18" charset="0"/>
              </a:rPr>
            </a:br>
            <a:r>
              <a:rPr lang="ru-RU" sz="3200" dirty="0" smtClean="0">
                <a:solidFill>
                  <a:srgbClr val="FF0000"/>
                </a:solidFill>
                <a:latin typeface="Times New Roman" panose="02020603050405020304" pitchFamily="18" charset="0"/>
                <a:cs typeface="Times New Roman" panose="02020603050405020304" pitchFamily="18" charset="0"/>
              </a:rPr>
              <a:t>ЭТО   БЫЛ ПОИСТИНЕ  НЕ  ЗАБЫВАЕМЫЙ  МОМЕНТ!!!</a:t>
            </a:r>
            <a:endParaRPr lang="ru-RU" sz="3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5936283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1043</TotalTime>
  <Words>528</Words>
  <Application>Microsoft Office PowerPoint</Application>
  <PresentationFormat>Экран (4:3)</PresentationFormat>
  <Paragraphs>18</Paragraphs>
  <Slides>12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Бумажная</vt:lpstr>
      <vt:lpstr> Частичка истории моей  семьи! Судьба человека… </vt:lpstr>
      <vt:lpstr>Истина – «Человек, не знающий своей истории, не имеет будущего» </vt:lpstr>
      <vt:lpstr>Презентация PowerPoint</vt:lpstr>
      <vt:lpstr>Путем многолетних поисков, нашей семье удалось узнать о трагической судьбе моего прадедушки  Льва Марковича Кричевского (на фото). Он родился в Симферополе 1 мая 1910 года и до начала Великой отечественной войны работал заведующим клубом ткацкой фабрики имени Н. Крупской.  Много лет было известно лишь то, что  прадедушка пропал в без вести в 1942 году под Севастополем.  Свидетельством тому было извещение, присланное прабабушке еще во время войны.  Уже после войны прабабушка получила похоронку. Дедушка и его семья длительное время пытались найти какую-либо  информацию о судьбе прадедушки и о месте его гибели. Однако много лет поиски были тщетными.  </vt:lpstr>
      <vt:lpstr>Далее - небольшая удача. С помощью не так давно созданного и доступного для всех сайта «Мемориал», где размещены копии нескольких миллионов  документов  из главного архива  Министерства обороны СССР,  удалось найти  копию приказа об исключении из списков части лейтенанта Кричевского Льва Марковича, пропавшего без вести под Севастополем в июне 1942 года. </vt:lpstr>
      <vt:lpstr>Узнав о подготовке очередной книги памяти защитников Севастополя, мой папа – Роман Кричевский, решил написать письмо в газету «Севастопольские известия», редакция которой, по имеющейся информации, часто помогала с поисками данных о защитниках Крыма.  </vt:lpstr>
      <vt:lpstr>        Папино письмо было опубликовано в ближайшем номере газеты. Кроме этого, небезразличные сотрудники газеты, направили информацию о прадедушке в несколько музеев Севастополя, а также в создаваемый в то время мемориальный комплекс «35 батарея». В итоге, прадедушка был внесен в  7-й том Книги памяти города-героя Севастополя</vt:lpstr>
      <vt:lpstr>Кроме того, сведения о прадедушке внесены в списки, формировавшиеся на мемориале  «35 батарея».</vt:lpstr>
      <vt:lpstr>На семейном совете было решено, что отныне мемориал «35 батарея» мы будем считать местом гибели прадедушки. Поэтому, 9 мая мы поехали посетить этот мемориал. И вот тут  судьба вознаградила  нас  за  долгие поиски.   После экскурсии  по мемориалу, мы с папой  подошли к лотку по продаже книг об обороне  Севастополя . Взяв  первую попавшеюся   книгу  и открыв её, отец увидел фотографию  человека  в котором  тут же узнал своего дедушку.  ЭТО   БЫЛ ПОИСТИНЕ  НЕ  ЗАБЫВАЕМЫЙ  МОМЕНТ!!!</vt:lpstr>
      <vt:lpstr>Презентация PowerPoint</vt:lpstr>
      <vt:lpstr>К нашему удивлению  дедушка  действительно был на 35 батарее в июне – июле 1942 года. В книге И.С. Маношина «Героическая трагедия» мы узнали больше информации о прадедушке , а также очень много нового относительно обороны Севастополя в период Великой отечественной войны.  С тех пор, мы всей семьей, 9 мая, обязательно посещаем мемориальный комплекс «35 батарея» и чтим память прадедушки , а также миллионов других людей, отдавших свои жизни во благо  будущего нашей страны и мирного неба над нашей головой!!!</vt:lpstr>
      <vt:lpstr>Спасибо за внимание!!!</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История моей  семьи</dc:title>
  <dc:creator>User</dc:creator>
  <cp:lastModifiedBy>User</cp:lastModifiedBy>
  <cp:revision>59</cp:revision>
  <dcterms:created xsi:type="dcterms:W3CDTF">2013-11-10T18:31:56Z</dcterms:created>
  <dcterms:modified xsi:type="dcterms:W3CDTF">2015-03-29T19:11:21Z</dcterms:modified>
</cp:coreProperties>
</file>