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61" r:id="rId4"/>
    <p:sldId id="256" r:id="rId5"/>
    <p:sldId id="272" r:id="rId6"/>
    <p:sldId id="267" r:id="rId7"/>
    <p:sldId id="268" r:id="rId8"/>
    <p:sldId id="273" r:id="rId9"/>
    <p:sldId id="269" r:id="rId10"/>
    <p:sldId id="265" r:id="rId11"/>
    <p:sldId id="263" r:id="rId12"/>
    <p:sldId id="262" r:id="rId13"/>
    <p:sldId id="260" r:id="rId14"/>
    <p:sldId id="264" r:id="rId15"/>
    <p:sldId id="266" r:id="rId16"/>
    <p:sldId id="274" r:id="rId17"/>
    <p:sldId id="275" r:id="rId18"/>
    <p:sldId id="276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39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5305568-3506-4513-87DB-41C6A805D558}" type="datetimeFigureOut">
              <a:rPr lang="ru-RU"/>
              <a:pPr>
                <a:defRPr/>
              </a:pPr>
              <a:t>07.05.2015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9DB7565-B07F-4A8D-99E9-7CDE1A0E71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CDC68B-21EC-4E20-B8D5-72A632221B0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8D406-1A7C-4BD8-AC23-99545E359D77}" type="datetimeFigureOut">
              <a:rPr lang="ru-RU"/>
              <a:pPr>
                <a:defRPr/>
              </a:pPr>
              <a:t>07.05.2015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8D910-F8D7-42CC-9B4D-FB6EAA167C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E9585-490C-4CA5-B38F-E2C7E8F2D02F}" type="datetimeFigureOut">
              <a:rPr lang="ru-RU"/>
              <a:pPr>
                <a:defRPr/>
              </a:pPr>
              <a:t>07.05.2015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B72B8-4EE0-4C8B-8313-40F4296F99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FCE7C-A2C5-46E8-A7DD-D1DF9B62FD04}" type="datetimeFigureOut">
              <a:rPr lang="ru-RU"/>
              <a:pPr>
                <a:defRPr/>
              </a:pPr>
              <a:t>07.05.2015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C3668-81D9-4ED3-B464-6379013031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7942B-0B6A-47A8-A0CD-26A92DA7D3ED}" type="datetimeFigureOut">
              <a:rPr lang="ru-RU"/>
              <a:pPr>
                <a:defRPr/>
              </a:pPr>
              <a:t>07.05.2015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0E8FC-A5C6-4F24-B112-82EC2DD8A6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B86C4-862F-4619-8707-84F7A38D7192}" type="datetimeFigureOut">
              <a:rPr lang="ru-RU"/>
              <a:pPr>
                <a:defRPr/>
              </a:pPr>
              <a:t>07.05.2015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E986C-1625-459D-87EB-F90CE098F5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A6C97-496A-45C6-AFCD-577C3D10309F}" type="datetimeFigureOut">
              <a:rPr lang="ru-RU"/>
              <a:pPr>
                <a:defRPr/>
              </a:pPr>
              <a:t>07.05.2015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3420E-B4F0-4648-9BFD-09827F8A4A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C3E30-8291-452E-B2AE-CFC9B70E5DC7}" type="datetimeFigureOut">
              <a:rPr lang="ru-RU"/>
              <a:pPr>
                <a:defRPr/>
              </a:pPr>
              <a:t>07.05.2015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C6435-B56A-4ED1-88AB-7F8BB025EA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B9275-90AE-47BA-8A6B-DA527BDC5B8B}" type="datetimeFigureOut">
              <a:rPr lang="ru-RU"/>
              <a:pPr>
                <a:defRPr/>
              </a:pPr>
              <a:t>07.05.2015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148BD-2433-4FC1-9747-94A7FDDC85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3BF61-6E70-4F99-8D4E-4A18097FA037}" type="datetimeFigureOut">
              <a:rPr lang="ru-RU"/>
              <a:pPr>
                <a:defRPr/>
              </a:pPr>
              <a:t>07.05.2015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CC863-BEE3-4160-A903-96A2D28233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9B5CB-5839-412D-90F0-5301E92716E1}" type="datetimeFigureOut">
              <a:rPr lang="ru-RU"/>
              <a:pPr>
                <a:defRPr/>
              </a:pPr>
              <a:t>07.05.2015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24660-A599-412F-B983-A783DEBF73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2B45E-0947-4634-A1AD-4EEF28E7A645}" type="datetimeFigureOut">
              <a:rPr lang="ru-RU"/>
              <a:pPr>
                <a:defRPr/>
              </a:pPr>
              <a:t>07.05.2015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756FA-0605-4898-A765-A0381593F3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0C45417-18DD-4A32-876D-55E93344AAF4}" type="datetimeFigureOut">
              <a:rPr lang="ru-RU"/>
              <a:pPr>
                <a:defRPr/>
              </a:pPr>
              <a:t>07.05.2015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D87E2-2D83-43AA-BA28-2000054845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Documents%20and%20Settings\User\&#1056;&#1072;&#1073;&#1086;&#1095;&#1080;&#1081;%20&#1089;&#1090;&#1086;&#1083;\Mark_Bernes_-_Zhuravli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User\&#1056;&#1072;&#1073;&#1086;&#1095;&#1080;&#1081;%20&#1089;&#1090;&#1086;&#1083;\Mark_Bernes_-_Zhuravli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9872" y="2276872"/>
            <a:ext cx="5365104" cy="20621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Спасибо Вам за долгое терпенье,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За боль, за страх, что вы превозмогли.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 И пусть сердца грядущих поколений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 Ваш </a:t>
            </a:r>
            <a:r>
              <a:rPr lang="ru-RU" sz="3200" b="1" dirty="0">
                <a:solidFill>
                  <a:srgbClr val="C00000"/>
                </a:solidFill>
                <a:latin typeface="Gabriola" pitchFamily="82" charset="0"/>
              </a:rPr>
              <a:t>ПОДВИГ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Gabriola" pitchFamily="82" charset="0"/>
              </a:rPr>
              <a:t> не сотрут с лица Земли!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9264" y="5445224"/>
            <a:ext cx="6624736" cy="1077218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</a:rPr>
              <a:t>Алексею Александровичу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</a:rPr>
              <a:t> Попову посвящается…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user\Desktop\Дедушки и бабушки\фото 1\2015-03 (мар)\сканирование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492896"/>
            <a:ext cx="2952328" cy="429510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47" name="Mark_Bernes_-_Zhuravl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3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8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Дедушки и бабушки\фото 1\2015-03 (мар)\сканирование15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21777">
            <a:off x="4872163" y="1971453"/>
            <a:ext cx="4058348" cy="2741659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500" dist="1016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349500"/>
            <a:ext cx="1398587" cy="11509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716338"/>
            <a:ext cx="1409700" cy="9429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4797425"/>
            <a:ext cx="1439862" cy="10826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341438"/>
            <a:ext cx="1328737" cy="863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2051050" y="188913"/>
            <a:ext cx="6337300" cy="12001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2060"/>
                </a:solidFill>
              </a:rPr>
              <a:t>Медали за участие в героическом штурме и взятии </a:t>
            </a:r>
            <a:r>
              <a:rPr lang="ru-RU" sz="2400" b="1" dirty="0">
                <a:solidFill>
                  <a:srgbClr val="FF0000"/>
                </a:solidFill>
              </a:rPr>
              <a:t>БЕРЛИНА  и «За победу над Германией»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3559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980969">
            <a:off x="5002213" y="4589463"/>
            <a:ext cx="1306512" cy="194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10" descr="C:\Users\user\Desktop\Дедушки и бабушки\фото 1\2015-03 (мар)\сканирование16000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714566">
            <a:off x="912813" y="1717675"/>
            <a:ext cx="3932237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1304619">
            <a:off x="2411413" y="4149725"/>
            <a:ext cx="11668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Дедушки и бабушки\фото 1\2015-03 (мар)\сканирование60001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841375" y="793750"/>
            <a:ext cx="7762875" cy="54832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user\Desktop\Дедушки и бабушки\фото 1\2015-03 (мар)\сканирование9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87045">
            <a:off x="2155825" y="3821113"/>
            <a:ext cx="3925888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Box 5"/>
          <p:cNvSpPr txBox="1">
            <a:spLocks noChangeArrowheads="1"/>
          </p:cNvSpPr>
          <p:nvPr/>
        </p:nvSpPr>
        <p:spPr bwMode="auto">
          <a:xfrm>
            <a:off x="1619250" y="188913"/>
            <a:ext cx="7345363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solidFill>
                  <a:srgbClr val="C00000"/>
                </a:solidFill>
                <a:latin typeface="Calibri" pitchFamily="34" charset="0"/>
              </a:rPr>
              <a:t>За личное мужество и отвагу в боях с немецко-фашистскими захватчика ефрейтор Попов  Алексей Александрович награжден </a:t>
            </a:r>
          </a:p>
          <a:p>
            <a:pPr algn="ctr"/>
            <a:r>
              <a:rPr lang="ru-RU" sz="2400">
                <a:solidFill>
                  <a:srgbClr val="C00000"/>
                </a:solidFill>
                <a:latin typeface="Calibri" pitchFamily="34" charset="0"/>
              </a:rPr>
              <a:t>2 медалями «За боевые заслуги» </a:t>
            </a:r>
          </a:p>
          <a:p>
            <a:pPr algn="ctr"/>
            <a:r>
              <a:rPr lang="ru-RU" sz="2400">
                <a:solidFill>
                  <a:srgbClr val="C00000"/>
                </a:solidFill>
                <a:latin typeface="Calibri" pitchFamily="34" charset="0"/>
              </a:rPr>
              <a:t>и медалью «За отвагу»</a:t>
            </a:r>
          </a:p>
        </p:txBody>
      </p:sp>
      <p:pic>
        <p:nvPicPr>
          <p:cNvPr id="25603" name="Picture 2" descr="C:\Users\user\Desktop\Дедушки и бабушки\фото 1\2015-03 (мар)\сканирование160003.jpg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 rot="330116">
            <a:off x="4565650" y="2546350"/>
            <a:ext cx="4259263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413" y="2060575"/>
            <a:ext cx="1873250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 descr="C:\Users\user\Desktop\Дедушки и бабушки\2015-03 (мар)\сканирование0003.jp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14092" b="7500"/>
          <a:stretch>
            <a:fillRect/>
          </a:stretch>
        </p:blipFill>
        <p:spPr bwMode="auto">
          <a:xfrm>
            <a:off x="179512" y="1340768"/>
            <a:ext cx="2160240" cy="3475169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Дедушки и бабушки\2015-03 (мар)\сканирование0001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2950" t="18043"/>
          <a:stretch>
            <a:fillRect/>
          </a:stretch>
        </p:blipFill>
        <p:spPr bwMode="auto">
          <a:xfrm>
            <a:off x="323528" y="1196752"/>
            <a:ext cx="4959939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user\Desktop\Дедушки и бабушки\2015(мар)\сканирование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573016"/>
            <a:ext cx="3888432" cy="2719085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1547813" y="4941888"/>
            <a:ext cx="17287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Боевые будни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9975" y="404813"/>
            <a:ext cx="51847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В минуты отдыха 28 марта 1945 год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3077" name="Picture 5" descr="C:\Users\user\Desktop\Дедушки и бабушки\images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556792"/>
            <a:ext cx="1944216" cy="136815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user\Desktop\Дедушки и бабушки\фото 1\2015-03 (мар)\сканирование10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817431">
            <a:off x="4872038" y="1120775"/>
            <a:ext cx="3303587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3" descr="C:\Users\user\Desktop\Дедушки и бабушки\фото 1\2015-03 (мар)\сканирование280002.jpg"/>
          <p:cNvPicPr>
            <a:picLocks noChangeAspect="1" noChangeArrowheads="1"/>
          </p:cNvPicPr>
          <p:nvPr/>
        </p:nvPicPr>
        <p:blipFill>
          <a:blip r:embed="rId3">
            <a:lum bright="-10000" contrast="-10000"/>
          </a:blip>
          <a:srcRect/>
          <a:stretch>
            <a:fillRect/>
          </a:stretch>
        </p:blipFill>
        <p:spPr bwMode="auto">
          <a:xfrm rot="-952451">
            <a:off x="493713" y="3028950"/>
            <a:ext cx="317500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981075"/>
            <a:ext cx="1439863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1268413"/>
            <a:ext cx="11842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979613" y="188913"/>
            <a:ext cx="5905500" cy="7080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Награды и медали за проявленное мужество и отвагу в годы Великой Отечественной войны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7654" name="Picture 7" descr="C:\Users\user\Desktop\Дедушки и бабушки\фото 1\2015-03 (мар)\сканирование8000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132484">
            <a:off x="5767388" y="3725863"/>
            <a:ext cx="3095625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user\Desktop\Дедушки и бабушки\фото 1\2015-03 (мар)\сканирование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2684885" cy="316835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3635375" y="333375"/>
            <a:ext cx="4681538" cy="61849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Отцу, участнику Великой Отечественной войны посвящается</a:t>
            </a:r>
            <a:endParaRPr lang="ru-RU" dirty="0">
              <a:solidFill>
                <a:srgbClr val="C00000"/>
              </a:solidFill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 Отец никогда о войне не рассказывал: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 Слишком ранимым он был.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 И в жизни ничто никому не доказывал –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 Внутри он весь сдерживал пыл.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 Когда про войну мы хотели послушать,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 Лишь скулы сводило ему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 И то, что пришлось пережить за те годы,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 Известно ему одному.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 Я помню, как шёл он с размахом руками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 И твердую поступь отца,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 И складки, застрявшие между бровями,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 Тогда не сходили с лица.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 Я помню, как в теле тогда находили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 Мы ямки: «Пап, это что?» –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  - Не надо вам это, – и вдруг уходил он,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 Чтоб мы и не знали про то,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 Как он воевал и дошёл до Берлина –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 Не слышали мы никогда…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Валентина Солдатова </a:t>
            </a:r>
          </a:p>
        </p:txBody>
      </p:sp>
      <p:pic>
        <p:nvPicPr>
          <p:cNvPr id="9221" name="Picture 5" descr="C:\Users\user\Desktop\Дедушки и бабушки\images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51039">
            <a:off x="755576" y="4581128"/>
            <a:ext cx="1944216" cy="184487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Users\user\Desktop\семья\Дедушки и бабушки\Алексей Алексанрович\2015-04 (апр)\сканирование0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196975"/>
            <a:ext cx="8066087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31913" y="6021388"/>
            <a:ext cx="6840537" cy="3698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Ветераны Великой Отечественной войны с. </a:t>
            </a:r>
            <a:r>
              <a:rPr lang="ru-RU" b="1" dirty="0" err="1"/>
              <a:t>Старо-Татаурово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user\Desktop\семья\Дедушки и бабушки\Алексей Алексанрович\2015-04 (апр)\сканирование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407887">
            <a:off x="992188" y="433388"/>
            <a:ext cx="32131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39975" y="5300663"/>
            <a:ext cx="5327650" cy="12001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После войны наш дедушка Алексей Александрович работал заместителем директора по хозяйственной части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</a:rPr>
              <a:t>Старо-Татауровской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 школы с 1958 – 1968 г., затем  монтером связи.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1747" name="Picture 3" descr="C:\Users\user\Desktop\семья\Дедушки и бабушки\Алексей Алексанрович\2015-04 (апр)\сканирование0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237092">
            <a:off x="4954588" y="458788"/>
            <a:ext cx="3467100" cy="473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850" y="5589588"/>
            <a:ext cx="4319588" cy="12001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За  отношение к работе и за высокие трудовые достижения неоднократно награжден грамотами и почетными дипломами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19700" y="5732463"/>
            <a:ext cx="3097213" cy="6477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В 1980 внесен в книгу почета за добросовестную работу 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2771" name="Picture 2" descr="C:\Users\user\Desktop\семья\Дедушки и бабушки\Алексей Алексанрович\2015-04 (апр)\сканирование0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5963" y="836613"/>
            <a:ext cx="4411662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3" descr="C:\Users\user\Desktop\семья\Дедушки и бабушки\Алексей Алексанрович\2015-04 (апр)\сканирование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53859">
            <a:off x="217488" y="1776413"/>
            <a:ext cx="2482850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4" descr="C:\Users\user\Desktop\семья\Дедушки и бабушки\Алексей Алексанрович\2015-04 (апр)\сканирование00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24700">
            <a:off x="3359150" y="2506663"/>
            <a:ext cx="1936750" cy="308292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32774" name="Picture 5" descr="C:\Users\user\Desktop\семья\Дедушки и бабушки\Алексей Алексанрович\2015-04 (апр)\сканирование0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4075" y="476250"/>
            <a:ext cx="1727200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88640"/>
            <a:ext cx="7272808" cy="138499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</a:rPr>
              <a:t>Алексей Александрович родился в 30 марта 1915 года в селе Татаурово Прибайкальского  района БМАССР</a:t>
            </a:r>
          </a:p>
        </p:txBody>
      </p:sp>
      <p:sp>
        <p:nvSpPr>
          <p:cNvPr id="6" name="TextBox 5"/>
          <p:cNvSpPr txBox="1"/>
          <p:nvPr/>
        </p:nvSpPr>
        <p:spPr>
          <a:xfrm rot="608150">
            <a:off x="365203" y="4688975"/>
            <a:ext cx="3825373" cy="1631216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В 1938 году по ноябрь 1939 года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 служил в 108 мотострелковом полку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на Халхин-Голе шофером.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/>
              <a:t>Был контужен.</a:t>
            </a:r>
            <a:endParaRPr lang="ru-RU" sz="2000" b="1" dirty="0"/>
          </a:p>
        </p:txBody>
      </p:sp>
      <p:pic>
        <p:nvPicPr>
          <p:cNvPr id="2050" name="Picture 2" descr="C:\Users\user\Desktop\Дедушки и бабушки\2015-03 (мар)\сканирование0002.jp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3414" t="5024" r="15061" b="16267"/>
          <a:stretch>
            <a:fillRect/>
          </a:stretch>
        </p:blipFill>
        <p:spPr bwMode="auto">
          <a:xfrm rot="21368022">
            <a:off x="6675360" y="3478285"/>
            <a:ext cx="2359937" cy="3303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00331">
            <a:off x="2566352" y="1616133"/>
            <a:ext cx="4612021" cy="2979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2492896"/>
            <a:ext cx="2304256" cy="1587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71" name="Mark_Bernes_-_Zhuravl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96" fill="hold"/>
                                        <p:tgtEl>
                                          <p:spTgt spid="153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269819">
            <a:off x="462171" y="4901068"/>
            <a:ext cx="3744416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 </a:t>
            </a:r>
            <a:r>
              <a:rPr lang="ru-RU" sz="2400" b="1" dirty="0">
                <a:latin typeface="+mn-lt"/>
              </a:rPr>
              <a:t>14  марта 1943 года Алексей Александрович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</a:rPr>
              <a:t>был призван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+mn-lt"/>
              </a:rPr>
              <a:t>на фронт </a:t>
            </a:r>
            <a:endParaRPr lang="ru-RU" sz="2400" b="1" dirty="0">
              <a:latin typeface="+mn-lt"/>
            </a:endParaRPr>
          </a:p>
        </p:txBody>
      </p:sp>
      <p:pic>
        <p:nvPicPr>
          <p:cNvPr id="16388" name="Picture 2" descr="C:\Users\user\Desktop\Дедушки и бабушки\фото 1\2015-03 (мар)\сканирование120002.jpg"/>
          <p:cNvPicPr>
            <a:picLocks noChangeAspect="1" noChangeArrowheads="1"/>
          </p:cNvPicPr>
          <p:nvPr/>
        </p:nvPicPr>
        <p:blipFill>
          <a:blip r:embed="rId2"/>
          <a:srcRect l="996" t="2409" r="1903"/>
          <a:stretch>
            <a:fillRect/>
          </a:stretch>
        </p:blipFill>
        <p:spPr bwMode="auto">
          <a:xfrm rot="546842">
            <a:off x="3128963" y="963613"/>
            <a:ext cx="5559425" cy="403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user\Desktop\Дедушки и бабушки\2015-03 (мар)\сканирование0004.jpg"/>
          <p:cNvPicPr>
            <a:picLocks noChangeAspect="1" noChangeArrowheads="1"/>
          </p:cNvPicPr>
          <p:nvPr/>
        </p:nvPicPr>
        <p:blipFill>
          <a:blip r:embed="rId3" cstate="print"/>
          <a:srcRect l="4568" r="2405" b="4055"/>
          <a:stretch>
            <a:fillRect/>
          </a:stretch>
        </p:blipFill>
        <p:spPr bwMode="auto">
          <a:xfrm>
            <a:off x="539552" y="1124744"/>
            <a:ext cx="2376264" cy="35774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288" y="4724400"/>
            <a:ext cx="8569325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С апреля 1943 года по апрель 1945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воевал в 7 батарее 918 артиллерийского полка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356 стрелковой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Калинковичской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Краснознаменной ордена Суворова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II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степени дивизии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телефонистом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051" name="Picture 3" descr="C:\Users\user\Desktop\Дедушки и бабушки\фото 1\2015-03 (мар)\сканирование14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55265">
            <a:off x="605552" y="771918"/>
            <a:ext cx="4869960" cy="357818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2052" name="Picture 4" descr="C:\Users\user\Desktop\Дедушки и бабушки\2015-03 (мар)\сканирование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620688"/>
            <a:ext cx="2568678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relaxedInset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Дедушки и бабушки\фото 1\2015-03 (мар)\сканирование18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9" y="836712"/>
            <a:ext cx="4153404" cy="5112568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  <a:scene3d>
            <a:camera prst="perspectiveAbove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3" name="TextBox 2"/>
          <p:cNvSpPr txBox="1"/>
          <p:nvPr/>
        </p:nvSpPr>
        <p:spPr>
          <a:xfrm>
            <a:off x="395536" y="1628800"/>
            <a:ext cx="3960440" cy="2308324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295" endPos="92000" dist="101600" dir="5400000" sy="-100000" algn="bl" rotWithShape="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Алексей Александрович участвовал в штурме при овладении важной военно-морской базой и мощным узлом обороны в Прибалтике – </a:t>
            </a:r>
            <a:r>
              <a:rPr lang="ru-RU" sz="2400" b="1" dirty="0">
                <a:solidFill>
                  <a:srgbClr val="C00000"/>
                </a:solidFill>
              </a:rPr>
              <a:t>городом Рига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user\Desktop\Дедушки и бабушки\фото 1\2015-03 (мар)\сканирование20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29316">
            <a:off x="421074" y="1896700"/>
            <a:ext cx="2872957" cy="411156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7" name="TextBox 6"/>
          <p:cNvSpPr txBox="1"/>
          <p:nvPr/>
        </p:nvSpPr>
        <p:spPr>
          <a:xfrm>
            <a:off x="1763713" y="188913"/>
            <a:ext cx="7056437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Участвовал в боевых действиях при прорыве обороны противника  на западном берегу Вислы. Алексей Александрович участвовал в героическом штурме и освобождении </a:t>
            </a:r>
            <a:r>
              <a:rPr lang="ru-RU" sz="2400" b="1" dirty="0">
                <a:solidFill>
                  <a:srgbClr val="C00000"/>
                </a:solidFill>
                <a:latin typeface="+mn-lt"/>
              </a:rPr>
              <a:t>ВАРШАВЫ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Picture 2" descr="C:\Users\user\Desktop\Дедушки и бабушки\фото 1\2015-03 (мар)\сканирование170002.jpg"/>
          <p:cNvPicPr>
            <a:picLocks noChangeAspect="1" noChangeArrowheads="1"/>
          </p:cNvPicPr>
          <p:nvPr/>
        </p:nvPicPr>
        <p:blipFill>
          <a:blip r:embed="rId3"/>
          <a:srcRect l="2496" b="1327"/>
          <a:stretch>
            <a:fillRect/>
          </a:stretch>
        </p:blipFill>
        <p:spPr bwMode="auto">
          <a:xfrm rot="627170">
            <a:off x="3289300" y="2246313"/>
            <a:ext cx="5564188" cy="370363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750" y="765175"/>
            <a:ext cx="8424863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К середине января 1945 года войска 1-го Белорусского фронта занимали рубеж по реке Висла.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2060"/>
              </a:solidFill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+mn-lt"/>
              </a:rPr>
              <a:t>Освобождение Варшавы было результатом наступления советских войск, начатого 12 января 1945 года на всем фронте от Балтики до Карпат. Эта стратегическая операция получила название  «</a:t>
            </a:r>
            <a:r>
              <a:rPr lang="ru-RU" b="1" dirty="0" err="1">
                <a:solidFill>
                  <a:srgbClr val="002060"/>
                </a:solidFill>
                <a:latin typeface="+mn-lt"/>
              </a:rPr>
              <a:t>Висло-Одерская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».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2060"/>
              </a:solidFill>
              <a:latin typeface="+mn-lt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17 января 1945 года Красная армия освободила от гитлеровцев Варшаву. </a:t>
            </a:r>
            <a:r>
              <a:rPr lang="ru-RU" b="1" dirty="0">
                <a:solidFill>
                  <a:srgbClr val="002060"/>
                </a:solidFill>
                <a:latin typeface="+mn-lt"/>
              </a:rPr>
              <a:t>Эта операция стала одной из самых успешных и продуманных за всю войну – войскам понадобилось всего несколько дней после начала наступления, чтобы овладеть столицей Польши.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05064"/>
            <a:ext cx="4353542" cy="2448272"/>
          </a:xfrm>
          <a:prstGeom prst="rect">
            <a:avLst/>
          </a:prstGeom>
          <a:ln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221088"/>
            <a:ext cx="3536575" cy="198884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 descr="C:\Users\user\Desktop\Дедушки и бабушки\фото 1\2015-03 (мар)\сканирование21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715417">
            <a:off x="914400" y="2519363"/>
            <a:ext cx="2997200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4" descr="C:\Users\user\Desktop\Дедушки и бабушки\фото 1\2015-03 (мар)\сканирование21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39442">
            <a:off x="5441950" y="2406650"/>
            <a:ext cx="275113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1403350" y="333375"/>
            <a:ext cx="74898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  <a:latin typeface="Calibri" pitchFamily="34" charset="0"/>
              </a:rPr>
              <a:t>Ефрейтор Попов А.А. принимал участие в  овладении городами Голлинов,  Штепенитц и массов – важными опорными пунктами обороны немцев на подступах к Штеттину. Принимал участие в боевых действиях при овладении городами Штаргард, Наугард и Польции – важными узлами коммуникаций и мощными опорными пунктами обороны.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221088"/>
            <a:ext cx="282978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2530" name="TextBox 5"/>
          <p:cNvSpPr txBox="1">
            <a:spLocks noChangeArrowheads="1"/>
          </p:cNvSpPr>
          <p:nvPr/>
        </p:nvSpPr>
        <p:spPr bwMode="auto">
          <a:xfrm>
            <a:off x="1042988" y="333375"/>
            <a:ext cx="7777162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00000"/>
                </a:solidFill>
                <a:latin typeface="Calibri" pitchFamily="34" charset="0"/>
              </a:rPr>
              <a:t>Взятие Берлина - самая масштабная и кровопролитная наступательная операция советских войск в Европе. Берлинская операция была начата 16 апреля 1945 г. частями 1-го Белорусского и 1-го Украинского фронтов. На рассвете они атаковали немецкие части на одерском рубеже. Противник оказывал отчаянное сопротивление, поэтому лишь к исходу 19 апреля линия немецкой обороны была окончательно прорвана. К вечеру 21 апреля танковые армии 1-го Украинского фронта вышли к внешнему оборонительному рубежу немецкой столицы. В этот же день войска 1-го Белорусского фронта обошли Берлин и продолжили ускоренное продвижение в сторону Эльбы. И только 26 апреля части наших двух фронтов замкнули кольцо окружения вокруг столицы Третьего рейха.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1275" y="5229225"/>
            <a:ext cx="3816350" cy="12001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22 апреля 1945 года Алексей Александрович был тяжело ранен под Кенигсбергом и отправлен в эвакогоспиталь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2532" name="Picture 9" descr="C:\Users\user\Desktop\Дедушки и бабушки\images1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950" y="4149725"/>
            <a:ext cx="14573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566</Words>
  <Application>Microsoft Office PowerPoint</Application>
  <PresentationFormat>Экран (4:3)</PresentationFormat>
  <Paragraphs>60</Paragraphs>
  <Slides>18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Calibri</vt:lpstr>
      <vt:lpstr>Arial</vt:lpstr>
      <vt:lpstr>Gabriola</vt:lpstr>
      <vt:lpstr>Arial Unicode MS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Интернат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User</cp:lastModifiedBy>
  <cp:revision>84</cp:revision>
  <dcterms:created xsi:type="dcterms:W3CDTF">2015-02-17T08:35:42Z</dcterms:created>
  <dcterms:modified xsi:type="dcterms:W3CDTF">2015-05-07T12:53:14Z</dcterms:modified>
</cp:coreProperties>
</file>