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702093"/>
      </p:ext>
    </p:extLst>
  </p:cSld>
  <p:clrMapOvr>
    <a:masterClrMapping/>
  </p:clrMapOvr>
  <p:transition spd="slow" advClick="0" advTm="1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07862"/>
      </p:ext>
    </p:extLst>
  </p:cSld>
  <p:clrMapOvr>
    <a:masterClrMapping/>
  </p:clrMapOvr>
  <p:transition spd="slow" advClick="0" advTm="1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30834"/>
      </p:ext>
    </p:extLst>
  </p:cSld>
  <p:clrMapOvr>
    <a:masterClrMapping/>
  </p:clrMapOvr>
  <p:transition spd="slow" advClick="0" advTm="1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78347"/>
      </p:ext>
    </p:extLst>
  </p:cSld>
  <p:clrMapOvr>
    <a:masterClrMapping/>
  </p:clrMapOvr>
  <p:transition spd="slow" advClick="0" advTm="1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86356"/>
      </p:ext>
    </p:extLst>
  </p:cSld>
  <p:clrMapOvr>
    <a:masterClrMapping/>
  </p:clrMapOvr>
  <p:transition spd="slow" advClick="0" advTm="1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499652"/>
      </p:ext>
    </p:extLst>
  </p:cSld>
  <p:clrMapOvr>
    <a:masterClrMapping/>
  </p:clrMapOvr>
  <p:transition spd="slow" advClick="0" advTm="1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16541"/>
      </p:ext>
    </p:extLst>
  </p:cSld>
  <p:clrMapOvr>
    <a:masterClrMapping/>
  </p:clrMapOvr>
  <p:transition spd="slow" advClick="0" advTm="1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406757"/>
      </p:ext>
    </p:extLst>
  </p:cSld>
  <p:clrMapOvr>
    <a:masterClrMapping/>
  </p:clrMapOvr>
  <p:transition spd="slow" advClick="0" advTm="1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864291"/>
      </p:ext>
    </p:extLst>
  </p:cSld>
  <p:clrMapOvr>
    <a:masterClrMapping/>
  </p:clrMapOvr>
  <p:transition spd="slow" advClick="0" advTm="1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17233"/>
      </p:ext>
    </p:extLst>
  </p:cSld>
  <p:clrMapOvr>
    <a:masterClrMapping/>
  </p:clrMapOvr>
  <p:transition spd="slow" advClick="0" advTm="1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63253"/>
      </p:ext>
    </p:extLst>
  </p:cSld>
  <p:clrMapOvr>
    <a:masterClrMapping/>
  </p:clrMapOvr>
  <p:transition spd="slow" advClick="0" advTm="1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EBF9E-748A-47F7-B77C-0AB02E5F5A6B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73128-EC60-42DC-B01F-1584BAF306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8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1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224469" cy="3168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89236" y="791118"/>
            <a:ext cx="45605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3661727"/>
            <a:ext cx="75608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ПАТРОВ АЛЕКСАНДР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РОДИОНОВИЧ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643203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253552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42956" y="214861"/>
            <a:ext cx="59495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ОСВОБОЖДЕНИЕ ПРАГИ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324" y="1969187"/>
            <a:ext cx="2561813" cy="459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4526" y="4581129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ПОБЕДУ НАД ГЕРМАНИЕЙ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015808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68" y="160544"/>
            <a:ext cx="2637750" cy="438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23318" y="139878"/>
            <a:ext cx="62131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20 ЛЕТ ПОБЕДЫ В ВЕЛИКОЙ ОТЕЧЕСТВЕННОЙ ВОЙНЕ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856" y="2347259"/>
            <a:ext cx="2736508" cy="438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65680" y="3977453"/>
            <a:ext cx="62131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ЛЕТ ПОБЕДЫ В ВЕЛИКОЙ ОТЕЧЕСТВЕННОЙ ВОЙНЕ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866124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543"/>
            <a:ext cx="2460171" cy="438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9682" y="139878"/>
            <a:ext cx="6396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30 ЛЕТ ПОБЕДЫ В ВЕЛИКОЙ ОТЕЧЕСТВЕННОЙ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029" y="2334487"/>
            <a:ext cx="2620984" cy="438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32322" y="3988394"/>
            <a:ext cx="63903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ЛЕТ ПОБЕДЫ В ВЕЛИКОЙ ОТЕЧЕСТВЕННОЙ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ВОЙНЕ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168417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02" y="169578"/>
            <a:ext cx="2411648" cy="436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9682" y="139878"/>
            <a:ext cx="63968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50 ЛЕТ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СИЛ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73" y="2343148"/>
            <a:ext cx="2364422" cy="436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2641" y="4221088"/>
            <a:ext cx="63903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ЛЕТ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СИЛ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091981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49" y="260648"/>
            <a:ext cx="2520280" cy="438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7" y="260648"/>
            <a:ext cx="5904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ЛЕТ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СИЛ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</a:p>
        </p:txBody>
      </p:sp>
    </p:spTree>
    <p:extLst>
      <p:ext uri="{BB962C8B-B14F-4D97-AF65-F5344CB8AC3E}">
        <p14:creationId xmlns:p14="http://schemas.microsoft.com/office/powerpoint/2010/main" val="2076010631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Битва за Берлин. 1945 &quot; ALLDAY - народный сайт о диза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640960" cy="501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563" y="5445224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Батарея советских 122-мм гаубиц образца 1938 года (М-30) ведет огонь</a:t>
            </a:r>
          </a:p>
        </p:txBody>
      </p:sp>
    </p:spTree>
    <p:extLst>
      <p:ext uri="{BB962C8B-B14F-4D97-AF65-F5344CB8AC3E}">
        <p14:creationId xmlns:p14="http://schemas.microsoft.com/office/powerpoint/2010/main" val="45355688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14" y="188640"/>
            <a:ext cx="3322686" cy="487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4533" y="5157192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ПАТРОВ АЛЕКСАНДР РОДИОНОВИЧ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06.12.1915-22.03.19</a:t>
            </a:r>
            <a:r>
              <a:rPr lang="en-US" sz="2800" dirty="0" smtClean="0">
                <a:solidFill>
                  <a:schemeClr val="bg1"/>
                </a:solidFill>
              </a:rPr>
              <a:t>8</a:t>
            </a:r>
            <a:r>
              <a:rPr lang="ru-RU" sz="2800" dirty="0" smtClean="0">
                <a:solidFill>
                  <a:schemeClr val="bg1"/>
                </a:solidFill>
              </a:rPr>
              <a:t>9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844932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9348"/>
            <a:ext cx="8352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ПУТЬ МОЕГО ПРАДЕДА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19" y="2060847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Мой прадед был призван в Красную Армию в октябре 1939 года в 379 артиллерийский полк 147 стрелковой дивизии в г. Конотоп в топографический взвод. </a:t>
            </a:r>
          </a:p>
          <a:p>
            <a:r>
              <a:rPr lang="ru-RU" dirty="0">
                <a:solidFill>
                  <a:schemeClr val="bg1"/>
                </a:solidFill>
              </a:rPr>
              <a:t>Прошли 2 года мирной службы в Красной Армии. В последний год службы полк размещался в г. Кривой Рог. Прадеду присвоили звание старшего сержанта и назначили помощником командира </a:t>
            </a:r>
            <a:r>
              <a:rPr lang="ru-RU" dirty="0" err="1">
                <a:solidFill>
                  <a:schemeClr val="bg1"/>
                </a:solidFill>
              </a:rPr>
              <a:t>топвзвода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</a:rPr>
              <a:t>22 июня 1941 года после сообщения Молотова о вероломном нападении фашистской Германии на Советский Союз  полк спешено перебросили на Шепетовку. Первый бой принял 27 июня 1941г. в местечке под Ровно. Бойцы сражались до последнего и отступали с большими боями. В Киеве из остатков полка собрали один батальон. 147-ой стрелковой дивизией в то время командовал полковник Потехин. 18 августа 1941 года в боях за оборону Киева в </a:t>
            </a:r>
            <a:r>
              <a:rPr lang="ru-RU" dirty="0" err="1">
                <a:solidFill>
                  <a:schemeClr val="bg1"/>
                </a:solidFill>
              </a:rPr>
              <a:t>Голосеевском</a:t>
            </a:r>
            <a:r>
              <a:rPr lang="ru-RU" dirty="0">
                <a:solidFill>
                  <a:schemeClr val="bg1"/>
                </a:solidFill>
              </a:rPr>
              <a:t> лесу прадед был ранен. Лечился в городе Курске. </a:t>
            </a:r>
          </a:p>
          <a:p>
            <a:r>
              <a:rPr lang="ru-RU" dirty="0">
                <a:solidFill>
                  <a:schemeClr val="bg1"/>
                </a:solidFill>
              </a:rPr>
              <a:t>После госпиталя был направлен в </a:t>
            </a:r>
            <a:r>
              <a:rPr lang="ru-RU" dirty="0" err="1">
                <a:solidFill>
                  <a:schemeClr val="bg1"/>
                </a:solidFill>
              </a:rPr>
              <a:t>г.Воронеж</a:t>
            </a:r>
            <a:r>
              <a:rPr lang="ru-RU" dirty="0">
                <a:solidFill>
                  <a:schemeClr val="bg1"/>
                </a:solidFill>
              </a:rPr>
              <a:t> в отдельную 18-ю стрелковую бригаду, которую бросили под Москву на </a:t>
            </a:r>
            <a:r>
              <a:rPr lang="ru-RU" dirty="0" err="1">
                <a:solidFill>
                  <a:schemeClr val="bg1"/>
                </a:solidFill>
              </a:rPr>
              <a:t>ст.Одинцово</a:t>
            </a:r>
            <a:r>
              <a:rPr lang="ru-RU" dirty="0">
                <a:solidFill>
                  <a:schemeClr val="bg1"/>
                </a:solidFill>
              </a:rPr>
              <a:t>. С тяжелыми боями дивизия освобождала подмосковные города </a:t>
            </a:r>
            <a:r>
              <a:rPr lang="ru-RU" dirty="0" err="1">
                <a:solidFill>
                  <a:schemeClr val="bg1"/>
                </a:solidFill>
              </a:rPr>
              <a:t>Голицино</a:t>
            </a:r>
            <a:r>
              <a:rPr lang="ru-RU" dirty="0">
                <a:solidFill>
                  <a:schemeClr val="bg1"/>
                </a:solidFill>
              </a:rPr>
              <a:t>, Истра, Можайск и другие. Сдержали наступление немцев на Москву и перешли на длительную оборону. Отсюда </a:t>
            </a:r>
            <a:r>
              <a:rPr lang="ru-RU" dirty="0" smtClean="0">
                <a:solidFill>
                  <a:schemeClr val="bg1"/>
                </a:solidFill>
              </a:rPr>
              <a:t>прадеда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303997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332656"/>
            <a:ext cx="87849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направили в артиллерийское училище в </a:t>
            </a:r>
            <a:r>
              <a:rPr lang="ru-RU" dirty="0" err="1" smtClean="0">
                <a:solidFill>
                  <a:schemeClr val="bg1"/>
                </a:solidFill>
              </a:rPr>
              <a:t>г.Красноярск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Закончив училище в феврале 1943 года, прадед, в звании лейтенанта, был направлен в 233 гвардейский артиллерийский полк 95 гвардейской стрелковой дивизии на Сталинградский фронт. Его назначили начальником разведки первого дивизиона 233 гвардейского артполка. Командиром 95-ой дивизии был генерал-майор Олейников. Командиром 233-го артполка – гвардии подполковник Белецкий. Командиром 1-го дивизиона был гвардии капитан, герой Советского Союза, Галицкий Александр Дмитриевич. Принял участие в отражении контрудара </a:t>
            </a:r>
            <a:r>
              <a:rPr lang="ru-RU" dirty="0" err="1" smtClean="0">
                <a:solidFill>
                  <a:schemeClr val="bg1"/>
                </a:solidFill>
              </a:rPr>
              <a:t>Манштейна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упорных боях в июле 1943 года было ликвидировано летнее наступление немцев в районе города Белгород. Полк участвовал в боях за освобождение городов: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05 августа 1943г. – г. Белгород;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23 сентября 1943г. – г. Полтава;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29 сентября 1943г. – г. Кременчуг.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За отличные боевые действия в освобождение этих городов прадед был награжден орденом Красной Звезды.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10 декабря 1943 года освободили город Знаменку. При освобождении г. Знаменка в районе совхоза «Ленин» </a:t>
            </a:r>
            <a:r>
              <a:rPr lang="ru-RU" dirty="0" err="1" smtClean="0">
                <a:solidFill>
                  <a:schemeClr val="bg1"/>
                </a:solidFill>
              </a:rPr>
              <a:t>разведвзвод</a:t>
            </a:r>
            <a:r>
              <a:rPr lang="ru-RU" dirty="0" smtClean="0">
                <a:solidFill>
                  <a:schemeClr val="bg1"/>
                </a:solidFill>
              </a:rPr>
              <a:t> прадеда взял пленного немца ефрейтора, давшего ценные сведения. В этой разведке он был ранен и впоследствии награжден орденом Отечественной войны 1 степени. Прадеду присвоили  воинское звание гвардии старшего лейтенанта.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128357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После освобождения города Кировоград 08 января 1944г. прадеда назначили командиром 3-й батареи 1-го дивизиона 122х мм гаубиц.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18-22 марта 1944 года освободили города Новоукраинка и Первомайск.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18 августа 1944 года наши войска форсировали реку Висла, овладели </a:t>
            </a:r>
            <a:r>
              <a:rPr lang="ru-RU" dirty="0" err="1" smtClean="0">
                <a:solidFill>
                  <a:schemeClr val="bg1"/>
                </a:solidFill>
              </a:rPr>
              <a:t>Сандомирским</a:t>
            </a:r>
            <a:r>
              <a:rPr lang="ru-RU" dirty="0" smtClean="0">
                <a:solidFill>
                  <a:schemeClr val="bg1"/>
                </a:solidFill>
              </a:rPr>
              <a:t> плацдармом и освободили город </a:t>
            </a:r>
            <a:r>
              <a:rPr lang="ru-RU" dirty="0" err="1" smtClean="0">
                <a:solidFill>
                  <a:schemeClr val="bg1"/>
                </a:solidFill>
              </a:rPr>
              <a:t>Сандомир</a:t>
            </a:r>
            <a:r>
              <a:rPr lang="ru-RU" dirty="0" smtClean="0">
                <a:solidFill>
                  <a:schemeClr val="bg1"/>
                </a:solidFill>
              </a:rPr>
              <a:t>. Противник вел жестокий бой за </a:t>
            </a:r>
            <a:r>
              <a:rPr lang="ru-RU" dirty="0" err="1" smtClean="0">
                <a:solidFill>
                  <a:schemeClr val="bg1"/>
                </a:solidFill>
              </a:rPr>
              <a:t>Сандомирский</a:t>
            </a:r>
            <a:r>
              <a:rPr lang="ru-RU" dirty="0" smtClean="0">
                <a:solidFill>
                  <a:schemeClr val="bg1"/>
                </a:solidFill>
              </a:rPr>
              <a:t> плацдарм. Несмотря на сильный артналет наших войск, цепи фашистов и колонны танков ринулись в атаку. Прадед поставил гаубицы на прямую наводку. Стреляя прямой наводкой, батарея уничтожила 2 танка, один “</a:t>
            </a:r>
            <a:r>
              <a:rPr lang="ru-RU" dirty="0" err="1" smtClean="0">
                <a:solidFill>
                  <a:schemeClr val="bg1"/>
                </a:solidFill>
              </a:rPr>
              <a:t>фердинанд</a:t>
            </a:r>
            <a:r>
              <a:rPr lang="ru-RU" dirty="0" smtClean="0">
                <a:solidFill>
                  <a:schemeClr val="bg1"/>
                </a:solidFill>
              </a:rPr>
              <a:t>». Остальные немецкие танки отступили к опорному пункту </a:t>
            </a:r>
            <a:r>
              <a:rPr lang="ru-RU" dirty="0" err="1" smtClean="0">
                <a:solidFill>
                  <a:schemeClr val="bg1"/>
                </a:solidFill>
              </a:rPr>
              <a:t>Шидлув</a:t>
            </a:r>
            <a:r>
              <a:rPr lang="ru-RU" dirty="0" smtClean="0">
                <a:solidFill>
                  <a:schemeClr val="bg1"/>
                </a:solidFill>
              </a:rPr>
              <a:t>. На поле боя остались лежать несколько десятков убитых немецкий солдат. За оперативность, проявленную в этом бою, прадед был награжден орденом Красного Знамени и благодарностью.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13 января 1945 года наши войска прорвали оборону противника западнее </a:t>
            </a:r>
            <a:r>
              <a:rPr lang="ru-RU" dirty="0" err="1" smtClean="0">
                <a:solidFill>
                  <a:schemeClr val="bg1"/>
                </a:solidFill>
              </a:rPr>
              <a:t>Сандомира</a:t>
            </a:r>
            <a:r>
              <a:rPr lang="ru-RU" dirty="0" smtClean="0">
                <a:solidFill>
                  <a:schemeClr val="bg1"/>
                </a:solidFill>
              </a:rPr>
              <a:t> и овладели сильными опорными пунктами </a:t>
            </a:r>
            <a:r>
              <a:rPr lang="ru-RU" dirty="0" err="1" smtClean="0">
                <a:solidFill>
                  <a:schemeClr val="bg1"/>
                </a:solidFill>
              </a:rPr>
              <a:t>Шидлув</a:t>
            </a:r>
            <a:r>
              <a:rPr lang="ru-RU" dirty="0" smtClean="0">
                <a:solidFill>
                  <a:schemeClr val="bg1"/>
                </a:solidFill>
              </a:rPr>
              <a:t>, Хмельник.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17 января 1945 года овладели городом </a:t>
            </a:r>
            <a:r>
              <a:rPr lang="ru-RU" dirty="0" err="1" smtClean="0">
                <a:solidFill>
                  <a:schemeClr val="bg1"/>
                </a:solidFill>
              </a:rPr>
              <a:t>Ченстохов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21 января 1945 года прорвали оборону противника на юго-восточной границе Германии, вторглись в пределы немецкой Силезии и овладели городами </a:t>
            </a:r>
            <a:r>
              <a:rPr lang="ru-RU" dirty="0" err="1" smtClean="0">
                <a:solidFill>
                  <a:schemeClr val="bg1"/>
                </a:solidFill>
              </a:rPr>
              <a:t>Крайцбург</a:t>
            </a:r>
            <a:r>
              <a:rPr lang="ru-RU" dirty="0" smtClean="0">
                <a:solidFill>
                  <a:schemeClr val="bg1"/>
                </a:solidFill>
              </a:rPr>
              <a:t>, Розенберг, </a:t>
            </a:r>
            <a:r>
              <a:rPr lang="ru-RU" dirty="0" err="1" smtClean="0">
                <a:solidFill>
                  <a:schemeClr val="bg1"/>
                </a:solidFill>
              </a:rPr>
              <a:t>Милич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Бернштадт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Номалау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Карльсмарк</a:t>
            </a:r>
            <a:r>
              <a:rPr lang="ru-RU" dirty="0" smtClean="0">
                <a:solidFill>
                  <a:schemeClr val="bg1"/>
                </a:solidFill>
              </a:rPr>
              <a:t>, Тот, </a:t>
            </a:r>
            <a:r>
              <a:rPr lang="ru-RU" dirty="0" err="1" smtClean="0">
                <a:solidFill>
                  <a:schemeClr val="bg1"/>
                </a:solidFill>
              </a:rPr>
              <a:t>Бишофсталь</a:t>
            </a:r>
            <a:r>
              <a:rPr lang="ru-RU" dirty="0" smtClean="0">
                <a:solidFill>
                  <a:schemeClr val="bg1"/>
                </a:solidFill>
              </a:rPr>
              <a:t> и вышли на реку Одер в районе </a:t>
            </a:r>
            <a:r>
              <a:rPr lang="ru-RU" dirty="0" err="1" smtClean="0">
                <a:solidFill>
                  <a:schemeClr val="bg1"/>
                </a:solidFill>
              </a:rPr>
              <a:t>Бреслау</a:t>
            </a:r>
            <a:r>
              <a:rPr lang="ru-RU" dirty="0" smtClean="0">
                <a:solidFill>
                  <a:schemeClr val="bg1"/>
                </a:solidFill>
              </a:rPr>
              <a:t>. Овладели городом и крепостью </a:t>
            </a:r>
            <a:r>
              <a:rPr lang="ru-RU" dirty="0" err="1" smtClean="0">
                <a:solidFill>
                  <a:schemeClr val="bg1"/>
                </a:solidFill>
              </a:rPr>
              <a:t>Оппельн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06 февраля 1945 года форсировали реку Одер и прорвали оборону противника западнее реки.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963996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27 марта 1945 года овладели городом </a:t>
            </a:r>
            <a:r>
              <a:rPr lang="ru-RU" dirty="0" err="1" smtClean="0">
                <a:solidFill>
                  <a:schemeClr val="bg1"/>
                </a:solidFill>
              </a:rPr>
              <a:t>Штрелен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23 апреля 1945 года прорвали оборону немцев на реке </a:t>
            </a:r>
            <a:r>
              <a:rPr lang="ru-RU" dirty="0" err="1" smtClean="0">
                <a:solidFill>
                  <a:schemeClr val="bg1"/>
                </a:solidFill>
              </a:rPr>
              <a:t>Нейсе</a:t>
            </a:r>
            <a:r>
              <a:rPr lang="ru-RU" dirty="0" smtClean="0">
                <a:solidFill>
                  <a:schemeClr val="bg1"/>
                </a:solidFill>
              </a:rPr>
              <a:t> и вышли на реку Эльба.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08 мая 1945 года овладели городом Дрезден.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09 мая 1945 года наши войска освободили столицу Чехословакии – город Прагу. За отличные боевые действия при освобождении г. Праги и г. Дрезден прадед был награжден орденом Александра Невского.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10 мая 1945 года полк отогнал союзные американские войска от г. Праги за реку Эльба.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 февраля 1943 года и до конца войны прадед был в составе 233 гвардейского артиллерийского полка 95 гвардейской стрелковой дивизии. За всю войну был ранен 4 раза и 1 раз контужен.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Награжден многими орденами и медалями.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Советской Армии мой прадед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демобилизовался в мае 1947 года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Центральной группы войск,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находившейся в то время в Австрии.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816424" cy="274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3715" y="5598729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МОЙ ПРАДЕД С МОЕЙ ПРАБАБУШКОЙ В АВСТРИИ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509163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МОЕГО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ПРАДЕДА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7"/>
            <a:ext cx="2304256" cy="239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2924943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НЕВСКОГО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602545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4264"/>
            <a:ext cx="2448272" cy="256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97025" y="548680"/>
            <a:ext cx="6120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БОЕВОГО КРАСНОГО ЗНАМЕНИ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10" y="3140968"/>
            <a:ext cx="5189379" cy="253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6489" y="3129145"/>
            <a:ext cx="36512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ОРДЕНА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ОТЕЧЕСТВЕН-НОЙ ВОЙНЫ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007577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3876"/>
            <a:ext cx="2598847" cy="256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570887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ЗВЕЗДЫ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440" y="2060848"/>
            <a:ext cx="2516507" cy="446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3789040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ОБОРОНУ СТАЛИНГРАДА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54425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860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исаева</dc:creator>
  <cp:lastModifiedBy>исаева</cp:lastModifiedBy>
  <cp:revision>21</cp:revision>
  <dcterms:created xsi:type="dcterms:W3CDTF">2015-01-10T17:48:09Z</dcterms:created>
  <dcterms:modified xsi:type="dcterms:W3CDTF">2015-01-11T17:54:13Z</dcterms:modified>
</cp:coreProperties>
</file>