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8"/>
  </p:notesMasterIdLst>
  <p:sldIdLst>
    <p:sldId id="288" r:id="rId5"/>
    <p:sldId id="278" r:id="rId6"/>
    <p:sldId id="276" r:id="rId7"/>
    <p:sldId id="257" r:id="rId8"/>
    <p:sldId id="258" r:id="rId9"/>
    <p:sldId id="283" r:id="rId10"/>
    <p:sldId id="271" r:id="rId11"/>
    <p:sldId id="284" r:id="rId12"/>
    <p:sldId id="289" r:id="rId13"/>
    <p:sldId id="267" r:id="rId14"/>
    <p:sldId id="263" r:id="rId15"/>
    <p:sldId id="280" r:id="rId16"/>
    <p:sldId id="277" r:id="rId17"/>
    <p:sldId id="273" r:id="rId18"/>
    <p:sldId id="290" r:id="rId19"/>
    <p:sldId id="281" r:id="rId20"/>
    <p:sldId id="274" r:id="rId21"/>
    <p:sldId id="293" r:id="rId22"/>
    <p:sldId id="265" r:id="rId23"/>
    <p:sldId id="286" r:id="rId24"/>
    <p:sldId id="292" r:id="rId25"/>
    <p:sldId id="279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9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71E8D-C6CA-4467-83AF-7E8B1CD1DD7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8BE19-91CF-450D-AE1F-698E213B3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7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8BE19-91CF-450D-AE1F-698E213B34B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7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8BE19-91CF-450D-AE1F-698E213B34B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89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1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4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76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469528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078F6-F4A5-4CCC-816C-6F886B150673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3FEA-A411-4F6E-A85E-DACBB0B38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0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FC390-F208-4235-829F-FF86A3A866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358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D6EB7-EC4C-4A10-9BE1-B1165F8542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88195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9392-B908-4008-9E59-4E89E7D254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67132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FCC27-7AE2-4B86-BAE6-47DFC1A8A4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10516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A4D3-DB97-4FFF-B3B1-275B6663D0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3896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5FAE1-0D17-4217-95BF-3BCB14DF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23718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0173-68BD-4E23-8AB6-49EFBBBE47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6482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9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05C60-64FF-4948-87CB-233959D630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4164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846E-C59A-4125-87E3-A046E90F93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39910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55C8-C205-48AF-9FFB-1F52070C83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6275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655D-E703-4172-BE57-6176AC6A0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8681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4CCC0-4C2B-46FA-ADA0-97D3E9146FD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90215"/>
      </p:ext>
    </p:extLst>
  </p:cSld>
  <p:clrMapOvr>
    <a:masterClrMapping/>
  </p:clrMapOvr>
  <p:transition spd="slow" advTm="12000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F75B4-4988-411B-AB53-BA1572A87B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71477"/>
      </p:ext>
    </p:extLst>
  </p:cSld>
  <p:clrMapOvr>
    <a:masterClrMapping/>
  </p:clrMapOvr>
  <p:transition spd="slow" advTm="12000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D1D93-6E38-4E7B-9DF6-1E0063D62B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52470"/>
      </p:ext>
    </p:extLst>
  </p:cSld>
  <p:clrMapOvr>
    <a:masterClrMapping/>
  </p:clrMapOvr>
  <p:transition spd="slow" advTm="12000"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E80A5-4A10-41B9-9299-6585105E59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64515"/>
      </p:ext>
    </p:extLst>
  </p:cSld>
  <p:clrMapOvr>
    <a:masterClrMapping/>
  </p:clrMapOvr>
  <p:transition spd="slow" advTm="1200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3D7CA-DFDB-457D-990B-7E9714FB8AA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44341"/>
      </p:ext>
    </p:extLst>
  </p:cSld>
  <p:clrMapOvr>
    <a:masterClrMapping/>
  </p:clrMapOvr>
  <p:transition spd="slow" advTm="12000"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FE13B-46A3-4302-B483-0A14F342579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10861"/>
      </p:ext>
    </p:extLst>
  </p:cSld>
  <p:clrMapOvr>
    <a:masterClrMapping/>
  </p:clrMapOvr>
  <p:transition spd="slow" advTm="1200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76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26208-AA2C-4958-A3A1-CAAFB2218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17911"/>
      </p:ext>
    </p:extLst>
  </p:cSld>
  <p:clrMapOvr>
    <a:masterClrMapping/>
  </p:clrMapOvr>
  <p:transition spd="slow" advTm="12000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742AB-9675-4EFE-896D-6EDE2B26EAD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33897"/>
      </p:ext>
    </p:extLst>
  </p:cSld>
  <p:clrMapOvr>
    <a:masterClrMapping/>
  </p:clrMapOvr>
  <p:transition spd="slow" advTm="12000"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CD0B2-05E9-4BC0-84F9-3F49A5A6D3D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83691"/>
      </p:ext>
    </p:extLst>
  </p:cSld>
  <p:clrMapOvr>
    <a:masterClrMapping/>
  </p:clrMapOvr>
  <p:transition spd="slow" advTm="12000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F1898-4B4E-4376-8D14-2BF39A45B5A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58805"/>
      </p:ext>
    </p:extLst>
  </p:cSld>
  <p:clrMapOvr>
    <a:masterClrMapping/>
  </p:clrMapOvr>
  <p:transition spd="slow" advTm="12000"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70750-4BC3-402B-8C7D-B929E43D8E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91845"/>
      </p:ext>
    </p:extLst>
  </p:cSld>
  <p:clrMapOvr>
    <a:masterClrMapping/>
  </p:clrMapOvr>
  <p:transition spd="slow" advTm="12000">
    <p:push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4CCC0-4C2B-46FA-ADA0-97D3E9146FD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5024"/>
      </p:ext>
    </p:extLst>
  </p:cSld>
  <p:clrMapOvr>
    <a:masterClrMapping/>
  </p:clrMapOvr>
  <p:transition spd="slow" advTm="12000"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F75B4-4988-411B-AB53-BA1572A87B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8025"/>
      </p:ext>
    </p:extLst>
  </p:cSld>
  <p:clrMapOvr>
    <a:masterClrMapping/>
  </p:clrMapOvr>
  <p:transition spd="slow" advTm="1200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D1D93-6E38-4E7B-9DF6-1E0063D62B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59615"/>
      </p:ext>
    </p:extLst>
  </p:cSld>
  <p:clrMapOvr>
    <a:masterClrMapping/>
  </p:clrMapOvr>
  <p:transition spd="slow" advTm="12000"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E80A5-4A10-41B9-9299-6585105E59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71329"/>
      </p:ext>
    </p:extLst>
  </p:cSld>
  <p:clrMapOvr>
    <a:masterClrMapping/>
  </p:clrMapOvr>
  <p:transition spd="slow" advTm="12000">
    <p:push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3D7CA-DFDB-457D-990B-7E9714FB8AA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95639"/>
      </p:ext>
    </p:extLst>
  </p:cSld>
  <p:clrMapOvr>
    <a:masterClrMapping/>
  </p:clrMapOvr>
  <p:transition spd="slow" advTm="1200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FE13B-46A3-4302-B483-0A14F342579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14842"/>
      </p:ext>
    </p:extLst>
  </p:cSld>
  <p:clrMapOvr>
    <a:masterClrMapping/>
  </p:clrMapOvr>
  <p:transition spd="slow" advTm="12000"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26208-AA2C-4958-A3A1-CAAFB22185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5604"/>
      </p:ext>
    </p:extLst>
  </p:cSld>
  <p:clrMapOvr>
    <a:masterClrMapping/>
  </p:clrMapOvr>
  <p:transition spd="slow" advTm="12000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742AB-9675-4EFE-896D-6EDE2B26EAD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54189"/>
      </p:ext>
    </p:extLst>
  </p:cSld>
  <p:clrMapOvr>
    <a:masterClrMapping/>
  </p:clrMapOvr>
  <p:transition spd="slow" advTm="12000"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CD0B2-05E9-4BC0-84F9-3F49A5A6D3D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8469"/>
      </p:ext>
    </p:extLst>
  </p:cSld>
  <p:clrMapOvr>
    <a:masterClrMapping/>
  </p:clrMapOvr>
  <p:transition spd="slow" advTm="12000"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F1898-4B4E-4376-8D14-2BF39A45B5A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6586"/>
      </p:ext>
    </p:extLst>
  </p:cSld>
  <p:clrMapOvr>
    <a:masterClrMapping/>
  </p:clrMapOvr>
  <p:transition spd="slow" advTm="12000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70750-4BC3-402B-8C7D-B929E43D8E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08717"/>
      </p:ext>
    </p:extLst>
  </p:cSld>
  <p:clrMapOvr>
    <a:masterClrMapping/>
  </p:clrMapOvr>
  <p:transition spd="slow" advTm="1200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85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8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2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9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8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DE3F-7C5A-4B44-AF27-D66E574C455C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5E87-1D4E-46DD-B11E-FE4923F0D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EB956-388C-4E65-A989-86F508A86CF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1407E-EEF4-4B96-80D9-A1665C0927E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9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12000">
    <p:push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51407E-EEF4-4B96-80D9-A1665C0927E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Tm="12000">
    <p:push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m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bmp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2947" r="212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26477" y="78708"/>
            <a:ext cx="10603523" cy="6794681"/>
          </a:xfrm>
          <a:prstGeom prst="rect">
            <a:avLst/>
          </a:prstGeom>
          <a:solidFill>
            <a:schemeClr val="bg2">
              <a:lumMod val="40000"/>
              <a:lumOff val="60000"/>
              <a:alpha val="67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endParaRPr lang="ru-RU" sz="153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Муниципальное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бюджетное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образовательное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учреждение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</a:rPr>
              <a:t>«С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редняя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общеобразовательная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школа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№</a:t>
            </a:r>
            <a:r>
              <a:rPr lang="ru-RU" b="1" dirty="0">
                <a:solidFill>
                  <a:srgbClr val="000000"/>
                </a:solidFill>
                <a:latin typeface="Arial" charset="0"/>
              </a:rPr>
              <a:t> 30»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>
              <a:lnSpc>
                <a:spcPct val="95000"/>
              </a:lnSpc>
            </a:pPr>
            <a:endParaRPr lang="en-US" sz="108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ru-RU" sz="1620" b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62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endParaRPr lang="en-US" sz="162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endParaRPr lang="en-US" sz="1080" dirty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ru-RU" sz="4800" kern="10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48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Мой </a:t>
            </a:r>
            <a:r>
              <a:rPr lang="ru-RU" sz="48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прадедушка </a:t>
            </a:r>
            <a:r>
              <a:rPr lang="ru-RU" sz="48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- участник </a:t>
            </a:r>
            <a:endParaRPr lang="ru-RU" sz="48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48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Великой Отечественной </a:t>
            </a:r>
            <a:r>
              <a:rPr lang="ru-RU" sz="48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войны</a:t>
            </a:r>
            <a:endParaRPr lang="en-US" sz="153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endParaRPr lang="en-US" sz="153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endParaRPr lang="en-US" sz="1530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 </a:t>
            </a: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endParaRPr lang="ru-RU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Выполнил</a:t>
            </a:r>
            <a:r>
              <a:rPr lang="ru-RU" b="1" dirty="0">
                <a:solidFill>
                  <a:srgbClr val="000000"/>
                </a:solidFill>
                <a:latin typeface="Arial" charset="0"/>
              </a:rPr>
              <a:t>а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учени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</a:rPr>
              <a:t>ца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 «Е»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класса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                 Беспалова Алина</a:t>
            </a: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endParaRPr lang="ru-RU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  <a:tabLst>
                <a:tab pos="8229600" algn="l"/>
                <a:tab pos="8315325" algn="l"/>
              </a:tabLs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endParaRPr lang="ru-RU" b="1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endParaRPr lang="ru-RU" b="1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Балашиха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201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5 г.</a:t>
            </a:r>
          </a:p>
        </p:txBody>
      </p:sp>
      <p:pic>
        <p:nvPicPr>
          <p:cNvPr id="3" name="talkov_igor-rossi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1650" y="5866363"/>
            <a:ext cx="406400" cy="406400"/>
          </a:xfrm>
          <a:prstGeom prst="rect">
            <a:avLst/>
          </a:prstGeom>
        </p:spPr>
      </p:pic>
      <p:pic>
        <p:nvPicPr>
          <p:cNvPr id="2" name="Марк_Бернес_-_Журавли_(-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650" y="5866363"/>
            <a:ext cx="406400" cy="4064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2105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2202"/>
            <a:ext cx="10515600" cy="1325563"/>
          </a:xfrm>
        </p:spPr>
        <p:txBody>
          <a:bodyPr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51792" y="32202"/>
            <a:ext cx="11807686" cy="12790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 panose="020B0806030902050204" pitchFamily="34" charset="0"/>
              </a:rPr>
              <a:t>Боевой путь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527800" y="4508500"/>
            <a:ext cx="38877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solidFill>
                  <a:schemeClr val="bg1"/>
                </a:solidFill>
              </a:rPr>
              <a:t>…В войну я попал вдоль фронта, начиная от города Старая Русса прошел через Холм, Луцк, Ковель, Люблин, Варшаву, форсировал Вислу и Одер, много начеркал финкой на стенах Рейхстага…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8040688" y="1484313"/>
            <a:ext cx="647700" cy="3603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6311900" y="2060575"/>
            <a:ext cx="1512888" cy="25209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4943476" y="3644901"/>
            <a:ext cx="1439863" cy="5048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2495551" y="3068639"/>
            <a:ext cx="1584325" cy="2889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892"/>
            <a:ext cx="12192000" cy="2050836"/>
          </a:xfrm>
        </p:spPr>
      </p:pic>
      <p:sp>
        <p:nvSpPr>
          <p:cNvPr id="4" name="TextBox 3"/>
          <p:cNvSpPr txBox="1"/>
          <p:nvPr/>
        </p:nvSpPr>
        <p:spPr>
          <a:xfrm>
            <a:off x="-172" y="156564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63-я Витебская Краснознаменная стрелковая дивизия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1" y="4719727"/>
            <a:ext cx="11807687" cy="21236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ru-RU" sz="2200" b="1" dirty="0"/>
              <a:t>63 дивизия (в составе 5 армии, 3 Белорусского фронта) в ходе </a:t>
            </a:r>
            <a:r>
              <a:rPr lang="ru-RU" sz="2200" b="1" dirty="0" err="1"/>
              <a:t>Витебско</a:t>
            </a:r>
            <a:r>
              <a:rPr lang="ru-RU" sz="2200" b="1" dirty="0"/>
              <a:t>-Оршанской наступательной операции 26 июня 1944 года освобождает </a:t>
            </a:r>
            <a:r>
              <a:rPr lang="ru-RU" sz="2200" b="1" dirty="0" smtClean="0"/>
              <a:t>город </a:t>
            </a:r>
            <a:r>
              <a:rPr lang="ru-RU" sz="2200" b="1" dirty="0"/>
              <a:t>Витебск, за что присвоено </a:t>
            </a:r>
            <a:r>
              <a:rPr lang="ru-RU" sz="2200" b="1" dirty="0" smtClean="0"/>
              <a:t>  звание – Витебская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В августе 1944 г. дивизия участвует в освобождении Литвы. За участие в освобождении Каунаса (старое название </a:t>
            </a:r>
            <a:r>
              <a:rPr lang="ru-RU" sz="2200" b="1" dirty="0" err="1"/>
              <a:t>Ковно</a:t>
            </a:r>
            <a:r>
              <a:rPr lang="ru-RU" sz="2200" b="1" dirty="0"/>
              <a:t>) войсками 3-го Белорусского фронта в ходе Каунасской наступательной операции 1.09.1944 г. 291-й стрелковый </a:t>
            </a:r>
            <a:r>
              <a:rPr lang="ru-RU" sz="2200" b="1" dirty="0" smtClean="0"/>
              <a:t>полк - удостоен </a:t>
            </a:r>
            <a:r>
              <a:rPr lang="ru-RU" sz="2200" b="1" dirty="0"/>
              <a:t>звания </a:t>
            </a:r>
            <a:r>
              <a:rPr lang="ru-RU" sz="2200" b="1" dirty="0" err="1" smtClean="0"/>
              <a:t>Ковенский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  <p:sp>
        <p:nvSpPr>
          <p:cNvPr id="2" name="5-конечная звезда 1"/>
          <p:cNvSpPr/>
          <p:nvPr/>
        </p:nvSpPr>
        <p:spPr>
          <a:xfrm>
            <a:off x="1944688" y="2668892"/>
            <a:ext cx="2135188" cy="2050835"/>
          </a:xfrm>
          <a:prstGeom prst="star5">
            <a:avLst/>
          </a:prstGeom>
          <a:noFill/>
          <a:ln cap="rnd">
            <a:solidFill>
              <a:srgbClr val="C0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938"/>
            <a:ext cx="8610600" cy="636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58200" y="793124"/>
            <a:ext cx="3921369" cy="606487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200" dirty="0" smtClean="0"/>
              <a:t>Во </a:t>
            </a:r>
            <a:r>
              <a:rPr lang="ru-RU" sz="3200" dirty="0"/>
              <a:t>время Берлинской операции в апреле 1945 года прославленную </a:t>
            </a:r>
            <a:r>
              <a:rPr lang="ru-RU" sz="3200" dirty="0" smtClean="0"/>
              <a:t>     63-ю стрелковую дивизию </a:t>
            </a:r>
            <a:r>
              <a:rPr lang="ru-RU" sz="3200" dirty="0"/>
              <a:t>вывели с передовой и вскоре передислоцировали на Дальний </a:t>
            </a:r>
            <a:r>
              <a:rPr lang="ru-RU" sz="3200" dirty="0" smtClean="0"/>
              <a:t>Восток.</a:t>
            </a:r>
          </a:p>
        </p:txBody>
      </p:sp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157163" y="0"/>
            <a:ext cx="11772900" cy="758825"/>
          </a:xfrm>
        </p:spPr>
        <p:txBody>
          <a:bodyPr>
            <a:normAutofit/>
          </a:bodyPr>
          <a:lstStyle/>
          <a:p>
            <a:pPr algn="ctr"/>
            <a:r>
              <a:rPr lang="ru-RU" b="1" spc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Служба на Дальнем Востоке</a:t>
            </a:r>
          </a:p>
        </p:txBody>
      </p:sp>
    </p:spTree>
    <p:extLst>
      <p:ext uri="{BB962C8B-B14F-4D97-AF65-F5344CB8AC3E}">
        <p14:creationId xmlns:p14="http://schemas.microsoft.com/office/powerpoint/2010/main" val="4416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800px-Soviet_invasion_of_Manchuria_(194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93513"/>
            <a:ext cx="12191999" cy="1470025"/>
          </a:xfrm>
        </p:spPr>
        <p:txBody>
          <a:bodyPr anchor="ctr"/>
          <a:lstStyle/>
          <a:p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ВОЙНА 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</a:t>
            </a: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ЯПОНИЕЙ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073495" y="5697537"/>
            <a:ext cx="496887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Old English Text MT" panose="03040902040508030806" pitchFamily="66" charset="0"/>
              </a:rPr>
              <a:t>(9 августа — 2 </a:t>
            </a:r>
            <a:r>
              <a:rPr lang="ru-RU" sz="2800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сентября) </a:t>
            </a:r>
            <a:endParaRPr lang="ru-RU" sz="2800" dirty="0">
              <a:solidFill>
                <a:srgbClr val="C00000"/>
              </a:solidFill>
              <a:latin typeface="Old English Text MT" panose="03040902040508030806" pitchFamily="66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Old English Text MT" panose="03040902040508030806" pitchFamily="66" charset="0"/>
              </a:rPr>
              <a:t>1945 год</a:t>
            </a:r>
          </a:p>
        </p:txBody>
      </p:sp>
    </p:spTree>
    <p:extLst>
      <p:ext uri="{BB962C8B-B14F-4D97-AF65-F5344CB8AC3E}">
        <p14:creationId xmlns:p14="http://schemas.microsoft.com/office/powerpoint/2010/main" val="40159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gallery dir="l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78088"/>
            <a:ext cx="11760200" cy="7016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Документальное изложение личного боевого </a:t>
            </a:r>
            <a:r>
              <a:rPr lang="ru-RU" sz="3200" b="1" dirty="0" smtClean="0"/>
              <a:t>подвига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89000" y="1066800"/>
            <a:ext cx="5092700" cy="56768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 smtClean="0"/>
              <a:t>15 </a:t>
            </a:r>
            <a:r>
              <a:rPr lang="ru-RU" sz="3200" dirty="0"/>
              <a:t>августа 1945 года при штурме высоты, </a:t>
            </a:r>
            <a:r>
              <a:rPr lang="ru-RU" sz="3200" dirty="0" smtClean="0"/>
              <a:t>которая прикрывала </a:t>
            </a:r>
            <a:r>
              <a:rPr lang="ru-RU" sz="3200" dirty="0"/>
              <a:t>подступы к городу </a:t>
            </a:r>
            <a:r>
              <a:rPr lang="ru-RU" sz="3200" dirty="0" err="1"/>
              <a:t>Муданьцзян</a:t>
            </a:r>
            <a:r>
              <a:rPr lang="ru-RU" sz="3200" dirty="0"/>
              <a:t>. Кузьмин Григорий Степанович забросал дот гранатами, в результате подразделения Советской Армии с малыми потерями овладели </a:t>
            </a:r>
            <a:r>
              <a:rPr lang="ru-RU" sz="3200" dirty="0" smtClean="0"/>
              <a:t>данной высотой.</a:t>
            </a:r>
          </a:p>
          <a:p>
            <a:pPr marL="0" indent="0">
              <a:buNone/>
            </a:pPr>
            <a:r>
              <a:rPr lang="ru-RU" sz="3200" dirty="0" smtClean="0"/>
              <a:t>В </a:t>
            </a:r>
            <a:r>
              <a:rPr lang="ru-RU" sz="3200" dirty="0"/>
              <a:t>этом бою он лично убил </a:t>
            </a:r>
            <a:r>
              <a:rPr lang="ru-RU" sz="3200" dirty="0" smtClean="0"/>
              <a:t>	  6 </a:t>
            </a:r>
            <a:r>
              <a:rPr lang="ru-RU" sz="3200" dirty="0"/>
              <a:t>самураев.</a:t>
            </a:r>
          </a:p>
          <a:p>
            <a:pPr marL="0" indent="0">
              <a:buNone/>
            </a:pPr>
            <a:r>
              <a:rPr lang="ru-RU" sz="3200" dirty="0"/>
              <a:t>Представлен к награждению орденом Ленина.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88" y="1066800"/>
            <a:ext cx="3845039" cy="53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28" y="187075"/>
            <a:ext cx="4686300" cy="657408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5"/>
            <a:ext cx="4687128" cy="6574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8" y="187075"/>
            <a:ext cx="2473864" cy="5245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8" y="187075"/>
            <a:ext cx="2665832" cy="51816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5229225" y="587829"/>
            <a:ext cx="3479346" cy="1224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229225" y="3243943"/>
            <a:ext cx="3849461" cy="522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229225" y="1903640"/>
            <a:ext cx="2627514" cy="1224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9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285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За боевые заслуги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получал благодарности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от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командования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4" y="657627"/>
            <a:ext cx="4486362" cy="6200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2" y="1846385"/>
            <a:ext cx="5164705" cy="335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8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1945_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08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89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85" y="3234512"/>
            <a:ext cx="5316415" cy="362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85447" y="4036647"/>
            <a:ext cx="447235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Разгром Японии привел к самому крупному во Второй мировой войне поражению японских вооруженных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сил.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790591" y="0"/>
            <a:ext cx="548640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 наиболее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тяжелым для них потерям – это свыше 720 000 солдат и офицеров, в том числе – 84 000 убитыми и ранеными, и более 640 000 пленными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ferris dir="l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pc="300" dirty="0" smtClean="0"/>
              <a:t>Никто не забыт, ничто не забыто</a:t>
            </a:r>
            <a:endParaRPr lang="ru-RU" b="1" spc="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41976"/>
            <a:ext cx="10515600" cy="2755523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Когда </a:t>
            </a:r>
            <a:r>
              <a:rPr lang="ru-RU" sz="2400" dirty="0"/>
              <a:t>я смотрю фильмы о войне, кадры кинохроники тех страшных лет или читаю книги</a:t>
            </a:r>
            <a:r>
              <a:rPr lang="en-US" sz="2400" dirty="0"/>
              <a:t> </a:t>
            </a:r>
            <a:r>
              <a:rPr lang="ru-RU" sz="2400" dirty="0"/>
              <a:t>о войне, сразу вспоминаю своего прадедушку. </a:t>
            </a:r>
          </a:p>
          <a:p>
            <a:r>
              <a:rPr lang="ru-RU" sz="2400" dirty="0"/>
              <a:t>Освобождение Киева, Будапешта, Праги…легендарная «тридцатьчетвёрка»…битва за Берлин…война с Японией – многое заставляет вспомнить его, моего славного предка, который воевал и вернулся победителем. </a:t>
            </a:r>
          </a:p>
          <a:p>
            <a:r>
              <a:rPr lang="ru-RU" sz="2400" dirty="0"/>
              <a:t>Медали и ордена моего прадеда служат ярким образцом подтверждения  его славы!</a:t>
            </a:r>
          </a:p>
          <a:p>
            <a:r>
              <a:rPr lang="ru-RU" sz="2400" dirty="0"/>
              <a:t>Память о прадеде навсегда останется в страничке нашей семейной истории и служит нам примером силы,  отваги, мужества и любви к своей Родине</a:t>
            </a:r>
            <a:r>
              <a:rPr lang="ru-RU" sz="2400" dirty="0" smtClean="0"/>
              <a:t>!</a:t>
            </a:r>
            <a:endParaRPr lang="ru-RU" sz="2000" dirty="0"/>
          </a:p>
        </p:txBody>
      </p:sp>
      <p:pic>
        <p:nvPicPr>
          <p:cNvPr id="4" name="Рисунок 3" descr="орден отеч войны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24000"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194" y="1320174"/>
            <a:ext cx="1182190" cy="1204625"/>
          </a:xfrm>
          <a:prstGeom prst="rect">
            <a:avLst/>
          </a:prstGeom>
        </p:spPr>
      </p:pic>
      <p:pic>
        <p:nvPicPr>
          <p:cNvPr id="6" name="Рисунок 5" descr="за боевые заслуги jpg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1000"/>
                    </a14:imgEffect>
                    <a14:imgEffect>
                      <a14:brightnessContrast bright="54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03" y="1179005"/>
            <a:ext cx="1067540" cy="1285906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8000"/>
                    </a14:imgEffect>
                    <a14:imgEffect>
                      <a14:saturation sat="73000"/>
                    </a14:imgEffect>
                    <a14:imgEffect>
                      <a14:brightnessContrast bright="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75"/>
          <a:stretch/>
        </p:blipFill>
        <p:spPr>
          <a:xfrm>
            <a:off x="5585948" y="1396829"/>
            <a:ext cx="1279056" cy="11279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4" y="1364297"/>
            <a:ext cx="931985" cy="107178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2000" contrast="42000"/>
                    </a14:imgEffect>
                  </a14:imgLayer>
                </a14:imgProps>
              </a:ext>
            </a:extLst>
          </a:blip>
          <a:srcRect l="14659" t="57312" r="12170"/>
          <a:stretch/>
        </p:blipFill>
        <p:spPr bwMode="auto">
          <a:xfrm>
            <a:off x="8525321" y="1320174"/>
            <a:ext cx="1111034" cy="124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57000"/>
                    </a14:imgEffect>
                    <a14:imgEffect>
                      <a14:brightnessContrast bright="25000" contrast="43000"/>
                    </a14:imgEffect>
                  </a14:imgLayer>
                </a14:imgProps>
              </a:ext>
            </a:extLst>
          </a:blip>
          <a:srcRect l="16977" t="57561" r="11696"/>
          <a:stretch/>
        </p:blipFill>
        <p:spPr bwMode="auto">
          <a:xfrm>
            <a:off x="10033921" y="1336442"/>
            <a:ext cx="1133857" cy="125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09" y="1320174"/>
            <a:ext cx="1026955" cy="11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7000"/>
                    </a14:imgEffect>
                    <a14:imgEffect>
                      <a14:brightnessContrast bright="25000" contrast="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25385" y="4071408"/>
            <a:ext cx="1487705" cy="277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4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92889" y="3465233"/>
            <a:ext cx="1470583" cy="2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889000" y="109504"/>
            <a:ext cx="10464800" cy="963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16600" dirty="0">
                <a:solidFill>
                  <a:srgbClr val="C00000"/>
                </a:solidFill>
                <a:latin typeface="Arial Black" panose="020B0A04020102020204" pitchFamily="34" charset="0"/>
              </a:rPr>
              <a:t>Боевые награды</a:t>
            </a:r>
          </a:p>
        </p:txBody>
      </p:sp>
      <p:pic>
        <p:nvPicPr>
          <p:cNvPr id="9" name="Рисунок 8" descr="за отвагу.jpg"/>
          <p:cNvPicPr>
            <a:picLocks noChangeAspect="1"/>
          </p:cNvPicPr>
          <p:nvPr/>
        </p:nvPicPr>
        <p:blipFill rotWithShape="1">
          <a:blip r:embed="rId6" cstate="print"/>
          <a:srcRect l="25699" r="25774" b="8691"/>
          <a:stretch/>
        </p:blipFill>
        <p:spPr>
          <a:xfrm>
            <a:off x="3185066" y="2010634"/>
            <a:ext cx="1483595" cy="2791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77" y="2331354"/>
            <a:ext cx="1589640" cy="3048743"/>
          </a:xfrm>
          <a:prstGeom prst="rect">
            <a:avLst/>
          </a:prstGeom>
        </p:spPr>
      </p:pic>
      <p:sp>
        <p:nvSpPr>
          <p:cNvPr id="13" name="Текст 5"/>
          <p:cNvSpPr txBox="1">
            <a:spLocks/>
          </p:cNvSpPr>
          <p:nvPr/>
        </p:nvSpPr>
        <p:spPr>
          <a:xfrm>
            <a:off x="4481114" y="1863434"/>
            <a:ext cx="3731552" cy="47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«За отвагу»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Текст 5"/>
          <p:cNvSpPr txBox="1">
            <a:spLocks/>
          </p:cNvSpPr>
          <p:nvPr/>
        </p:nvSpPr>
        <p:spPr>
          <a:xfrm>
            <a:off x="5698638" y="2282696"/>
            <a:ext cx="5655162" cy="5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«За боевые заслуги»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Текст 5"/>
          <p:cNvSpPr txBox="1">
            <a:spLocks/>
          </p:cNvSpPr>
          <p:nvPr/>
        </p:nvSpPr>
        <p:spPr>
          <a:xfrm>
            <a:off x="8629736" y="3406420"/>
            <a:ext cx="3656339" cy="892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80000"/>
              </a:lnSpc>
              <a:buFont typeface="Wingdings 2"/>
              <a:buChar char=""/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«За Победу над Германией»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" y="1073088"/>
            <a:ext cx="1643753" cy="3206219"/>
          </a:xfrm>
          <a:prstGeom prst="rect">
            <a:avLst/>
          </a:prstGeom>
        </p:spPr>
      </p:pic>
      <p:sp>
        <p:nvSpPr>
          <p:cNvPr id="11" name="Текст 5"/>
          <p:cNvSpPr txBox="1">
            <a:spLocks/>
          </p:cNvSpPr>
          <p:nvPr/>
        </p:nvSpPr>
        <p:spPr>
          <a:xfrm>
            <a:off x="1601759" y="971887"/>
            <a:ext cx="6785915" cy="595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 Боевого Красного Знамени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8455" y="2915022"/>
            <a:ext cx="1506334" cy="2821183"/>
          </a:xfrm>
          <a:prstGeom prst="rect">
            <a:avLst/>
          </a:prstGeom>
        </p:spPr>
      </p:pic>
      <p:sp>
        <p:nvSpPr>
          <p:cNvPr id="15" name="Текст 5"/>
          <p:cNvSpPr txBox="1">
            <a:spLocks/>
          </p:cNvSpPr>
          <p:nvPr/>
        </p:nvSpPr>
        <p:spPr>
          <a:xfrm>
            <a:off x="7107333" y="2857580"/>
            <a:ext cx="5084667" cy="494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 2"/>
              <a:buChar char=""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«За взятие Кенигсберга»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10135681" y="4071408"/>
            <a:ext cx="2265758" cy="1921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80000"/>
              </a:lnSpc>
              <a:buFont typeface="Wingdings 2"/>
              <a:buChar char=""/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«За Победу над Японией»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4000"/>
                    </a14:imgEffect>
                    <a14:imgEffect>
                      <a14:saturation sat="212000"/>
                    </a14:imgEffect>
                    <a14:imgEffect>
                      <a14:brightnessContrast bright="25000" contrast="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4198" y="1387185"/>
            <a:ext cx="1692587" cy="182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Текст 5"/>
          <p:cNvSpPr>
            <a:spLocks noGrp="1"/>
          </p:cNvSpPr>
          <p:nvPr>
            <p:ph sz="half" idx="1"/>
          </p:nvPr>
        </p:nvSpPr>
        <p:spPr>
          <a:xfrm>
            <a:off x="2988999" y="1466436"/>
            <a:ext cx="7067946" cy="497497"/>
          </a:xfrm>
        </p:spPr>
        <p:txBody>
          <a:bodyPr>
            <a:normAutofit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войны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3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/>
      <p:bldP spid="11" grpId="0"/>
      <p:bldP spid="15" grpId="0"/>
      <p:bldP spid="12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999" cy="6884894"/>
          </a:xfrm>
          <a:prstGeom prst="rect">
            <a:avLst/>
          </a:prstGeom>
          <a:noFill/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429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Послевоенная  жизнь</a:t>
            </a:r>
          </a:p>
        </p:txBody>
      </p:sp>
      <p:sp>
        <p:nvSpPr>
          <p:cNvPr id="18436" name="Содержимое 3"/>
          <p:cNvSpPr>
            <a:spLocks noGrp="1"/>
          </p:cNvSpPr>
          <p:nvPr>
            <p:ph sz="half" idx="2"/>
          </p:nvPr>
        </p:nvSpPr>
        <p:spPr>
          <a:xfrm>
            <a:off x="648392" y="642920"/>
            <a:ext cx="11200707" cy="969749"/>
          </a:xfrm>
          <a:noFill/>
          <a:effectLst>
            <a:softEdge rad="127000"/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</a:t>
            </a:r>
            <a:r>
              <a:rPr lang="ru-RU" b="1" dirty="0" smtClean="0">
                <a:solidFill>
                  <a:srgbClr val="002060"/>
                </a:solidFill>
              </a:rPr>
              <a:t>родное село </a:t>
            </a:r>
            <a:r>
              <a:rPr lang="ru-RU" b="1" dirty="0">
                <a:solidFill>
                  <a:srgbClr val="002060"/>
                </a:solidFill>
              </a:rPr>
              <a:t>он вернулся только </a:t>
            </a:r>
            <a:r>
              <a:rPr lang="ru-RU" b="1" dirty="0" smtClean="0">
                <a:solidFill>
                  <a:srgbClr val="002060"/>
                </a:solidFill>
              </a:rPr>
              <a:t>весной 1946 года.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Всё </a:t>
            </a:r>
            <a:r>
              <a:rPr lang="ru-RU" b="1" dirty="0">
                <a:solidFill>
                  <a:srgbClr val="002060"/>
                </a:solidFill>
              </a:rPr>
              <a:t>это время дома его ждали </a:t>
            </a:r>
            <a:r>
              <a:rPr lang="ru-RU" b="1" dirty="0" smtClean="0">
                <a:solidFill>
                  <a:srgbClr val="002060"/>
                </a:solidFill>
              </a:rPr>
              <a:t>мать, жена </a:t>
            </a:r>
            <a:r>
              <a:rPr lang="ru-RU" b="1" dirty="0">
                <a:solidFill>
                  <a:srgbClr val="002060"/>
                </a:solidFill>
              </a:rPr>
              <a:t>и двое </a:t>
            </a:r>
            <a:r>
              <a:rPr lang="ru-RU" b="1" dirty="0" smtClean="0">
                <a:solidFill>
                  <a:srgbClr val="002060"/>
                </a:solidFill>
              </a:rPr>
              <a:t>детей.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654" y="1612669"/>
            <a:ext cx="5552663" cy="39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09600" y="515251"/>
            <a:ext cx="10972800" cy="13255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о Великой Отечественной войне навсегда останется в наших сердцах…</a:t>
            </a:r>
            <a:endParaRPr lang="ru-RU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887104" y="2088107"/>
            <a:ext cx="9966426" cy="4038057"/>
          </a:xfrm>
        </p:spPr>
        <p:txBody>
          <a:bodyPr>
            <a:normAutofit/>
          </a:bodyPr>
          <a:lstStyle/>
          <a:p>
            <a:r>
              <a:rPr lang="ru-RU" sz="2400" dirty="0"/>
              <a:t>Прошло уже </a:t>
            </a:r>
            <a:r>
              <a:rPr lang="ru-RU" sz="2400" dirty="0" smtClean="0"/>
              <a:t>70 </a:t>
            </a:r>
            <a:r>
              <a:rPr lang="ru-RU" sz="2400" dirty="0"/>
              <a:t>лет, как закончилась самая страшная война в истории моей Родины – Великая Отечественная война. История нашей страны не знает страничек более страшных, чем это событие. </a:t>
            </a:r>
          </a:p>
          <a:p>
            <a:r>
              <a:rPr lang="ru-RU" sz="2400" dirty="0"/>
              <a:t>Война коснулась почти каждой семьи. Несмотря на то, что прошло </a:t>
            </a:r>
            <a:r>
              <a:rPr lang="ru-RU" sz="2400" dirty="0" smtClean="0"/>
              <a:t>уже 70 </a:t>
            </a:r>
            <a:r>
              <a:rPr lang="ru-RU" sz="2400" dirty="0"/>
              <a:t>лет, память о войне жива. </a:t>
            </a:r>
          </a:p>
          <a:p>
            <a:r>
              <a:rPr lang="ru-RU" sz="2400" dirty="0"/>
              <a:t>В каждой семье есть герои,  живые или погибшие, известные или безымянные, которые заслужили вечной памяти…</a:t>
            </a:r>
          </a:p>
          <a:p>
            <a:r>
              <a:rPr lang="ru-RU" sz="2400" dirty="0"/>
              <a:t>В моей семье тоже есть герой – мой </a:t>
            </a:r>
            <a:r>
              <a:rPr lang="ru-RU" sz="2400" dirty="0" smtClean="0"/>
              <a:t>прадедушка.                                               Я </a:t>
            </a:r>
            <a:r>
              <a:rPr lang="ru-RU" sz="2400" dirty="0"/>
              <a:t>вам расскажу о нём.</a:t>
            </a:r>
          </a:p>
        </p:txBody>
      </p:sp>
    </p:spTree>
    <p:extLst>
      <p:ext uri="{BB962C8B-B14F-4D97-AF65-F5344CB8AC3E}">
        <p14:creationId xmlns:p14="http://schemas.microsoft.com/office/powerpoint/2010/main" val="36202578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</p:pic>
      <p:sp>
        <p:nvSpPr>
          <p:cNvPr id="18436" name="Содержимое 3"/>
          <p:cNvSpPr>
            <a:spLocks noGrp="1" noChangeAspect="1"/>
          </p:cNvSpPr>
          <p:nvPr>
            <p:ph sz="half" idx="2"/>
          </p:nvPr>
        </p:nvSpPr>
        <p:spPr>
          <a:xfrm>
            <a:off x="679450" y="5499507"/>
            <a:ext cx="10833100" cy="1064029"/>
          </a:xfrm>
          <a:noFill/>
          <a:effectLst>
            <a:softEdge rad="127000"/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Он </a:t>
            </a:r>
            <a:r>
              <a:rPr lang="ru-RU" sz="2400" b="1" dirty="0">
                <a:solidFill>
                  <a:srgbClr val="002060"/>
                </a:solidFill>
              </a:rPr>
              <a:t>вернулся на работу в </a:t>
            </a:r>
            <a:r>
              <a:rPr lang="ru-RU" sz="2400" b="1" dirty="0" smtClean="0">
                <a:solidFill>
                  <a:srgbClr val="002060"/>
                </a:solidFill>
              </a:rPr>
              <a:t>колхоз, в котором работал скотником, конюхом, бригадиром и заведующим животноводческой  фермой до выхода на заслуженную пенсию. Вырастил и воспитал трёх дочерей и пять внуков.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38" y="243160"/>
            <a:ext cx="7799327" cy="4961885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80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65" y="0"/>
            <a:ext cx="494666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350" y="0"/>
            <a:ext cx="32419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Мой прадед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прожил трудную, но интересную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и счастливую жизнь. Я очень горжусь им!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Таким людям, все мы должны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быть благодарны,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за мирное небо над нашей головой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569334" y="0"/>
            <a:ext cx="362266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Правительство 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СССР ценило </a:t>
            </a:r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его 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труд, за </a:t>
            </a:r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он и был награжден рядом медалей уже в мирное 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время:</a:t>
            </a:r>
          </a:p>
          <a:p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Медаль «30 лет Победы»</a:t>
            </a:r>
          </a:p>
          <a:p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Медаль «40 лет Победы»</a:t>
            </a:r>
          </a:p>
          <a:p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Медаль «60 </a:t>
            </a:r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 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Вооруженных сил СССР»</a:t>
            </a:r>
          </a:p>
          <a:p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Медаль «70 </a:t>
            </a:r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 Вооруженных сил СССР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2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Медаль </a:t>
            </a:r>
            <a:r>
              <a:rPr lang="ru-RU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 доблестный труд в ознаменование           100-летия рождения   В.И. Ленина»</a:t>
            </a:r>
            <a:endParaRPr lang="ru-RU" sz="2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8" descr="AG00355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0" y="-2425"/>
            <a:ext cx="2224585" cy="309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4"/>
          <p:cNvSpPr txBox="1">
            <a:spLocks/>
          </p:cNvSpPr>
          <p:nvPr/>
        </p:nvSpPr>
        <p:spPr>
          <a:xfrm>
            <a:off x="1439109" y="4919113"/>
            <a:ext cx="9305092" cy="1938887"/>
          </a:xfrm>
          <a:prstGeom prst="rect">
            <a:avLst/>
          </a:prstGeom>
          <a:gradFill>
            <a:gsLst>
              <a:gs pos="33000">
                <a:schemeClr val="tx2">
                  <a:lumMod val="60000"/>
                  <a:lumOff val="40000"/>
                  <a:alpha val="72000"/>
                </a:schemeClr>
              </a:gs>
              <a:gs pos="50000">
                <a:schemeClr val="accent3">
                  <a:lumMod val="75000"/>
                  <a:alpha val="65000"/>
                </a:schemeClr>
              </a:gs>
              <a:gs pos="100000">
                <a:schemeClr val="accent5">
                  <a:lumMod val="60000"/>
                  <a:lumOff val="40000"/>
                  <a:alpha val="76000"/>
                </a:schemeClr>
              </a:gs>
            </a:gsLst>
            <a:lin ang="5400000" scaled="1"/>
          </a:gradFill>
          <a:effectLst>
            <a:softEdge rad="317500"/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1113">
              <a:buFont typeface="Arial" panose="020B0604020202020204" pitchFamily="34" charset="0"/>
              <a:buNone/>
              <a:defRPr/>
            </a:pPr>
            <a:r>
              <a:rPr lang="ru-RU" dirty="0" smtClean="0"/>
              <a:t>Я никогда не видела своего прадеда. Он умер в 1992 году. </a:t>
            </a:r>
          </a:p>
          <a:p>
            <a:pPr marL="171450" indent="-11113">
              <a:buFont typeface="Arial" panose="020B0604020202020204" pitchFamily="34" charset="0"/>
              <a:buNone/>
              <a:defRPr/>
            </a:pPr>
            <a:r>
              <a:rPr lang="ru-RU" dirty="0" smtClean="0"/>
              <a:t>О нём я знаю только из рассказов взрослых.</a:t>
            </a:r>
          </a:p>
          <a:p>
            <a:pPr marL="171450" indent="-11113">
              <a:buFont typeface="Arial" panose="020B0604020202020204" pitchFamily="34" charset="0"/>
              <a:buNone/>
              <a:defRPr/>
            </a:pPr>
            <a:r>
              <a:rPr lang="ru-RU" dirty="0" smtClean="0"/>
              <a:t>Но я уверена, что он был замечательным человеком, который прожил сложную, но интересную жизнь.</a:t>
            </a:r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978400" y="2667000"/>
            <a:ext cx="2045164" cy="471326"/>
          </a:xfrm>
          <a:custGeom>
            <a:avLst/>
            <a:gdLst>
              <a:gd name="connsiteX0" fmla="*/ 330200 w 2045164"/>
              <a:gd name="connsiteY0" fmla="*/ 0 h 471326"/>
              <a:gd name="connsiteX1" fmla="*/ 330200 w 2045164"/>
              <a:gd name="connsiteY1" fmla="*/ 0 h 471326"/>
              <a:gd name="connsiteX2" fmla="*/ 444500 w 2045164"/>
              <a:gd name="connsiteY2" fmla="*/ 25400 h 471326"/>
              <a:gd name="connsiteX3" fmla="*/ 596900 w 2045164"/>
              <a:gd name="connsiteY3" fmla="*/ 114300 h 471326"/>
              <a:gd name="connsiteX4" fmla="*/ 635000 w 2045164"/>
              <a:gd name="connsiteY4" fmla="*/ 139700 h 471326"/>
              <a:gd name="connsiteX5" fmla="*/ 749300 w 2045164"/>
              <a:gd name="connsiteY5" fmla="*/ 165100 h 471326"/>
              <a:gd name="connsiteX6" fmla="*/ 838200 w 2045164"/>
              <a:gd name="connsiteY6" fmla="*/ 152400 h 471326"/>
              <a:gd name="connsiteX7" fmla="*/ 965200 w 2045164"/>
              <a:gd name="connsiteY7" fmla="*/ 139700 h 471326"/>
              <a:gd name="connsiteX8" fmla="*/ 1104900 w 2045164"/>
              <a:gd name="connsiteY8" fmla="*/ 114300 h 471326"/>
              <a:gd name="connsiteX9" fmla="*/ 1206500 w 2045164"/>
              <a:gd name="connsiteY9" fmla="*/ 101600 h 471326"/>
              <a:gd name="connsiteX10" fmla="*/ 1422400 w 2045164"/>
              <a:gd name="connsiteY10" fmla="*/ 114300 h 471326"/>
              <a:gd name="connsiteX11" fmla="*/ 1562100 w 2045164"/>
              <a:gd name="connsiteY11" fmla="*/ 152400 h 471326"/>
              <a:gd name="connsiteX12" fmla="*/ 1752600 w 2045164"/>
              <a:gd name="connsiteY12" fmla="*/ 127000 h 471326"/>
              <a:gd name="connsiteX13" fmla="*/ 1790700 w 2045164"/>
              <a:gd name="connsiteY13" fmla="*/ 152400 h 471326"/>
              <a:gd name="connsiteX14" fmla="*/ 1866900 w 2045164"/>
              <a:gd name="connsiteY14" fmla="*/ 177800 h 471326"/>
              <a:gd name="connsiteX15" fmla="*/ 1993900 w 2045164"/>
              <a:gd name="connsiteY15" fmla="*/ 152400 h 471326"/>
              <a:gd name="connsiteX16" fmla="*/ 2032000 w 2045164"/>
              <a:gd name="connsiteY16" fmla="*/ 139700 h 471326"/>
              <a:gd name="connsiteX17" fmla="*/ 2032000 w 2045164"/>
              <a:gd name="connsiteY17" fmla="*/ 139700 h 471326"/>
              <a:gd name="connsiteX18" fmla="*/ 2044700 w 2045164"/>
              <a:gd name="connsiteY18" fmla="*/ 368300 h 471326"/>
              <a:gd name="connsiteX19" fmla="*/ 2044700 w 2045164"/>
              <a:gd name="connsiteY19" fmla="*/ 368300 h 471326"/>
              <a:gd name="connsiteX20" fmla="*/ 1879600 w 2045164"/>
              <a:gd name="connsiteY20" fmla="*/ 393700 h 471326"/>
              <a:gd name="connsiteX21" fmla="*/ 1739900 w 2045164"/>
              <a:gd name="connsiteY21" fmla="*/ 431800 h 471326"/>
              <a:gd name="connsiteX22" fmla="*/ 1435100 w 2045164"/>
              <a:gd name="connsiteY22" fmla="*/ 457200 h 471326"/>
              <a:gd name="connsiteX23" fmla="*/ 1358900 w 2045164"/>
              <a:gd name="connsiteY23" fmla="*/ 457200 h 471326"/>
              <a:gd name="connsiteX24" fmla="*/ 1143000 w 2045164"/>
              <a:gd name="connsiteY24" fmla="*/ 457200 h 471326"/>
              <a:gd name="connsiteX25" fmla="*/ 1143000 w 2045164"/>
              <a:gd name="connsiteY25" fmla="*/ 457200 h 471326"/>
              <a:gd name="connsiteX26" fmla="*/ 1003300 w 2045164"/>
              <a:gd name="connsiteY26" fmla="*/ 431800 h 471326"/>
              <a:gd name="connsiteX27" fmla="*/ 952500 w 2045164"/>
              <a:gd name="connsiteY27" fmla="*/ 419100 h 471326"/>
              <a:gd name="connsiteX28" fmla="*/ 711200 w 2045164"/>
              <a:gd name="connsiteY28" fmla="*/ 419100 h 471326"/>
              <a:gd name="connsiteX29" fmla="*/ 711200 w 2045164"/>
              <a:gd name="connsiteY29" fmla="*/ 419100 h 471326"/>
              <a:gd name="connsiteX30" fmla="*/ 431800 w 2045164"/>
              <a:gd name="connsiteY30" fmla="*/ 393700 h 471326"/>
              <a:gd name="connsiteX31" fmla="*/ 393700 w 2045164"/>
              <a:gd name="connsiteY31" fmla="*/ 381000 h 471326"/>
              <a:gd name="connsiteX32" fmla="*/ 317500 w 2045164"/>
              <a:gd name="connsiteY32" fmla="*/ 330200 h 471326"/>
              <a:gd name="connsiteX33" fmla="*/ 228600 w 2045164"/>
              <a:gd name="connsiteY33" fmla="*/ 330200 h 471326"/>
              <a:gd name="connsiteX34" fmla="*/ 165100 w 2045164"/>
              <a:gd name="connsiteY34" fmla="*/ 317500 h 471326"/>
              <a:gd name="connsiteX35" fmla="*/ 63500 w 2045164"/>
              <a:gd name="connsiteY35" fmla="*/ 279400 h 471326"/>
              <a:gd name="connsiteX36" fmla="*/ 25400 w 2045164"/>
              <a:gd name="connsiteY36" fmla="*/ 254000 h 471326"/>
              <a:gd name="connsiteX37" fmla="*/ 0 w 2045164"/>
              <a:gd name="connsiteY37" fmla="*/ 215900 h 471326"/>
              <a:gd name="connsiteX38" fmla="*/ 0 w 2045164"/>
              <a:gd name="connsiteY38" fmla="*/ 152400 h 471326"/>
              <a:gd name="connsiteX39" fmla="*/ 127000 w 2045164"/>
              <a:gd name="connsiteY39" fmla="*/ 50800 h 471326"/>
              <a:gd name="connsiteX40" fmla="*/ 165100 w 2045164"/>
              <a:gd name="connsiteY40" fmla="*/ 38100 h 471326"/>
              <a:gd name="connsiteX41" fmla="*/ 215900 w 2045164"/>
              <a:gd name="connsiteY41" fmla="*/ 12700 h 471326"/>
              <a:gd name="connsiteX42" fmla="*/ 330200 w 2045164"/>
              <a:gd name="connsiteY42" fmla="*/ 0 h 47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45164" h="471326">
                <a:moveTo>
                  <a:pt x="330200" y="0"/>
                </a:moveTo>
                <a:lnTo>
                  <a:pt x="330200" y="0"/>
                </a:lnTo>
                <a:cubicBezTo>
                  <a:pt x="368300" y="8467"/>
                  <a:pt x="407197" y="13922"/>
                  <a:pt x="444500" y="25400"/>
                </a:cubicBezTo>
                <a:cubicBezTo>
                  <a:pt x="478197" y="35768"/>
                  <a:pt x="590678" y="110152"/>
                  <a:pt x="596900" y="114300"/>
                </a:cubicBezTo>
                <a:cubicBezTo>
                  <a:pt x="609600" y="122767"/>
                  <a:pt x="620971" y="133687"/>
                  <a:pt x="635000" y="139700"/>
                </a:cubicBezTo>
                <a:cubicBezTo>
                  <a:pt x="650693" y="146426"/>
                  <a:pt x="737999" y="162840"/>
                  <a:pt x="749300" y="165100"/>
                </a:cubicBezTo>
                <a:cubicBezTo>
                  <a:pt x="778933" y="160867"/>
                  <a:pt x="808471" y="155898"/>
                  <a:pt x="838200" y="152400"/>
                </a:cubicBezTo>
                <a:cubicBezTo>
                  <a:pt x="880453" y="147429"/>
                  <a:pt x="923083" y="145717"/>
                  <a:pt x="965200" y="139700"/>
                </a:cubicBezTo>
                <a:cubicBezTo>
                  <a:pt x="1012054" y="133007"/>
                  <a:pt x="1058149" y="121682"/>
                  <a:pt x="1104900" y="114300"/>
                </a:cubicBezTo>
                <a:cubicBezTo>
                  <a:pt x="1138613" y="108977"/>
                  <a:pt x="1172633" y="105833"/>
                  <a:pt x="1206500" y="101600"/>
                </a:cubicBezTo>
                <a:cubicBezTo>
                  <a:pt x="1278467" y="105833"/>
                  <a:pt x="1350822" y="105711"/>
                  <a:pt x="1422400" y="114300"/>
                </a:cubicBezTo>
                <a:cubicBezTo>
                  <a:pt x="1467161" y="119671"/>
                  <a:pt x="1517660" y="137587"/>
                  <a:pt x="1562100" y="152400"/>
                </a:cubicBezTo>
                <a:cubicBezTo>
                  <a:pt x="1640995" y="93229"/>
                  <a:pt x="1612391" y="96955"/>
                  <a:pt x="1752600" y="127000"/>
                </a:cubicBezTo>
                <a:cubicBezTo>
                  <a:pt x="1767525" y="130198"/>
                  <a:pt x="1776752" y="146201"/>
                  <a:pt x="1790700" y="152400"/>
                </a:cubicBezTo>
                <a:cubicBezTo>
                  <a:pt x="1815166" y="163274"/>
                  <a:pt x="1866900" y="177800"/>
                  <a:pt x="1866900" y="177800"/>
                </a:cubicBezTo>
                <a:cubicBezTo>
                  <a:pt x="1909233" y="169333"/>
                  <a:pt x="1952944" y="166052"/>
                  <a:pt x="1993900" y="152400"/>
                </a:cubicBezTo>
                <a:lnTo>
                  <a:pt x="2032000" y="139700"/>
                </a:lnTo>
                <a:lnTo>
                  <a:pt x="2032000" y="139700"/>
                </a:lnTo>
                <a:cubicBezTo>
                  <a:pt x="2048907" y="291867"/>
                  <a:pt x="2044700" y="215666"/>
                  <a:pt x="2044700" y="368300"/>
                </a:cubicBezTo>
                <a:lnTo>
                  <a:pt x="2044700" y="368300"/>
                </a:lnTo>
                <a:cubicBezTo>
                  <a:pt x="1952580" y="378536"/>
                  <a:pt x="1949592" y="373702"/>
                  <a:pt x="1879600" y="393700"/>
                </a:cubicBezTo>
                <a:cubicBezTo>
                  <a:pt x="1823914" y="409610"/>
                  <a:pt x="1813987" y="423568"/>
                  <a:pt x="1739900" y="431800"/>
                </a:cubicBezTo>
                <a:cubicBezTo>
                  <a:pt x="1562348" y="451528"/>
                  <a:pt x="1663850" y="441950"/>
                  <a:pt x="1435100" y="457200"/>
                </a:cubicBezTo>
                <a:cubicBezTo>
                  <a:pt x="1346752" y="486649"/>
                  <a:pt x="1447248" y="461617"/>
                  <a:pt x="1358900" y="457200"/>
                </a:cubicBezTo>
                <a:cubicBezTo>
                  <a:pt x="1287023" y="453606"/>
                  <a:pt x="1214967" y="457200"/>
                  <a:pt x="1143000" y="457200"/>
                </a:cubicBezTo>
                <a:lnTo>
                  <a:pt x="1143000" y="457200"/>
                </a:lnTo>
                <a:lnTo>
                  <a:pt x="1003300" y="431800"/>
                </a:lnTo>
                <a:cubicBezTo>
                  <a:pt x="986184" y="428377"/>
                  <a:pt x="969938" y="419858"/>
                  <a:pt x="952500" y="419100"/>
                </a:cubicBezTo>
                <a:cubicBezTo>
                  <a:pt x="872143" y="415606"/>
                  <a:pt x="791633" y="419100"/>
                  <a:pt x="711200" y="419100"/>
                </a:cubicBezTo>
                <a:lnTo>
                  <a:pt x="711200" y="419100"/>
                </a:lnTo>
                <a:cubicBezTo>
                  <a:pt x="590963" y="412027"/>
                  <a:pt x="530895" y="418474"/>
                  <a:pt x="431800" y="393700"/>
                </a:cubicBezTo>
                <a:cubicBezTo>
                  <a:pt x="418813" y="390453"/>
                  <a:pt x="405402" y="387501"/>
                  <a:pt x="393700" y="381000"/>
                </a:cubicBezTo>
                <a:cubicBezTo>
                  <a:pt x="367015" y="366175"/>
                  <a:pt x="348027" y="330200"/>
                  <a:pt x="317500" y="330200"/>
                </a:cubicBezTo>
                <a:lnTo>
                  <a:pt x="228600" y="330200"/>
                </a:lnTo>
                <a:lnTo>
                  <a:pt x="165100" y="317500"/>
                </a:lnTo>
                <a:cubicBezTo>
                  <a:pt x="131233" y="304800"/>
                  <a:pt x="96428" y="294367"/>
                  <a:pt x="63500" y="279400"/>
                </a:cubicBezTo>
                <a:cubicBezTo>
                  <a:pt x="49605" y="273084"/>
                  <a:pt x="36193" y="264793"/>
                  <a:pt x="25400" y="254000"/>
                </a:cubicBezTo>
                <a:cubicBezTo>
                  <a:pt x="14607" y="243207"/>
                  <a:pt x="0" y="215900"/>
                  <a:pt x="0" y="215900"/>
                </a:cubicBezTo>
                <a:lnTo>
                  <a:pt x="0" y="152400"/>
                </a:lnTo>
                <a:cubicBezTo>
                  <a:pt x="16273" y="138451"/>
                  <a:pt x="89360" y="69620"/>
                  <a:pt x="127000" y="50800"/>
                </a:cubicBezTo>
                <a:cubicBezTo>
                  <a:pt x="138974" y="44813"/>
                  <a:pt x="153126" y="44087"/>
                  <a:pt x="165100" y="38100"/>
                </a:cubicBezTo>
                <a:cubicBezTo>
                  <a:pt x="220596" y="10352"/>
                  <a:pt x="184089" y="12700"/>
                  <a:pt x="215900" y="12700"/>
                </a:cubicBezTo>
                <a:lnTo>
                  <a:pt x="33020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 advAuto="2000"/>
      <p:bldP spid="8" grpI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969" y="2760785"/>
            <a:ext cx="1092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B0F0"/>
                </a:solidFill>
              </a:rPr>
              <a:t>Благодарю за внимание!</a:t>
            </a:r>
            <a:endParaRPr lang="ru-RU" sz="7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00" y="6027021"/>
            <a:ext cx="12014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rgbClr val="FFFF00"/>
                </a:solidFill>
              </a:rPr>
              <a:t>В презентации использованы материалы из семейного архива семьи Беспаловых, а так же информация интернет ресурсов</a:t>
            </a:r>
            <a:endParaRPr lang="ru-RU" sz="17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F0000"/>
            </a:gs>
            <a:gs pos="69000">
              <a:srgbClr val="FF0000"/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139 из 4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64" y="0"/>
            <a:ext cx="91350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5387" y="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latin typeface="Arial" charset="0"/>
              </a:rPr>
              <a:t>Посвящается</a:t>
            </a:r>
            <a:endParaRPr lang="ru-RU" sz="3200" b="1" i="1" dirty="0">
              <a:solidFill>
                <a:srgbClr val="000000"/>
              </a:solidFill>
              <a:latin typeface="Arial" charset="0"/>
            </a:endParaRPr>
          </a:p>
          <a:p>
            <a:endParaRPr lang="ru-RU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548744" y="612524"/>
            <a:ext cx="2643256" cy="135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ru-RU" sz="2790" b="1" i="1" dirty="0" smtClean="0">
                <a:solidFill>
                  <a:srgbClr val="000000"/>
                </a:solidFill>
                <a:latin typeface="Arial" charset="0"/>
              </a:rPr>
              <a:t>Кузьмину</a:t>
            </a:r>
          </a:p>
          <a:p>
            <a:pPr>
              <a:lnSpc>
                <a:spcPct val="95000"/>
              </a:lnSpc>
            </a:pPr>
            <a:r>
              <a:rPr lang="ru-RU" sz="2790" b="1" i="1" dirty="0" smtClean="0">
                <a:solidFill>
                  <a:srgbClr val="000000"/>
                </a:solidFill>
                <a:latin typeface="Arial" charset="0"/>
              </a:rPr>
              <a:t>Григорию</a:t>
            </a:r>
          </a:p>
          <a:p>
            <a:pPr>
              <a:lnSpc>
                <a:spcPct val="95000"/>
              </a:lnSpc>
            </a:pPr>
            <a:r>
              <a:rPr lang="ru-RU" sz="2790" b="1" i="1" dirty="0" smtClean="0">
                <a:solidFill>
                  <a:srgbClr val="000000"/>
                </a:solidFill>
                <a:latin typeface="Arial" charset="0"/>
              </a:rPr>
              <a:t>Степановичу</a:t>
            </a:r>
            <a:endParaRPr lang="en-US" sz="1620" dirty="0"/>
          </a:p>
          <a:p>
            <a:pPr>
              <a:lnSpc>
                <a:spcPct val="95000"/>
              </a:lnSpc>
            </a:pPr>
            <a:endParaRPr lang="en-US" sz="9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8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5953" y="164270"/>
            <a:ext cx="8304877" cy="669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2087" y="321931"/>
            <a:ext cx="7038982" cy="49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ru-RU" sz="3400" b="1" i="1" dirty="0" smtClean="0">
                <a:solidFill>
                  <a:srgbClr val="000000"/>
                </a:solidFill>
                <a:latin typeface="Arial" charset="0"/>
              </a:rPr>
              <a:t>Кузьмин Григорий Степанович</a:t>
            </a:r>
            <a:endParaRPr lang="en-US" sz="3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152001" y="976651"/>
            <a:ext cx="3989068" cy="33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«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Прошла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война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прошла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страда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.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Но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боль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взывает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к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людям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: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Давайте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люди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никогда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Об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этом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забудем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!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…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Затем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чтоб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этого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забыть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смели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поколенья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.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Затем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чтоб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нам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счастливей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быть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,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А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счастье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-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не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 в </a:t>
            </a:r>
            <a:r>
              <a:rPr lang="en-US" sz="1620" b="1" i="1" dirty="0" err="1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забвенье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!»</a:t>
            </a:r>
            <a:endParaRPr lang="en-US" sz="1620" dirty="0"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r">
              <a:lnSpc>
                <a:spcPct val="150000"/>
              </a:lnSpc>
            </a:pPr>
            <a:r>
              <a:rPr lang="en-US" sz="1620" b="1" i="1" dirty="0" smtClean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(</a:t>
            </a:r>
            <a:r>
              <a:rPr lang="ru-RU" sz="1620" b="1" i="1" dirty="0" smtClean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А. </a:t>
            </a:r>
            <a:r>
              <a:rPr lang="en-US" sz="1620" b="1" i="1" dirty="0" err="1" smtClean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Твардовский</a:t>
            </a:r>
            <a:r>
              <a:rPr lang="en-US" sz="1620" b="1" i="1" dirty="0"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336550"/>
            <a:ext cx="4414171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18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aratovskaya_O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02"/>
            <a:ext cx="12192000" cy="70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09254" y="552608"/>
            <a:ext cx="10640291" cy="4431983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Мой прадедушка, 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Кузьмин Григорий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Степанович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родился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19 ноября 1910 года в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селе </a:t>
            </a:r>
            <a:r>
              <a:rPr lang="ru-RU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Лопатино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Балашовского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района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Саратовской области,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семье бедного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крестьянина. Он окончил 2 класса церковно-приходской школы.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       Другого 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образования у прадеда не было.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Кольцо 1"/>
          <p:cNvSpPr/>
          <p:nvPr/>
        </p:nvSpPr>
        <p:spPr>
          <a:xfrm>
            <a:off x="852585" y="2654300"/>
            <a:ext cx="214215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95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bldLvl="4" autoUpdateAnimBg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281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18705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прадедушка – разведчик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2" y="849832"/>
            <a:ext cx="4061222" cy="238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49" y="990555"/>
            <a:ext cx="4126707" cy="2950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40" y="990555"/>
            <a:ext cx="4126707" cy="2968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81" y="849832"/>
            <a:ext cx="3083720" cy="5219661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554139" y="4041238"/>
            <a:ext cx="4554141" cy="27346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Война для моего прадедушки – Григория Степановича Кузьмина началась в 1941г. На войне он был разведчиком. Я об этом  впервые узнала из его красноармейской книжки, благодаря которой и проследила его боевой путь.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34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1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1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265" y="54074"/>
            <a:ext cx="11255433" cy="1612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Мой </a:t>
            </a:r>
            <a:r>
              <a:rPr lang="ru-RU" sz="2400" dirty="0"/>
              <a:t>прадед проходил </a:t>
            </a:r>
            <a:r>
              <a:rPr lang="ru-RU" sz="2400" dirty="0" smtClean="0"/>
              <a:t>службу в 63-й стрелковой дивизии 291 стрелкового полка             78 отдельного лыжного батальона, должность старшина стрелковой роты.                         Он не однократно ходил в разведку. Роль </a:t>
            </a:r>
            <a:r>
              <a:rPr lang="ru-RU" sz="2400" dirty="0"/>
              <a:t>разведчика в войне </a:t>
            </a:r>
            <a:r>
              <a:rPr lang="ru-RU" sz="2400"/>
              <a:t>неоценима</a:t>
            </a:r>
            <a:r>
              <a:rPr lang="ru-RU" sz="2400" smtClean="0"/>
              <a:t>.            </a:t>
            </a:r>
            <a:r>
              <a:rPr lang="ru-RU" sz="2400" dirty="0"/>
              <a:t>Ведь исход как оборонительных, так и наступательных операций во многом зависит от знания расположения и количества боевых соединений противника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19" y="1800226"/>
            <a:ext cx="7707086" cy="505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6" y="1800226"/>
            <a:ext cx="8219630" cy="50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31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0" y="-1"/>
            <a:ext cx="1220749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232" y="0"/>
            <a:ext cx="47418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35" y="124690"/>
            <a:ext cx="665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 smtClean="0">
                <a:solidFill>
                  <a:srgbClr val="002060"/>
                </a:solidFill>
              </a:rPr>
              <a:t>Боевые операции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535" y="1229187"/>
            <a:ext cx="3524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В течении </a:t>
            </a:r>
            <a:r>
              <a:rPr lang="ru-RU" sz="3200" dirty="0" smtClean="0">
                <a:solidFill>
                  <a:srgbClr val="002060"/>
                </a:solidFill>
              </a:rPr>
              <a:t>               8 </a:t>
            </a:r>
            <a:r>
              <a:rPr lang="ru-RU" sz="3200" dirty="0">
                <a:solidFill>
                  <a:srgbClr val="002060"/>
                </a:solidFill>
              </a:rPr>
              <a:t>месяцев находился в тылу врага, уничтожал коммуникации </a:t>
            </a:r>
            <a:r>
              <a:rPr lang="ru-RU" sz="3200" dirty="0" smtClean="0">
                <a:solidFill>
                  <a:srgbClr val="002060"/>
                </a:solidFill>
              </a:rPr>
              <a:t>противника.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74" y="832575"/>
            <a:ext cx="3257933" cy="6025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2" y="3641734"/>
            <a:ext cx="4157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rgbClr val="002060"/>
              </a:solidFill>
            </a:endParaRPr>
          </a:p>
          <a:p>
            <a:r>
              <a:rPr lang="ru-RU" sz="3200" dirty="0">
                <a:solidFill>
                  <a:srgbClr val="002060"/>
                </a:solidFill>
              </a:rPr>
              <a:t>Н</a:t>
            </a:r>
            <a:r>
              <a:rPr lang="ru-RU" sz="3200" dirty="0" smtClean="0">
                <a:solidFill>
                  <a:srgbClr val="002060"/>
                </a:solidFill>
              </a:rPr>
              <a:t>агражден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медалью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«За </a:t>
            </a:r>
            <a:r>
              <a:rPr lang="ru-RU" sz="3200" dirty="0">
                <a:solidFill>
                  <a:srgbClr val="002060"/>
                </a:solidFill>
              </a:rPr>
              <a:t>боевые заслуги».</a:t>
            </a:r>
          </a:p>
        </p:txBody>
      </p:sp>
    </p:spTree>
    <p:extLst>
      <p:ext uri="{BB962C8B-B14F-4D97-AF65-F5344CB8AC3E}">
        <p14:creationId xmlns:p14="http://schemas.microsoft.com/office/powerpoint/2010/main" val="33337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allAtOnce"/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 отвагу.jpg"/>
          <p:cNvPicPr>
            <a:picLocks noChangeAspect="1"/>
          </p:cNvPicPr>
          <p:nvPr/>
        </p:nvPicPr>
        <p:blipFill rotWithShape="1">
          <a:blip r:embed="rId2" cstate="print"/>
          <a:srcRect l="24927" r="25225" b="8552"/>
          <a:stretch/>
        </p:blipFill>
        <p:spPr>
          <a:xfrm>
            <a:off x="4339243" y="301497"/>
            <a:ext cx="2726575" cy="50020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388" y="-25109"/>
            <a:ext cx="5209611" cy="6883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514" y="157941"/>
            <a:ext cx="39734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7 июля </a:t>
            </a:r>
            <a:r>
              <a:rPr lang="ru-RU" sz="3200" dirty="0"/>
              <a:t>1944 года в районе аэродрома </a:t>
            </a:r>
            <a:r>
              <a:rPr lang="ru-RU" sz="3200" dirty="0" err="1"/>
              <a:t>Бутцлав</a:t>
            </a:r>
            <a:r>
              <a:rPr lang="ru-RU" sz="3200" dirty="0"/>
              <a:t> разминировал цистерну с бензином, чем обеспечил продвижении артиллерии дивизии.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857" y="4035209"/>
            <a:ext cx="3973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Награжден </a:t>
            </a:r>
            <a:r>
              <a:rPr lang="ru-RU" sz="3200" dirty="0"/>
              <a:t>медалью «За отвагу</a:t>
            </a:r>
            <a:r>
              <a:rPr lang="ru-RU" sz="3200" dirty="0" smtClean="0"/>
              <a:t>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2796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4040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4040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Произвольный</PresentationFormat>
  <Paragraphs>102</Paragraphs>
  <Slides>23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День Победы_06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Служба на Дальнем Востоке</vt:lpstr>
      <vt:lpstr> ВОЙНА C ЯПОНИЕЙ</vt:lpstr>
      <vt:lpstr>Документальное изложение личного боевого подвига</vt:lpstr>
      <vt:lpstr>Презентация PowerPoint</vt:lpstr>
      <vt:lpstr>Презентация PowerPoint</vt:lpstr>
      <vt:lpstr>Презентация PowerPoint</vt:lpstr>
      <vt:lpstr>Никто не забыт, ничто не забыто</vt:lpstr>
      <vt:lpstr>Презентация PowerPoint</vt:lpstr>
      <vt:lpstr>Послевоенная  жизнь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2014-10-31T10:46:06Z</dcterms:created>
  <dcterms:modified xsi:type="dcterms:W3CDTF">2015-05-05T15:42:50Z</dcterms:modified>
</cp:coreProperties>
</file>