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90707D1-DBD0-4AC8-B041-360E9050E0E9}" type="datetimeFigureOut">
              <a:rPr lang="ru-RU" smtClean="0"/>
              <a:pPr/>
              <a:t>11.10.2013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07B4B7-FF57-4247-B482-96BE295759B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0707D1-DBD0-4AC8-B041-360E9050E0E9}" type="datetimeFigureOut">
              <a:rPr lang="ru-RU" smtClean="0"/>
              <a:pPr/>
              <a:t>11.10.2013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07B4B7-FF57-4247-B482-96BE295759B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0707D1-DBD0-4AC8-B041-360E9050E0E9}" type="datetimeFigureOut">
              <a:rPr lang="ru-RU" smtClean="0"/>
              <a:pPr/>
              <a:t>11.10.2013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07B4B7-FF57-4247-B482-96BE295759B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0707D1-DBD0-4AC8-B041-360E9050E0E9}" type="datetimeFigureOut">
              <a:rPr lang="ru-RU" smtClean="0"/>
              <a:pPr/>
              <a:t>11.10.2013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07B4B7-FF57-4247-B482-96BE295759B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90707D1-DBD0-4AC8-B041-360E9050E0E9}" type="datetimeFigureOut">
              <a:rPr lang="ru-RU" smtClean="0"/>
              <a:pPr/>
              <a:t>11.10.2013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07B4B7-FF57-4247-B482-96BE295759B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90707D1-DBD0-4AC8-B041-360E9050E0E9}" type="datetimeFigureOut">
              <a:rPr lang="ru-RU" smtClean="0"/>
              <a:pPr/>
              <a:t>11.10.2013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07B4B7-FF57-4247-B482-96BE295759B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90707D1-DBD0-4AC8-B041-360E9050E0E9}" type="datetimeFigureOut">
              <a:rPr lang="ru-RU" smtClean="0"/>
              <a:pPr/>
              <a:t>11.10.2013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507B4B7-FF57-4247-B482-96BE295759B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0707D1-DBD0-4AC8-B041-360E9050E0E9}" type="datetimeFigureOut">
              <a:rPr lang="ru-RU" smtClean="0"/>
              <a:pPr/>
              <a:t>11.10.2013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507B4B7-FF57-4247-B482-96BE295759B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0707D1-DBD0-4AC8-B041-360E9050E0E9}" type="datetimeFigureOut">
              <a:rPr lang="ru-RU" smtClean="0"/>
              <a:pPr/>
              <a:t>11.10.2013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507B4B7-FF57-4247-B482-96BE295759B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0707D1-DBD0-4AC8-B041-360E9050E0E9}" type="datetimeFigureOut">
              <a:rPr lang="ru-RU" smtClean="0"/>
              <a:pPr/>
              <a:t>11.10.2013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07B4B7-FF57-4247-B482-96BE295759B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0707D1-DBD0-4AC8-B041-360E9050E0E9}" type="datetimeFigureOut">
              <a:rPr lang="ru-RU" smtClean="0"/>
              <a:pPr/>
              <a:t>11.10.2013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07B4B7-FF57-4247-B482-96BE295759B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707D1-DBD0-4AC8-B041-360E9050E0E9}" type="datetimeFigureOut">
              <a:rPr lang="ru-RU" smtClean="0"/>
              <a:pPr/>
              <a:t>11.10.2013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7B4B7-FF57-4247-B482-96BE295759B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0298" y="2714620"/>
            <a:ext cx="4786346" cy="1015663"/>
          </a:xfrm>
          <a:prstGeom prst="rect">
            <a:avLst/>
          </a:prstGeom>
          <a:noFill/>
        </p:spPr>
        <p:txBody>
          <a:bodyPr wrap="square" rtlCol="0">
            <a:spAutoFit/>
          </a:bodyPr>
          <a:lstStyle/>
          <a:p>
            <a:r>
              <a:rPr lang="ru-RU" sz="6000" b="1" dirty="0" smtClean="0">
                <a:solidFill>
                  <a:srgbClr val="FF0000"/>
                </a:solidFill>
              </a:rPr>
              <a:t>Наша память</a:t>
            </a:r>
            <a:endParaRPr lang="ru-RU" sz="6000" b="1" dirty="0">
              <a:solidFill>
                <a:srgbClr val="FF0000"/>
              </a:solidFill>
            </a:endParaRPr>
          </a:p>
        </p:txBody>
      </p:sp>
      <p:sp>
        <p:nvSpPr>
          <p:cNvPr id="5" name="TextBox 4"/>
          <p:cNvSpPr txBox="1"/>
          <p:nvPr/>
        </p:nvSpPr>
        <p:spPr>
          <a:xfrm>
            <a:off x="5643570" y="5286388"/>
            <a:ext cx="3071834" cy="461665"/>
          </a:xfrm>
          <a:prstGeom prst="rect">
            <a:avLst/>
          </a:prstGeom>
          <a:noFill/>
        </p:spPr>
        <p:txBody>
          <a:bodyPr wrap="square" rtlCol="0">
            <a:spAutoFit/>
          </a:bodyPr>
          <a:lstStyle/>
          <a:p>
            <a:r>
              <a:rPr lang="ru-RU" sz="2400" b="1" dirty="0" smtClean="0"/>
              <a:t>Егоров Игорь, 9класс</a:t>
            </a:r>
            <a:endParaRPr lang="ru-RU" sz="2400" b="1" dirty="0"/>
          </a:p>
        </p:txBody>
      </p:sp>
      <p:sp>
        <p:nvSpPr>
          <p:cNvPr id="6" name="TextBox 5"/>
          <p:cNvSpPr txBox="1"/>
          <p:nvPr/>
        </p:nvSpPr>
        <p:spPr>
          <a:xfrm>
            <a:off x="4214810" y="6143644"/>
            <a:ext cx="857256" cy="461665"/>
          </a:xfrm>
          <a:prstGeom prst="rect">
            <a:avLst/>
          </a:prstGeom>
          <a:noFill/>
        </p:spPr>
        <p:txBody>
          <a:bodyPr wrap="square" rtlCol="0">
            <a:spAutoFit/>
          </a:bodyPr>
          <a:lstStyle/>
          <a:p>
            <a:r>
              <a:rPr lang="ru-RU" sz="2400" b="1" dirty="0" smtClean="0"/>
              <a:t>2013</a:t>
            </a:r>
            <a:endParaRPr lang="ru-RU"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72074"/>
            <a:ext cx="8429684" cy="1569660"/>
          </a:xfrm>
          <a:prstGeom prst="rect">
            <a:avLst/>
          </a:prstGeom>
          <a:noFill/>
        </p:spPr>
        <p:txBody>
          <a:bodyPr wrap="square" rtlCol="0">
            <a:spAutoFit/>
          </a:bodyPr>
          <a:lstStyle/>
          <a:p>
            <a:r>
              <a:rPr lang="ru-RU" sz="2400" b="1" dirty="0" smtClean="0"/>
              <a:t>   Битва за Москву является одной из самых масштабных битв за время войны по количеству участвовавших войск и по понесённым потерям. Потери не обошли и наш экипаж – был потерян первый танк. </a:t>
            </a:r>
            <a:endParaRPr lang="ru-RU" sz="2400" b="1" dirty="0"/>
          </a:p>
        </p:txBody>
      </p:sp>
      <p:pic>
        <p:nvPicPr>
          <p:cNvPr id="3074" name="Picture 2" descr="C:\Users\user\Desktop\Огненная дуга\Картинки\11.jpg"/>
          <p:cNvPicPr>
            <a:picLocks noChangeAspect="1" noChangeArrowheads="1"/>
          </p:cNvPicPr>
          <p:nvPr/>
        </p:nvPicPr>
        <p:blipFill>
          <a:blip r:embed="rId2"/>
          <a:srcRect/>
          <a:stretch>
            <a:fillRect/>
          </a:stretch>
        </p:blipFill>
        <p:spPr bwMode="auto">
          <a:xfrm>
            <a:off x="785786" y="214290"/>
            <a:ext cx="7491387" cy="472440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500702"/>
            <a:ext cx="8429684" cy="1200329"/>
          </a:xfrm>
          <a:prstGeom prst="rect">
            <a:avLst/>
          </a:prstGeom>
          <a:noFill/>
        </p:spPr>
        <p:txBody>
          <a:bodyPr wrap="square" rtlCol="0">
            <a:spAutoFit/>
          </a:bodyPr>
          <a:lstStyle/>
          <a:p>
            <a:r>
              <a:rPr lang="ru-RU" sz="2400" b="1" dirty="0" smtClean="0"/>
              <a:t>   Переформирование, получение нового танка и снова на фронт. Теперь танковые дивизии обрушивали на немцев свой стальной кулак и гнали их на Запад.</a:t>
            </a:r>
            <a:endParaRPr lang="ru-RU" sz="2400" b="1" dirty="0"/>
          </a:p>
        </p:txBody>
      </p:sp>
      <p:pic>
        <p:nvPicPr>
          <p:cNvPr id="3075" name="Picture 3" descr="C:\Users\user\Desktop\Screenshot - 01.10.jpg"/>
          <p:cNvPicPr>
            <a:picLocks noChangeAspect="1" noChangeArrowheads="1"/>
          </p:cNvPicPr>
          <p:nvPr/>
        </p:nvPicPr>
        <p:blipFill>
          <a:blip r:embed="rId2">
            <a:lum contrast="10000"/>
          </a:blip>
          <a:srcRect/>
          <a:stretch>
            <a:fillRect/>
          </a:stretch>
        </p:blipFill>
        <p:spPr bwMode="auto">
          <a:xfrm>
            <a:off x="428596" y="285728"/>
            <a:ext cx="8348954" cy="52169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572008"/>
            <a:ext cx="8429684" cy="2308324"/>
          </a:xfrm>
          <a:prstGeom prst="rect">
            <a:avLst/>
          </a:prstGeom>
          <a:noFill/>
        </p:spPr>
        <p:txBody>
          <a:bodyPr wrap="square" rtlCol="0">
            <a:spAutoFit/>
          </a:bodyPr>
          <a:lstStyle/>
          <a:p>
            <a:r>
              <a:rPr lang="ru-RU" sz="2400" b="1" dirty="0" smtClean="0"/>
              <a:t>   12 июля 1943 года. Курская дуга. 5-я гвардейская танковая армия </a:t>
            </a:r>
            <a:r>
              <a:rPr lang="ru-RU" sz="2400" b="1" dirty="0" err="1" smtClean="0"/>
              <a:t>П.Ротмистрова</a:t>
            </a:r>
            <a:r>
              <a:rPr lang="ru-RU" sz="2400" b="1" dirty="0" smtClean="0"/>
              <a:t>.  Встречный танковый бой у Прохоровки.  Известно, что во время боя Т-34 потерян</a:t>
            </a:r>
            <a:r>
              <a:rPr lang="ru-RU" sz="2400" b="1" smtClean="0"/>
              <a:t>, но </a:t>
            </a:r>
            <a:r>
              <a:rPr lang="ru-RU" sz="2400" b="1" dirty="0" smtClean="0"/>
              <a:t>все члены «</a:t>
            </a:r>
            <a:r>
              <a:rPr lang="ru-RU" sz="2400" b="1" dirty="0" err="1" smtClean="0"/>
              <a:t>Трофимовского</a:t>
            </a:r>
            <a:r>
              <a:rPr lang="ru-RU" sz="2400" b="1" dirty="0" smtClean="0"/>
              <a:t> экипажа» выжили. Какой ценой? Стоит  только  догадываться. В 1943-ем Михаил Сергеевич побывал  дома.</a:t>
            </a:r>
            <a:endParaRPr lang="ru-RU" sz="2400" b="1" dirty="0"/>
          </a:p>
        </p:txBody>
      </p:sp>
      <p:pic>
        <p:nvPicPr>
          <p:cNvPr id="4098" name="Picture 2" descr="C:\Users\user\Desktop\Огненная дуга\Картинки\12.jpg"/>
          <p:cNvPicPr>
            <a:picLocks noChangeAspect="1" noChangeArrowheads="1"/>
          </p:cNvPicPr>
          <p:nvPr/>
        </p:nvPicPr>
        <p:blipFill>
          <a:blip r:embed="rId2"/>
          <a:srcRect/>
          <a:stretch>
            <a:fillRect/>
          </a:stretch>
        </p:blipFill>
        <p:spPr bwMode="auto">
          <a:xfrm>
            <a:off x="1071538" y="142852"/>
            <a:ext cx="7072362" cy="44314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143512"/>
            <a:ext cx="8786874" cy="1569660"/>
          </a:xfrm>
          <a:prstGeom prst="rect">
            <a:avLst/>
          </a:prstGeom>
          <a:noFill/>
        </p:spPr>
        <p:txBody>
          <a:bodyPr wrap="square" rtlCol="0">
            <a:spAutoFit/>
          </a:bodyPr>
          <a:lstStyle/>
          <a:p>
            <a:r>
              <a:rPr lang="ru-RU" sz="2400" b="1" dirty="0" smtClean="0"/>
              <a:t>   Когда Алексея Сергеевича спрашивали о том, что было на Курской дуге, тот отвечал: «Если я буду что-то рассказывать, то это будет неправда, потому что нельзя найти таких слов, которые могли бы описать то, что довелось  там пережить…»</a:t>
            </a:r>
            <a:endParaRPr lang="ru-RU" sz="2400" b="1" dirty="0"/>
          </a:p>
        </p:txBody>
      </p:sp>
      <p:pic>
        <p:nvPicPr>
          <p:cNvPr id="5122" name="Picture 2" descr="C:\Users\user\Desktop\Огненная дуга\Картинки\13.jpg"/>
          <p:cNvPicPr>
            <a:picLocks noChangeAspect="1" noChangeArrowheads="1"/>
          </p:cNvPicPr>
          <p:nvPr/>
        </p:nvPicPr>
        <p:blipFill>
          <a:blip r:embed="rId2"/>
          <a:srcRect/>
          <a:stretch>
            <a:fillRect/>
          </a:stretch>
        </p:blipFill>
        <p:spPr bwMode="auto">
          <a:xfrm>
            <a:off x="1571604" y="142852"/>
            <a:ext cx="6183474" cy="49339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357826"/>
            <a:ext cx="8786874" cy="1200329"/>
          </a:xfrm>
          <a:prstGeom prst="rect">
            <a:avLst/>
          </a:prstGeom>
          <a:noFill/>
        </p:spPr>
        <p:txBody>
          <a:bodyPr wrap="square" rtlCol="0">
            <a:spAutoFit/>
          </a:bodyPr>
          <a:lstStyle/>
          <a:p>
            <a:r>
              <a:rPr lang="ru-RU" sz="2400" b="1" dirty="0" smtClean="0"/>
              <a:t>   1945 год. «</a:t>
            </a:r>
            <a:r>
              <a:rPr lang="ru-RU" sz="2400" b="1" dirty="0" err="1" smtClean="0"/>
              <a:t>Трофимовский</a:t>
            </a:r>
            <a:r>
              <a:rPr lang="ru-RU" sz="2400" b="1" dirty="0" smtClean="0"/>
              <a:t> экипаж» мечтает о взятии Берлина, однако судьба распорядилась иначе. В начале мая танковая бригада двинулась на освобождение чешского города Праги. </a:t>
            </a:r>
            <a:endParaRPr lang="ru-RU" sz="2400" b="1" dirty="0"/>
          </a:p>
        </p:txBody>
      </p:sp>
      <p:pic>
        <p:nvPicPr>
          <p:cNvPr id="6146" name="Picture 2" descr="C:\Users\user\Desktop\Огненная дуга\Картинки\8 ч.jpg"/>
          <p:cNvPicPr>
            <a:picLocks noChangeAspect="1" noChangeArrowheads="1"/>
          </p:cNvPicPr>
          <p:nvPr/>
        </p:nvPicPr>
        <p:blipFill>
          <a:blip r:embed="rId2"/>
          <a:srcRect/>
          <a:stretch>
            <a:fillRect/>
          </a:stretch>
        </p:blipFill>
        <p:spPr bwMode="auto">
          <a:xfrm>
            <a:off x="285720" y="500042"/>
            <a:ext cx="8578799" cy="46720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26" y="6000768"/>
            <a:ext cx="8786874" cy="461665"/>
          </a:xfrm>
          <a:prstGeom prst="rect">
            <a:avLst/>
          </a:prstGeom>
          <a:noFill/>
        </p:spPr>
        <p:txBody>
          <a:bodyPr wrap="square" rtlCol="0">
            <a:spAutoFit/>
          </a:bodyPr>
          <a:lstStyle/>
          <a:p>
            <a:r>
              <a:rPr lang="ru-RU" sz="2400" b="1" dirty="0" smtClean="0"/>
              <a:t>   9 мая 1945 года. Победа застала танкистов в Чехословакии.</a:t>
            </a:r>
            <a:endParaRPr lang="ru-RU" sz="2400" b="1" dirty="0"/>
          </a:p>
        </p:txBody>
      </p:sp>
      <p:pic>
        <p:nvPicPr>
          <p:cNvPr id="7170" name="Picture 2" descr="C:\Users\user\Desktop\Огненная дуга\Картинки\7 ч.jpg"/>
          <p:cNvPicPr>
            <a:picLocks noChangeAspect="1" noChangeArrowheads="1"/>
          </p:cNvPicPr>
          <p:nvPr/>
        </p:nvPicPr>
        <p:blipFill>
          <a:blip r:embed="rId2"/>
          <a:srcRect/>
          <a:stretch>
            <a:fillRect/>
          </a:stretch>
        </p:blipFill>
        <p:spPr bwMode="auto">
          <a:xfrm>
            <a:off x="357158" y="428604"/>
            <a:ext cx="8518191" cy="53387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26" y="5143512"/>
            <a:ext cx="8786874" cy="1569660"/>
          </a:xfrm>
          <a:prstGeom prst="rect">
            <a:avLst/>
          </a:prstGeom>
          <a:noFill/>
        </p:spPr>
        <p:txBody>
          <a:bodyPr wrap="square" rtlCol="0">
            <a:spAutoFit/>
          </a:bodyPr>
          <a:lstStyle/>
          <a:p>
            <a:r>
              <a:rPr lang="ru-RU" sz="2400" b="1" dirty="0" smtClean="0"/>
              <a:t>   По разному сложились судьбы братьев после войны. </a:t>
            </a:r>
          </a:p>
          <a:p>
            <a:r>
              <a:rPr lang="ru-RU" sz="2400" b="1" dirty="0" smtClean="0"/>
              <a:t>Алексей Сергеевич много ездил по стране, выполняя различные поручения Коммунистической Партии и работая на руководящих должностях. </a:t>
            </a:r>
            <a:endParaRPr lang="ru-RU" sz="2400" b="1" dirty="0"/>
          </a:p>
        </p:txBody>
      </p:sp>
      <p:pic>
        <p:nvPicPr>
          <p:cNvPr id="8194" name="Picture 2" descr="C:\Users\user\Desktop\Огненная дуга\Фото\Алексей Сергеевич.jpg"/>
          <p:cNvPicPr>
            <a:picLocks noChangeAspect="1" noChangeArrowheads="1"/>
          </p:cNvPicPr>
          <p:nvPr/>
        </p:nvPicPr>
        <p:blipFill>
          <a:blip r:embed="rId2"/>
          <a:srcRect/>
          <a:stretch>
            <a:fillRect/>
          </a:stretch>
        </p:blipFill>
        <p:spPr bwMode="auto">
          <a:xfrm>
            <a:off x="1357290" y="214290"/>
            <a:ext cx="6715172" cy="49158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26" y="5786454"/>
            <a:ext cx="8786874" cy="830997"/>
          </a:xfrm>
          <a:prstGeom prst="rect">
            <a:avLst/>
          </a:prstGeom>
          <a:noFill/>
        </p:spPr>
        <p:txBody>
          <a:bodyPr wrap="square" rtlCol="0">
            <a:spAutoFit/>
          </a:bodyPr>
          <a:lstStyle/>
          <a:p>
            <a:r>
              <a:rPr lang="ru-RU" sz="2400" b="1" dirty="0" smtClean="0"/>
              <a:t>   Николай Сергеевич остался в городе Дзержинске и в Сибирь приезжал редко. </a:t>
            </a:r>
            <a:endParaRPr lang="ru-RU" sz="2400" b="1" dirty="0"/>
          </a:p>
        </p:txBody>
      </p:sp>
      <p:pic>
        <p:nvPicPr>
          <p:cNvPr id="9218" name="Picture 2" descr="C:\Users\user\Desktop\Огненная дуга\Фото\Николай Сергеевич.jpg"/>
          <p:cNvPicPr>
            <a:picLocks noChangeAspect="1" noChangeArrowheads="1"/>
          </p:cNvPicPr>
          <p:nvPr/>
        </p:nvPicPr>
        <p:blipFill>
          <a:blip r:embed="rId2"/>
          <a:srcRect/>
          <a:stretch>
            <a:fillRect/>
          </a:stretch>
        </p:blipFill>
        <p:spPr bwMode="auto">
          <a:xfrm>
            <a:off x="714348" y="428604"/>
            <a:ext cx="7903846" cy="52054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26" y="5786454"/>
            <a:ext cx="8786874" cy="830997"/>
          </a:xfrm>
          <a:prstGeom prst="rect">
            <a:avLst/>
          </a:prstGeom>
          <a:noFill/>
        </p:spPr>
        <p:txBody>
          <a:bodyPr wrap="square" rtlCol="0">
            <a:spAutoFit/>
          </a:bodyPr>
          <a:lstStyle/>
          <a:p>
            <a:r>
              <a:rPr lang="ru-RU" sz="2400" b="1" dirty="0" smtClean="0"/>
              <a:t>   Андрей Сергеевич поселился в городе Алма-Ата. Вся его послевоенная жизнь связана с этим городом.</a:t>
            </a:r>
            <a:endParaRPr lang="ru-RU" sz="2400" b="1" dirty="0"/>
          </a:p>
        </p:txBody>
      </p:sp>
      <p:pic>
        <p:nvPicPr>
          <p:cNvPr id="10242" name="Picture 2" descr="C:\Users\user\Desktop\Огненная дуга\Фото\Андрей Сергеевич.jpg"/>
          <p:cNvPicPr>
            <a:picLocks noChangeAspect="1" noChangeArrowheads="1"/>
          </p:cNvPicPr>
          <p:nvPr/>
        </p:nvPicPr>
        <p:blipFill>
          <a:blip r:embed="rId2"/>
          <a:srcRect r="1636"/>
          <a:stretch>
            <a:fillRect/>
          </a:stretch>
        </p:blipFill>
        <p:spPr bwMode="auto">
          <a:xfrm>
            <a:off x="500034" y="357166"/>
            <a:ext cx="8266784" cy="525464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72074"/>
            <a:ext cx="8786874" cy="1569660"/>
          </a:xfrm>
          <a:prstGeom prst="rect">
            <a:avLst/>
          </a:prstGeom>
          <a:noFill/>
        </p:spPr>
        <p:txBody>
          <a:bodyPr wrap="square" rtlCol="0">
            <a:spAutoFit/>
          </a:bodyPr>
          <a:lstStyle/>
          <a:p>
            <a:r>
              <a:rPr lang="ru-RU" sz="2400" b="1" dirty="0" smtClean="0"/>
              <a:t>   Мой прадед (Михаил Сергеевич) вернулся в родной совхоз и работал там председателем до 1950 года. В том году его не стало. Наверное, это и была цена Победы. </a:t>
            </a:r>
          </a:p>
          <a:p>
            <a:r>
              <a:rPr lang="ru-RU" sz="2400" b="1" dirty="0" smtClean="0"/>
              <a:t>У прабабушки осталось шесть детей, среди них – моя бабушка…</a:t>
            </a:r>
            <a:endParaRPr lang="ru-RU" sz="2400" b="1" dirty="0"/>
          </a:p>
        </p:txBody>
      </p:sp>
      <p:pic>
        <p:nvPicPr>
          <p:cNvPr id="11267" name="Picture 3" descr="C:\Users\user\Desktop\Огненная дуга\Фото\ДЕД.jpg"/>
          <p:cNvPicPr>
            <a:picLocks noChangeAspect="1" noChangeArrowheads="1"/>
          </p:cNvPicPr>
          <p:nvPr/>
        </p:nvPicPr>
        <p:blipFill>
          <a:blip r:embed="rId2"/>
          <a:srcRect/>
          <a:stretch>
            <a:fillRect/>
          </a:stretch>
        </p:blipFill>
        <p:spPr bwMode="auto">
          <a:xfrm>
            <a:off x="4071934" y="214290"/>
            <a:ext cx="4429156" cy="47575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268" name="Picture 4" descr="C:\Users\user\Desktop\Огненная дуга\Картинки\Награды\1.jpg"/>
          <p:cNvPicPr>
            <a:picLocks noChangeAspect="1" noChangeArrowheads="1"/>
          </p:cNvPicPr>
          <p:nvPr/>
        </p:nvPicPr>
        <p:blipFill>
          <a:blip r:embed="rId3"/>
          <a:srcRect/>
          <a:stretch>
            <a:fillRect/>
          </a:stretch>
        </p:blipFill>
        <p:spPr bwMode="auto">
          <a:xfrm>
            <a:off x="1357290" y="428604"/>
            <a:ext cx="1357322" cy="13515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69" name="Picture 5" descr="C:\Users\user\Desktop\Огненная дуга\Картинки\Награды\5.jpg"/>
          <p:cNvPicPr>
            <a:picLocks noChangeAspect="1" noChangeArrowheads="1"/>
          </p:cNvPicPr>
          <p:nvPr/>
        </p:nvPicPr>
        <p:blipFill>
          <a:blip r:embed="rId4"/>
          <a:srcRect/>
          <a:stretch>
            <a:fillRect/>
          </a:stretch>
        </p:blipFill>
        <p:spPr bwMode="auto">
          <a:xfrm>
            <a:off x="214282" y="428604"/>
            <a:ext cx="1133923" cy="1357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70" name="Picture 6" descr="C:\Users\user\Desktop\Огненная дуга\Картинки\Награды\2.jpg"/>
          <p:cNvPicPr>
            <a:picLocks noChangeAspect="1" noChangeArrowheads="1"/>
          </p:cNvPicPr>
          <p:nvPr/>
        </p:nvPicPr>
        <p:blipFill>
          <a:blip r:embed="rId5"/>
          <a:srcRect/>
          <a:stretch>
            <a:fillRect/>
          </a:stretch>
        </p:blipFill>
        <p:spPr bwMode="auto">
          <a:xfrm>
            <a:off x="1071538" y="2143116"/>
            <a:ext cx="1061566" cy="1909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71" name="Picture 7" descr="C:\Users\user\Desktop\Огненная дуга\Картинки\Награды\3.jpg"/>
          <p:cNvPicPr>
            <a:picLocks noChangeAspect="1" noChangeArrowheads="1"/>
          </p:cNvPicPr>
          <p:nvPr/>
        </p:nvPicPr>
        <p:blipFill>
          <a:blip r:embed="rId6"/>
          <a:srcRect/>
          <a:stretch>
            <a:fillRect/>
          </a:stretch>
        </p:blipFill>
        <p:spPr bwMode="auto">
          <a:xfrm>
            <a:off x="0" y="2143116"/>
            <a:ext cx="1087469" cy="1928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72" name="Picture 8" descr="C:\Users\user\Desktop\Огненная дуга\Картинки\Награды\4.jpg"/>
          <p:cNvPicPr>
            <a:picLocks noChangeAspect="1" noChangeArrowheads="1"/>
          </p:cNvPicPr>
          <p:nvPr/>
        </p:nvPicPr>
        <p:blipFill>
          <a:blip r:embed="rId7"/>
          <a:srcRect/>
          <a:stretch>
            <a:fillRect/>
          </a:stretch>
        </p:blipFill>
        <p:spPr bwMode="auto">
          <a:xfrm>
            <a:off x="2143108" y="2143116"/>
            <a:ext cx="1057567" cy="1928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73" name="Picture 9" descr="C:\Users\user\Desktop\Огненная дуга\Картинки\Награды\6.jpg"/>
          <p:cNvPicPr>
            <a:picLocks noChangeAspect="1" noChangeArrowheads="1"/>
          </p:cNvPicPr>
          <p:nvPr/>
        </p:nvPicPr>
        <p:blipFill>
          <a:blip r:embed="rId8"/>
          <a:srcRect/>
          <a:stretch>
            <a:fillRect/>
          </a:stretch>
        </p:blipFill>
        <p:spPr bwMode="auto">
          <a:xfrm>
            <a:off x="3214678" y="2143116"/>
            <a:ext cx="1007596" cy="1928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74" name="Picture 10" descr="C:\Users\user\Desktop\Огненная дуга\Картинки\Награды\7.jpg"/>
          <p:cNvPicPr>
            <a:picLocks noChangeAspect="1" noChangeArrowheads="1"/>
          </p:cNvPicPr>
          <p:nvPr/>
        </p:nvPicPr>
        <p:blipFill>
          <a:blip r:embed="rId9"/>
          <a:srcRect/>
          <a:stretch>
            <a:fillRect/>
          </a:stretch>
        </p:blipFill>
        <p:spPr bwMode="auto">
          <a:xfrm>
            <a:off x="2714612" y="428604"/>
            <a:ext cx="1357322" cy="1340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4919008"/>
            <a:ext cx="8786874" cy="1938992"/>
          </a:xfrm>
          <a:prstGeom prst="rect">
            <a:avLst/>
          </a:prstGeom>
          <a:noFill/>
        </p:spPr>
        <p:txBody>
          <a:bodyPr wrap="square" rtlCol="0">
            <a:spAutoFit/>
          </a:bodyPr>
          <a:lstStyle/>
          <a:p>
            <a:r>
              <a:rPr lang="ru-RU" sz="2400" b="1" dirty="0" smtClean="0"/>
              <a:t>…Мало кто задумывается о том, что было до нас. Если бы мы чаще вспоминали о наших прадедах, дедах, </a:t>
            </a:r>
            <a:r>
              <a:rPr lang="ru-RU" sz="2400" b="1" dirty="0" smtClean="0"/>
              <a:t>предках</a:t>
            </a:r>
            <a:r>
              <a:rPr lang="ru-RU" sz="2400" b="1" dirty="0" smtClean="0"/>
              <a:t>, то не было бы сегодня вокруг нас разложения общества, обесценивания нравственности и забвения законов долга перед своей страной. </a:t>
            </a:r>
            <a:endParaRPr lang="ru-RU" sz="2400" b="1" dirty="0"/>
          </a:p>
        </p:txBody>
      </p:sp>
      <p:pic>
        <p:nvPicPr>
          <p:cNvPr id="1026" name="Picture 2" descr="C:\Users\user\Desktop\Screenshot - 01.10.jpg"/>
          <p:cNvPicPr>
            <a:picLocks noChangeAspect="1" noChangeArrowheads="1"/>
          </p:cNvPicPr>
          <p:nvPr/>
        </p:nvPicPr>
        <p:blipFill>
          <a:blip r:embed="rId2"/>
          <a:srcRect/>
          <a:stretch>
            <a:fillRect/>
          </a:stretch>
        </p:blipFill>
        <p:spPr bwMode="auto">
          <a:xfrm>
            <a:off x="571472" y="285728"/>
            <a:ext cx="8065770" cy="450059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26" y="4919008"/>
            <a:ext cx="8786874" cy="1938992"/>
          </a:xfrm>
          <a:prstGeom prst="rect">
            <a:avLst/>
          </a:prstGeom>
          <a:noFill/>
        </p:spPr>
        <p:txBody>
          <a:bodyPr wrap="square" rtlCol="0">
            <a:spAutoFit/>
          </a:bodyPr>
          <a:lstStyle/>
          <a:p>
            <a:r>
              <a:rPr lang="ru-RU" sz="2400" b="1" dirty="0" smtClean="0"/>
              <a:t>   Короткая, но яркая жизнь прадеда является примером для любого из нас. Никто из моих одноклассников пока не знает своего предназначения, но каким бы оно не было, нужно стремиться быть полезным людям, своему краю и своей стране.</a:t>
            </a:r>
            <a:endParaRPr lang="ru-RU" sz="2400" b="1" dirty="0"/>
          </a:p>
        </p:txBody>
      </p:sp>
      <p:pic>
        <p:nvPicPr>
          <p:cNvPr id="1026" name="Picture 2" descr="C:\Users\user\Desktop\Огненная дуга\Картинки\14.jpg"/>
          <p:cNvPicPr>
            <a:picLocks noChangeAspect="1" noChangeArrowheads="1"/>
          </p:cNvPicPr>
          <p:nvPr/>
        </p:nvPicPr>
        <p:blipFill>
          <a:blip r:embed="rId2"/>
          <a:srcRect/>
          <a:stretch>
            <a:fillRect/>
          </a:stretch>
        </p:blipFill>
        <p:spPr bwMode="auto">
          <a:xfrm>
            <a:off x="1428728" y="214290"/>
            <a:ext cx="6357982" cy="46718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6050" y="3071810"/>
            <a:ext cx="4214842" cy="523220"/>
          </a:xfrm>
          <a:prstGeom prst="rect">
            <a:avLst/>
          </a:prstGeom>
          <a:noFill/>
        </p:spPr>
        <p:txBody>
          <a:bodyPr wrap="square" rtlCol="0">
            <a:spAutoFit/>
          </a:bodyPr>
          <a:lstStyle/>
          <a:p>
            <a:r>
              <a:rPr lang="ru-RU" sz="2400" b="1" dirty="0" smtClean="0"/>
              <a:t>   </a:t>
            </a:r>
            <a:r>
              <a:rPr lang="ru-RU" sz="2800" b="1" dirty="0" smtClean="0"/>
              <a:t>Спасибо за внимание!</a:t>
            </a:r>
            <a:endParaRPr lang="ru-RU"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288340"/>
            <a:ext cx="8786874" cy="1569660"/>
          </a:xfrm>
          <a:prstGeom prst="rect">
            <a:avLst/>
          </a:prstGeom>
          <a:noFill/>
        </p:spPr>
        <p:txBody>
          <a:bodyPr wrap="square" rtlCol="0">
            <a:spAutoFit/>
          </a:bodyPr>
          <a:lstStyle/>
          <a:p>
            <a:r>
              <a:rPr lang="ru-RU" sz="2400" b="1" dirty="0" smtClean="0"/>
              <a:t>   1939 год. У реки Халхин-Гол на территории Монголии недалеко от границы с </a:t>
            </a:r>
            <a:r>
              <a:rPr lang="ru-RU" sz="2400" b="1" dirty="0" err="1" smtClean="0"/>
              <a:t>Маньчжоу-го</a:t>
            </a:r>
            <a:r>
              <a:rPr lang="ru-RU" sz="2400" b="1" dirty="0" smtClean="0"/>
              <a:t> между СССР, МНР с одной стороны и Японской империей и </a:t>
            </a:r>
            <a:r>
              <a:rPr lang="ru-RU" sz="2400" b="1" dirty="0" err="1" smtClean="0"/>
              <a:t>Маньчжоу-го</a:t>
            </a:r>
            <a:r>
              <a:rPr lang="ru-RU" sz="2400" b="1" dirty="0" smtClean="0"/>
              <a:t> с другой  начинается военный конфликт.</a:t>
            </a:r>
            <a:endParaRPr lang="ru-RU" sz="2400" b="1" dirty="0"/>
          </a:p>
        </p:txBody>
      </p:sp>
      <p:pic>
        <p:nvPicPr>
          <p:cNvPr id="1026" name="Picture 2" descr="C:\Users\user\Desktop\Огненная дуга\Картинки\1.jpg"/>
          <p:cNvPicPr>
            <a:picLocks noChangeAspect="1" noChangeArrowheads="1"/>
          </p:cNvPicPr>
          <p:nvPr/>
        </p:nvPicPr>
        <p:blipFill>
          <a:blip r:embed="rId2"/>
          <a:srcRect/>
          <a:stretch>
            <a:fillRect/>
          </a:stretch>
        </p:blipFill>
        <p:spPr bwMode="auto">
          <a:xfrm>
            <a:off x="1428728" y="142852"/>
            <a:ext cx="6072230" cy="508110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4919008"/>
            <a:ext cx="8858312" cy="1938992"/>
          </a:xfrm>
          <a:prstGeom prst="rect">
            <a:avLst/>
          </a:prstGeom>
          <a:noFill/>
        </p:spPr>
        <p:txBody>
          <a:bodyPr wrap="square" rtlCol="0">
            <a:spAutoFit/>
          </a:bodyPr>
          <a:lstStyle/>
          <a:p>
            <a:r>
              <a:rPr lang="ru-RU" sz="2400" b="1" dirty="0" smtClean="0"/>
              <a:t>   Омская область, </a:t>
            </a:r>
            <a:r>
              <a:rPr lang="ru-RU" sz="2400" b="1" dirty="0" err="1" smtClean="0"/>
              <a:t>Оконешниковский</a:t>
            </a:r>
            <a:r>
              <a:rPr lang="ru-RU" sz="2400" b="1" dirty="0" smtClean="0"/>
              <a:t> район, совхоз Красовский. Мой прадед – Трофимов Михаил Сергеевич (1914г.р.) трудится механизатором на полях совхоза.  В одной бригаде с ним работают  три его родных брата – Алексей Сергеевич (1912г.р.), Николай Сергеевич (1918г.р.), Андрей Сергеевич (1909г.р.)</a:t>
            </a:r>
            <a:endParaRPr lang="ru-RU" sz="2400" b="1" dirty="0"/>
          </a:p>
        </p:txBody>
      </p:sp>
      <p:pic>
        <p:nvPicPr>
          <p:cNvPr id="2050" name="Picture 2" descr="C:\Users\user\Desktop\Огненная дуга\Картинки\10.jpg"/>
          <p:cNvPicPr>
            <a:picLocks noChangeAspect="1" noChangeArrowheads="1"/>
          </p:cNvPicPr>
          <p:nvPr/>
        </p:nvPicPr>
        <p:blipFill>
          <a:blip r:embed="rId2"/>
          <a:srcRect/>
          <a:stretch>
            <a:fillRect/>
          </a:stretch>
        </p:blipFill>
        <p:spPr bwMode="auto">
          <a:xfrm>
            <a:off x="1142976" y="214290"/>
            <a:ext cx="6858048" cy="46863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4549676"/>
            <a:ext cx="8858312" cy="1938992"/>
          </a:xfrm>
          <a:prstGeom prst="rect">
            <a:avLst/>
          </a:prstGeom>
          <a:noFill/>
        </p:spPr>
        <p:txBody>
          <a:bodyPr wrap="square" rtlCol="0">
            <a:spAutoFit/>
          </a:bodyPr>
          <a:lstStyle/>
          <a:p>
            <a:r>
              <a:rPr lang="ru-RU" sz="2400" b="1" dirty="0" smtClean="0"/>
              <a:t>   В июне 1939 года братья решили откликнуться на призыв Партии о добровольном содействии дружественному монгольскому народу. Все вместе  братья образуют единый экипаж и начинают войну против японских захватчиков под командованием Г.К.Жукова на танке  Т-26. </a:t>
            </a:r>
            <a:endParaRPr lang="ru-RU" sz="2400" b="1" dirty="0"/>
          </a:p>
        </p:txBody>
      </p:sp>
      <p:pic>
        <p:nvPicPr>
          <p:cNvPr id="1026" name="Picture 2" descr="C:\Users\user\Desktop\Огненная дуга\Картинки\4.jpg"/>
          <p:cNvPicPr>
            <a:picLocks noChangeAspect="1" noChangeArrowheads="1"/>
          </p:cNvPicPr>
          <p:nvPr/>
        </p:nvPicPr>
        <p:blipFill>
          <a:blip r:embed="rId2"/>
          <a:srcRect/>
          <a:stretch>
            <a:fillRect/>
          </a:stretch>
        </p:blipFill>
        <p:spPr bwMode="auto">
          <a:xfrm>
            <a:off x="1071538" y="142852"/>
            <a:ext cx="7127639" cy="433904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Огненная дуга\Фото\трофимовский экипаж.jpg"/>
          <p:cNvPicPr>
            <a:picLocks noChangeAspect="1" noChangeArrowheads="1"/>
          </p:cNvPicPr>
          <p:nvPr/>
        </p:nvPicPr>
        <p:blipFill>
          <a:blip r:embed="rId2"/>
          <a:srcRect l="1684" r="1465"/>
          <a:stretch>
            <a:fillRect/>
          </a:stretch>
        </p:blipFill>
        <p:spPr bwMode="auto">
          <a:xfrm>
            <a:off x="285720" y="642918"/>
            <a:ext cx="8594541" cy="485778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42844" y="5715016"/>
            <a:ext cx="8786874" cy="830997"/>
          </a:xfrm>
          <a:prstGeom prst="rect">
            <a:avLst/>
          </a:prstGeom>
          <a:noFill/>
        </p:spPr>
        <p:txBody>
          <a:bodyPr wrap="square" rtlCol="0">
            <a:spAutoFit/>
          </a:bodyPr>
          <a:lstStyle/>
          <a:p>
            <a:r>
              <a:rPr lang="ru-RU" sz="2400" b="1" dirty="0" smtClean="0"/>
              <a:t>   С 1939 года их стали называть «</a:t>
            </a:r>
            <a:r>
              <a:rPr lang="ru-RU" sz="2400" b="1" dirty="0" err="1" smtClean="0"/>
              <a:t>Трофимовским</a:t>
            </a:r>
            <a:r>
              <a:rPr lang="ru-RU" sz="2400" b="1" dirty="0" smtClean="0"/>
              <a:t> экипажем». Это звание они носили до мая 1945 года. </a:t>
            </a:r>
            <a:endParaRPr lang="ru-RU"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Огненная дуга\Фото\трофимовский экипаж.jpg"/>
          <p:cNvPicPr>
            <a:picLocks noChangeAspect="1" noChangeArrowheads="1"/>
          </p:cNvPicPr>
          <p:nvPr/>
        </p:nvPicPr>
        <p:blipFill>
          <a:blip r:embed="rId2"/>
          <a:srcRect l="1684" r="1465"/>
          <a:stretch>
            <a:fillRect/>
          </a:stretch>
        </p:blipFill>
        <p:spPr bwMode="auto">
          <a:xfrm>
            <a:off x="285720" y="642918"/>
            <a:ext cx="8594541" cy="485778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000628" y="5473005"/>
            <a:ext cx="1857388" cy="1384995"/>
          </a:xfrm>
          <a:prstGeom prst="rect">
            <a:avLst/>
          </a:prstGeom>
          <a:noFill/>
        </p:spPr>
        <p:txBody>
          <a:bodyPr wrap="square" rtlCol="0">
            <a:spAutoFit/>
          </a:bodyPr>
          <a:lstStyle/>
          <a:p>
            <a:r>
              <a:rPr lang="ru-RU" sz="2800" b="1" dirty="0" smtClean="0"/>
              <a:t>Алексей -</a:t>
            </a:r>
          </a:p>
          <a:p>
            <a:pPr algn="ctr"/>
            <a:r>
              <a:rPr lang="ru-RU" sz="2800" b="1" dirty="0"/>
              <a:t>к</a:t>
            </a:r>
            <a:r>
              <a:rPr lang="ru-RU" sz="2800" b="1" dirty="0" smtClean="0"/>
              <a:t>омандир танка</a:t>
            </a:r>
            <a:endParaRPr lang="ru-RU" sz="2800" b="1" dirty="0"/>
          </a:p>
        </p:txBody>
      </p:sp>
      <p:sp>
        <p:nvSpPr>
          <p:cNvPr id="4" name="TextBox 3"/>
          <p:cNvSpPr txBox="1"/>
          <p:nvPr/>
        </p:nvSpPr>
        <p:spPr>
          <a:xfrm>
            <a:off x="2428860" y="5500702"/>
            <a:ext cx="2357454" cy="954107"/>
          </a:xfrm>
          <a:prstGeom prst="rect">
            <a:avLst/>
          </a:prstGeom>
          <a:noFill/>
        </p:spPr>
        <p:txBody>
          <a:bodyPr wrap="square" rtlCol="0">
            <a:spAutoFit/>
          </a:bodyPr>
          <a:lstStyle/>
          <a:p>
            <a:pPr algn="ctr"/>
            <a:r>
              <a:rPr lang="ru-RU" sz="2800" b="1" dirty="0" smtClean="0"/>
              <a:t>Михаил -</a:t>
            </a:r>
          </a:p>
          <a:p>
            <a:pPr algn="ctr"/>
            <a:r>
              <a:rPr lang="ru-RU" sz="2800" b="1" dirty="0" smtClean="0"/>
              <a:t>заряжающий</a:t>
            </a:r>
            <a:endParaRPr lang="ru-RU" sz="2800" b="1" dirty="0"/>
          </a:p>
        </p:txBody>
      </p:sp>
      <p:sp>
        <p:nvSpPr>
          <p:cNvPr id="5" name="TextBox 4"/>
          <p:cNvSpPr txBox="1"/>
          <p:nvPr/>
        </p:nvSpPr>
        <p:spPr>
          <a:xfrm>
            <a:off x="0" y="5500702"/>
            <a:ext cx="2214546" cy="954107"/>
          </a:xfrm>
          <a:prstGeom prst="rect">
            <a:avLst/>
          </a:prstGeom>
          <a:noFill/>
        </p:spPr>
        <p:txBody>
          <a:bodyPr wrap="square" rtlCol="0">
            <a:spAutoFit/>
          </a:bodyPr>
          <a:lstStyle/>
          <a:p>
            <a:pPr algn="ctr"/>
            <a:r>
              <a:rPr lang="ru-RU" sz="2800" b="1" dirty="0" smtClean="0"/>
              <a:t>Николай -</a:t>
            </a:r>
          </a:p>
          <a:p>
            <a:pPr algn="ctr"/>
            <a:r>
              <a:rPr lang="ru-RU" sz="2800" b="1" dirty="0" smtClean="0"/>
              <a:t>пулемётчик</a:t>
            </a:r>
            <a:endParaRPr lang="ru-RU" sz="2800" b="1" dirty="0"/>
          </a:p>
        </p:txBody>
      </p:sp>
      <p:sp>
        <p:nvSpPr>
          <p:cNvPr id="6" name="TextBox 5"/>
          <p:cNvSpPr txBox="1"/>
          <p:nvPr/>
        </p:nvSpPr>
        <p:spPr>
          <a:xfrm>
            <a:off x="7000892" y="5473005"/>
            <a:ext cx="1857388" cy="1384995"/>
          </a:xfrm>
          <a:prstGeom prst="rect">
            <a:avLst/>
          </a:prstGeom>
          <a:noFill/>
        </p:spPr>
        <p:txBody>
          <a:bodyPr wrap="square" rtlCol="0">
            <a:spAutoFit/>
          </a:bodyPr>
          <a:lstStyle/>
          <a:p>
            <a:pPr algn="ctr"/>
            <a:r>
              <a:rPr lang="ru-RU" sz="2800" b="1" dirty="0" smtClean="0"/>
              <a:t>Андрей -</a:t>
            </a:r>
          </a:p>
          <a:p>
            <a:pPr algn="ctr"/>
            <a:r>
              <a:rPr lang="ru-RU" sz="2800" b="1" dirty="0"/>
              <a:t>м</a:t>
            </a:r>
            <a:r>
              <a:rPr lang="ru-RU" sz="2800" b="1" dirty="0" smtClean="0"/>
              <a:t>еханик-водитель</a:t>
            </a:r>
            <a:endParaRPr lang="ru-RU" sz="2800" b="1" dirty="0"/>
          </a:p>
        </p:txBody>
      </p:sp>
      <p:sp>
        <p:nvSpPr>
          <p:cNvPr id="7" name="TextBox 6"/>
          <p:cNvSpPr txBox="1"/>
          <p:nvPr/>
        </p:nvSpPr>
        <p:spPr>
          <a:xfrm>
            <a:off x="1357290" y="142852"/>
            <a:ext cx="6643766" cy="461665"/>
          </a:xfrm>
          <a:prstGeom prst="rect">
            <a:avLst/>
          </a:prstGeom>
          <a:noFill/>
        </p:spPr>
        <p:txBody>
          <a:bodyPr wrap="square" rtlCol="0">
            <a:spAutoFit/>
          </a:bodyPr>
          <a:lstStyle/>
          <a:p>
            <a:r>
              <a:rPr lang="ru-RU" sz="2400" b="1" dirty="0" smtClean="0"/>
              <a:t>   </a:t>
            </a:r>
            <a:r>
              <a:rPr lang="ru-RU" sz="2400" b="1" dirty="0" smtClean="0">
                <a:solidFill>
                  <a:srgbClr val="C00000"/>
                </a:solidFill>
              </a:rPr>
              <a:t>Так распределялись обязанности в экипаже: </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500702"/>
            <a:ext cx="8358246" cy="1200329"/>
          </a:xfrm>
          <a:prstGeom prst="rect">
            <a:avLst/>
          </a:prstGeom>
          <a:noFill/>
        </p:spPr>
        <p:txBody>
          <a:bodyPr wrap="square" rtlCol="0">
            <a:spAutoFit/>
          </a:bodyPr>
          <a:lstStyle/>
          <a:p>
            <a:r>
              <a:rPr lang="ru-RU" sz="2400" b="1" dirty="0" smtClean="0"/>
              <a:t>   В августе 1939 года Г.К.Жуков разгромил противника. Это стало началом его полководческой карьеры.  </a:t>
            </a:r>
          </a:p>
          <a:p>
            <a:r>
              <a:rPr lang="ru-RU" sz="2400" b="1" dirty="0" smtClean="0"/>
              <a:t>«</a:t>
            </a:r>
            <a:r>
              <a:rPr lang="ru-RU" sz="2400" b="1" dirty="0" err="1" smtClean="0"/>
              <a:t>Трофимовский</a:t>
            </a:r>
            <a:r>
              <a:rPr lang="ru-RU" sz="2400" b="1" dirty="0" smtClean="0"/>
              <a:t>  экипаж» вернулся домой. Ненадолго…</a:t>
            </a:r>
            <a:endParaRPr lang="ru-RU" sz="2400" b="1" dirty="0"/>
          </a:p>
        </p:txBody>
      </p:sp>
      <p:pic>
        <p:nvPicPr>
          <p:cNvPr id="1026" name="Picture 2" descr="C:\Users\user\Desktop\Огненная дуга\Картинки\3.jpg"/>
          <p:cNvPicPr>
            <a:picLocks noChangeAspect="1" noChangeArrowheads="1"/>
          </p:cNvPicPr>
          <p:nvPr/>
        </p:nvPicPr>
        <p:blipFill>
          <a:blip r:embed="rId2"/>
          <a:srcRect/>
          <a:stretch>
            <a:fillRect/>
          </a:stretch>
        </p:blipFill>
        <p:spPr bwMode="auto">
          <a:xfrm>
            <a:off x="285720" y="357166"/>
            <a:ext cx="8565495" cy="50530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919008"/>
            <a:ext cx="8429684" cy="1938992"/>
          </a:xfrm>
          <a:prstGeom prst="rect">
            <a:avLst/>
          </a:prstGeom>
          <a:noFill/>
        </p:spPr>
        <p:txBody>
          <a:bodyPr wrap="square" rtlCol="0">
            <a:spAutoFit/>
          </a:bodyPr>
          <a:lstStyle/>
          <a:p>
            <a:r>
              <a:rPr lang="ru-RU" sz="2400" b="1" dirty="0" smtClean="0"/>
              <a:t>   1941 год. Весь советский народ поднялся на защиту своей Родины. В октябре под Москву начали перебрасывать </a:t>
            </a:r>
            <a:r>
              <a:rPr lang="ru-RU" sz="2400" b="1" dirty="0" err="1" smtClean="0"/>
              <a:t>свежесформированные</a:t>
            </a:r>
            <a:r>
              <a:rPr lang="ru-RU" sz="2400" b="1" dirty="0" smtClean="0"/>
              <a:t> дивизии из Сибири. В одной из танковых бригад на новой «тридцатьчетвёрке» прибыл «</a:t>
            </a:r>
            <a:r>
              <a:rPr lang="ru-RU" sz="2400" b="1" dirty="0" err="1" smtClean="0"/>
              <a:t>Трофимовский</a:t>
            </a:r>
            <a:r>
              <a:rPr lang="ru-RU" sz="2400" b="1" dirty="0" smtClean="0"/>
              <a:t> экипаж».</a:t>
            </a:r>
            <a:endParaRPr lang="ru-RU" sz="2400" b="1" dirty="0"/>
          </a:p>
        </p:txBody>
      </p:sp>
      <p:pic>
        <p:nvPicPr>
          <p:cNvPr id="2050" name="Picture 2" descr="C:\Users\user\Desktop\Огненная дуга\Картинки\5.jpg"/>
          <p:cNvPicPr>
            <a:picLocks noChangeAspect="1" noChangeArrowheads="1"/>
          </p:cNvPicPr>
          <p:nvPr/>
        </p:nvPicPr>
        <p:blipFill>
          <a:blip r:embed="rId2"/>
          <a:srcRect/>
          <a:stretch>
            <a:fillRect/>
          </a:stretch>
        </p:blipFill>
        <p:spPr bwMode="auto">
          <a:xfrm>
            <a:off x="785786" y="214290"/>
            <a:ext cx="7459374" cy="46577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431</TotalTime>
  <Words>630</Words>
  <Application>Microsoft Office PowerPoint</Application>
  <PresentationFormat>Экран (4:3)</PresentationFormat>
  <Paragraphs>34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50</cp:revision>
  <dcterms:created xsi:type="dcterms:W3CDTF">2013-09-30T08:53:22Z</dcterms:created>
  <dcterms:modified xsi:type="dcterms:W3CDTF">2013-10-11T01:35:00Z</dcterms:modified>
</cp:coreProperties>
</file>