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301" r:id="rId4"/>
    <p:sldId id="279" r:id="rId5"/>
    <p:sldId id="280" r:id="rId6"/>
    <p:sldId id="296" r:id="rId7"/>
    <p:sldId id="297" r:id="rId8"/>
    <p:sldId id="298" r:id="rId9"/>
    <p:sldId id="299" r:id="rId10"/>
    <p:sldId id="265" r:id="rId11"/>
    <p:sldId id="267" r:id="rId12"/>
    <p:sldId id="260" r:id="rId13"/>
    <p:sldId id="261" r:id="rId14"/>
    <p:sldId id="281" r:id="rId15"/>
    <p:sldId id="282" r:id="rId16"/>
    <p:sldId id="287" r:id="rId17"/>
    <p:sldId id="269" r:id="rId18"/>
    <p:sldId id="270" r:id="rId19"/>
    <p:sldId id="283" r:id="rId20"/>
    <p:sldId id="274" r:id="rId21"/>
    <p:sldId id="257" r:id="rId22"/>
    <p:sldId id="259" r:id="rId23"/>
    <p:sldId id="258" r:id="rId24"/>
    <p:sldId id="284" r:id="rId25"/>
    <p:sldId id="294" r:id="rId26"/>
    <p:sldId id="285" r:id="rId27"/>
    <p:sldId id="286" r:id="rId28"/>
    <p:sldId id="291" r:id="rId29"/>
    <p:sldId id="292" r:id="rId30"/>
    <p:sldId id="293" r:id="rId31"/>
    <p:sldId id="309" r:id="rId32"/>
    <p:sldId id="302" r:id="rId33"/>
    <p:sldId id="304" r:id="rId34"/>
    <p:sldId id="307" r:id="rId35"/>
    <p:sldId id="306" r:id="rId36"/>
    <p:sldId id="308" r:id="rId37"/>
    <p:sldId id="305" r:id="rId38"/>
    <p:sldId id="311" r:id="rId39"/>
    <p:sldId id="310" r:id="rId40"/>
    <p:sldId id="314" r:id="rId41"/>
    <p:sldId id="312" r:id="rId42"/>
    <p:sldId id="277" r:id="rId43"/>
    <p:sldId id="300" r:id="rId44"/>
    <p:sldId id="262" r:id="rId45"/>
    <p:sldId id="276" r:id="rId46"/>
    <p:sldId id="271" r:id="rId47"/>
    <p:sldId id="272" r:id="rId48"/>
    <p:sldId id="295" r:id="rId49"/>
    <p:sldId id="288" r:id="rId50"/>
    <p:sldId id="289" r:id="rId51"/>
    <p:sldId id="290" r:id="rId52"/>
    <p:sldId id="315" r:id="rId53"/>
    <p:sldId id="316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16" autoAdjust="0"/>
  </p:normalViewPr>
  <p:slideViewPr>
    <p:cSldViewPr>
      <p:cViewPr varScale="1">
        <p:scale>
          <a:sx n="51" d="100"/>
          <a:sy n="51" d="100"/>
        </p:scale>
        <p:origin x="-1088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333E9-0C80-4212-A0AD-B1CE00933C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97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91E9C-61B4-484E-8716-06AC6312D3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5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0EC75-A861-44F1-9615-C2CC79FBE7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53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B4040-858B-425E-83AF-466637B5ED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225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2CF2E-2CA8-4A2E-B742-23D9420621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83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1F55B-BC0D-455B-82F8-606E4A3BB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401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5C2A3-96A0-499B-A96F-07623BCB23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04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1462D-6574-4415-8682-C8ADF3D0B0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818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9AAC2-BC1B-4ABC-8012-9E40D4707B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834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FD0CC-B1FB-4530-A8AC-0103E52566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47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8E7A4-F16B-4972-A1A8-D06EC78028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55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3DC47FA-EF80-4D4F-B4DA-55C7A8198B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obd-memorial.ru/html/info.htm?id=262082006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Награ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r="3246" b="26381"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24359" r="87039" b="54788"/>
          <a:stretch>
            <a:fillRect/>
          </a:stretch>
        </p:blipFill>
        <p:spPr bwMode="auto">
          <a:xfrm>
            <a:off x="228600" y="3505200"/>
            <a:ext cx="1973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0" y="6491288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>
                <a:solidFill>
                  <a:srgbClr val="A50021"/>
                </a:solidFill>
              </a:rPr>
              <a:t>28 июня 1944 г</a:t>
            </a:r>
          </a:p>
        </p:txBody>
      </p:sp>
      <p:pic>
        <p:nvPicPr>
          <p:cNvPr id="2053" name="Picture 7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24359" r="87039" b="54788"/>
          <a:stretch>
            <a:fillRect/>
          </a:stretch>
        </p:blipFill>
        <p:spPr bwMode="auto">
          <a:xfrm>
            <a:off x="2438400" y="3505200"/>
            <a:ext cx="1973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2209800" y="6477000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>
                <a:solidFill>
                  <a:srgbClr val="A50021"/>
                </a:solidFill>
              </a:rPr>
              <a:t>6 августа 1944 г</a:t>
            </a:r>
          </a:p>
        </p:txBody>
      </p:sp>
      <p:pic>
        <p:nvPicPr>
          <p:cNvPr id="2055" name="Picture 9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t="24742" r="87263" b="53609"/>
          <a:stretch>
            <a:fillRect/>
          </a:stretch>
        </p:blipFill>
        <p:spPr bwMode="auto">
          <a:xfrm>
            <a:off x="4724400" y="3505200"/>
            <a:ext cx="203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4648200" y="6491288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>
                <a:solidFill>
                  <a:srgbClr val="A50021"/>
                </a:solidFill>
              </a:rPr>
              <a:t>2 октября 1944 г</a:t>
            </a:r>
          </a:p>
        </p:txBody>
      </p:sp>
      <p:pic>
        <p:nvPicPr>
          <p:cNvPr id="2057" name="Picture 11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24648" r="88060" b="53787"/>
          <a:stretch>
            <a:fillRect/>
          </a:stretch>
        </p:blipFill>
        <p:spPr bwMode="auto">
          <a:xfrm>
            <a:off x="7162800" y="3505200"/>
            <a:ext cx="17414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0" y="2057400"/>
            <a:ext cx="9144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>
                <a:solidFill>
                  <a:srgbClr val="A50021"/>
                </a:solidFill>
              </a:rPr>
              <a:t>Маслов Василий Наумович, 1922 г.р., красноармеец</a:t>
            </a:r>
          </a:p>
        </p:txBody>
      </p:sp>
      <p:sp>
        <p:nvSpPr>
          <p:cNvPr id="2059" name="Rectangle 13"/>
          <p:cNvSpPr>
            <a:spLocks noChangeArrowheads="1"/>
          </p:cNvSpPr>
          <p:nvPr/>
        </p:nvSpPr>
        <p:spPr bwMode="auto">
          <a:xfrm>
            <a:off x="7099300" y="6491288"/>
            <a:ext cx="2044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A50021"/>
                </a:solidFill>
              </a:rPr>
              <a:t>30 января 1945 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9" r="2789" b="10001"/>
          <a:stretch>
            <a:fillRect/>
          </a:stretch>
        </p:blipFill>
        <p:spPr bwMode="auto">
          <a:xfrm>
            <a:off x="0" y="0"/>
            <a:ext cx="91440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подвиг"/>
          <p:cNvPicPr>
            <a:picLocks noChangeAspect="1" noChangeArrowheads="1"/>
          </p:cNvPicPr>
          <p:nvPr/>
        </p:nvPicPr>
        <p:blipFill>
          <a:blip r:embed="rId3">
            <a:lum bright="-1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91440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1">
                <a:solidFill>
                  <a:srgbClr val="A50021"/>
                </a:solidFill>
              </a:rPr>
              <a:t>ПРИКАЗ от 28 июня 1944 г (первая награда)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приказ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66"/>
          <a:stretch>
            <a:fillRect/>
          </a:stretch>
        </p:blipFill>
        <p:spPr bwMode="auto">
          <a:xfrm>
            <a:off x="0" y="0"/>
            <a:ext cx="91440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Line 5"/>
          <p:cNvSpPr>
            <a:spLocks noChangeShapeType="1"/>
          </p:cNvSpPr>
          <p:nvPr/>
        </p:nvSpPr>
        <p:spPr bwMode="auto">
          <a:xfrm flipV="1">
            <a:off x="609600" y="1981200"/>
            <a:ext cx="2362200" cy="7620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2" name="Line 6"/>
          <p:cNvSpPr>
            <a:spLocks noChangeShapeType="1"/>
          </p:cNvSpPr>
          <p:nvPr/>
        </p:nvSpPr>
        <p:spPr bwMode="auto">
          <a:xfrm flipV="1">
            <a:off x="609600" y="1524000"/>
            <a:ext cx="6324600" cy="76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2293" name="Picture 7" descr="строка из наградного лис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6" r="-2438" b="97578"/>
          <a:stretch>
            <a:fillRect/>
          </a:stretch>
        </p:blipFill>
        <p:spPr bwMode="auto">
          <a:xfrm>
            <a:off x="0" y="3048000"/>
            <a:ext cx="91440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строка из наградного листа"/>
          <p:cNvPicPr>
            <a:picLocks noChangeAspect="1" noChangeArrowheads="1"/>
          </p:cNvPicPr>
          <p:nvPr/>
        </p:nvPicPr>
        <p:blipFill>
          <a:blip r:embed="rId3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60510"/>
          <a:stretch>
            <a:fillRect/>
          </a:stretch>
        </p:blipFill>
        <p:spPr bwMode="auto">
          <a:xfrm>
            <a:off x="0" y="3581400"/>
            <a:ext cx="91440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Line 9"/>
          <p:cNvSpPr>
            <a:spLocks noChangeShapeType="1"/>
          </p:cNvSpPr>
          <p:nvPr/>
        </p:nvSpPr>
        <p:spPr bwMode="auto">
          <a:xfrm>
            <a:off x="6629400" y="5029200"/>
            <a:ext cx="2514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4" r="4382" b="10193"/>
          <a:stretch>
            <a:fillRect/>
          </a:stretch>
        </p:blipFill>
        <p:spPr bwMode="auto">
          <a:xfrm>
            <a:off x="0" y="0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подвиг"/>
          <p:cNvPicPr>
            <a:picLocks noChangeAspect="1" noChangeArrowheads="1"/>
          </p:cNvPicPr>
          <p:nvPr/>
        </p:nvPicPr>
        <p:blipFill>
          <a:blip r:embed="rId3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" t="-17778"/>
          <a:stretch>
            <a:fillRect/>
          </a:stretch>
        </p:blipFill>
        <p:spPr bwMode="auto">
          <a:xfrm>
            <a:off x="0" y="4876800"/>
            <a:ext cx="91440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1">
                <a:solidFill>
                  <a:srgbClr val="A50021"/>
                </a:solidFill>
              </a:rPr>
              <a:t>ПРИКАЗ от 6 августа 1944 г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приказ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b="70000"/>
          <a:stretch>
            <a:fillRect/>
          </a:stretch>
        </p:blipFill>
        <p:spPr bwMode="auto">
          <a:xfrm>
            <a:off x="0" y="0"/>
            <a:ext cx="91440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Line 5"/>
          <p:cNvSpPr>
            <a:spLocks noChangeShapeType="1"/>
          </p:cNvSpPr>
          <p:nvPr/>
        </p:nvSpPr>
        <p:spPr bwMode="auto">
          <a:xfrm flipV="1">
            <a:off x="609600" y="1676400"/>
            <a:ext cx="2362200" cy="7620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0" name="Line 6"/>
          <p:cNvSpPr>
            <a:spLocks noChangeShapeType="1"/>
          </p:cNvSpPr>
          <p:nvPr/>
        </p:nvSpPr>
        <p:spPr bwMode="auto">
          <a:xfrm flipV="1">
            <a:off x="609600" y="1219200"/>
            <a:ext cx="6324600" cy="76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4341" name="Picture 7" descr="строка из наградного лис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55"/>
          <a:stretch>
            <a:fillRect/>
          </a:stretch>
        </p:blipFill>
        <p:spPr bwMode="auto">
          <a:xfrm>
            <a:off x="0" y="4354513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строка из наградного листа"/>
          <p:cNvPicPr>
            <a:picLocks noChangeAspect="1" noChangeArrowheads="1"/>
          </p:cNvPicPr>
          <p:nvPr/>
        </p:nvPicPr>
        <p:blipFill>
          <a:blip r:embed="rId3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56"/>
          <a:stretch>
            <a:fillRect/>
          </a:stretch>
        </p:blipFill>
        <p:spPr bwMode="auto">
          <a:xfrm>
            <a:off x="0" y="5162550"/>
            <a:ext cx="91440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Line 10"/>
          <p:cNvSpPr>
            <a:spLocks noChangeShapeType="1"/>
          </p:cNvSpPr>
          <p:nvPr/>
        </p:nvSpPr>
        <p:spPr bwMode="auto">
          <a:xfrm flipV="1">
            <a:off x="6324600" y="5486400"/>
            <a:ext cx="28194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4" name="Line 11"/>
          <p:cNvSpPr>
            <a:spLocks noChangeShapeType="1"/>
          </p:cNvSpPr>
          <p:nvPr/>
        </p:nvSpPr>
        <p:spPr bwMode="auto">
          <a:xfrm flipV="1">
            <a:off x="2133600" y="5715000"/>
            <a:ext cx="15240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A50021"/>
                </a:solidFill>
              </a:rPr>
              <a:t>Воспоминания Завершинского Александра Александровича</a:t>
            </a:r>
            <a:endParaRPr lang="ru-RU" sz="2000"/>
          </a:p>
          <a:p>
            <a:pPr algn="ctr"/>
            <a:r>
              <a:rPr lang="ru-RU" sz="2000" b="1"/>
              <a:t>(июль-август 1944 г)</a:t>
            </a:r>
          </a:p>
          <a:p>
            <a:pPr algn="ctr"/>
            <a:endParaRPr lang="ru-RU" sz="2000" b="1"/>
          </a:p>
          <a:p>
            <a:pPr algn="just"/>
            <a:r>
              <a:rPr lang="ru-RU" sz="2000" b="1"/>
              <a:t>7 июля</a:t>
            </a:r>
            <a:r>
              <a:rPr lang="ru-RU" sz="2000"/>
              <a:t> полк, окончательно преодолев сопротивление противника, разгромив его оборону на правом берегу реки, захватив переправу и две церкви, в районе Яи-Рюци, где финны особенно упорно сопротивлялись, прикрывал переправу своих войск через реку. </a:t>
            </a:r>
          </a:p>
          <a:p>
            <a:pPr algn="just"/>
            <a:endParaRPr lang="ru-RU" sz="2000"/>
          </a:p>
          <a:p>
            <a:pPr algn="just"/>
            <a:r>
              <a:rPr lang="ru-RU" sz="2000"/>
              <a:t>Сопротивление противника было сломлено, противник частью был уничтожен, а частью потоплен при переправе через реку. В этом бою полком было уничтожено до 500 финских солдат и офицеров, 28 ручных и станковых пулеметов, 23 миномета и много другой военной техники. Взято в плен 380 финских солдат и офицеров со стрелковым оружием и много станковых пулеметов и орудий. </a:t>
            </a:r>
          </a:p>
          <a:p>
            <a:pPr algn="just"/>
            <a:endParaRPr lang="ru-RU" sz="2000"/>
          </a:p>
          <a:p>
            <a:pPr algn="just"/>
            <a:r>
              <a:rPr lang="ru-RU" sz="2000"/>
              <a:t>Славной страницей в боевую историю нашей дивизии войдут июньские бои по овладению сложной водной преграды Вуокси. </a:t>
            </a:r>
          </a:p>
          <a:p>
            <a:pPr algn="just"/>
            <a:endParaRPr lang="ru-RU" sz="2000"/>
          </a:p>
          <a:p>
            <a:pPr algn="just"/>
            <a:r>
              <a:rPr lang="ru-RU" sz="2000"/>
              <a:t>Форсировав реку Вуокси и преодолев ряд сопротивлений, наши войска вошли в какой-то опустевший финский городок, поразивший меня своей чистотой и рациональностью построек.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355600" algn="just"/>
            <a:r>
              <a:rPr lang="ru-RU" sz="2000"/>
              <a:t>05.08.44г. по радио было передано сообщение о перемирии с Финляндией, с этого числа дивизия получила приказ о прекращении военных действий на территории Финляндии. Обанкротившееся правительство Финляндии под натиском наших войск и прогрессивных кругов населения запросило у Советского правительства переговоры о перемирии и приняло условия СССР. 19.09.44г. было подписано соглашение о перемирии между СССР и Финляндией. Создались условия для разгрома немецко-фашистских войск на территории Прибалтийских республик. В пойме Вуоксинской системы наша дивизия сделала большие заготовки сена и зерна. За успешную заготовку я и мои подчиненные были награждены орденами Красной Звезды и медалями "За боевые заслуги". </a:t>
            </a:r>
          </a:p>
          <a:p>
            <a:pPr indent="355600" algn="just"/>
            <a:endParaRPr lang="ru-RU" sz="2000"/>
          </a:p>
          <a:p>
            <a:pPr indent="355600" algn="just"/>
            <a:r>
              <a:rPr lang="ru-RU" sz="2000"/>
              <a:t>19 августа 1944г. дивизия выгрузилась на станции Гдов и, совершив марш, в 14.00 часов сосредоточилась северо-восточнее городов: Тарту, Трохов, Тамерау. </a:t>
            </a:r>
          </a:p>
          <a:p>
            <a:pPr indent="355600" algn="just"/>
            <a:endParaRPr lang="ru-RU" sz="2000"/>
          </a:p>
          <a:p>
            <a:pPr indent="355600" algn="just"/>
            <a:r>
              <a:rPr lang="ru-RU" sz="2400" b="1">
                <a:solidFill>
                  <a:srgbClr val="A50021"/>
                </a:solidFill>
              </a:rPr>
              <a:t>Конец августа-сентябрь???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0" y="0"/>
            <a:ext cx="9144000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A50021"/>
                </a:solidFill>
              </a:rPr>
              <a:t>Наревский плацдарм</a:t>
            </a:r>
            <a:r>
              <a:rPr lang="ru-RU" sz="2400">
                <a:solidFill>
                  <a:srgbClr val="A50021"/>
                </a:solidFill>
              </a:rPr>
              <a:t> </a:t>
            </a:r>
          </a:p>
          <a:p>
            <a:endParaRPr lang="ru-RU" sz="2400">
              <a:solidFill>
                <a:srgbClr val="A50021"/>
              </a:solidFill>
            </a:endParaRPr>
          </a:p>
          <a:p>
            <a:r>
              <a:rPr lang="ru-RU" sz="2400"/>
              <a:t>Наревский плацдарм — плацдарм на левом берегу реки Нарев (Польша) в районе городов Пултуск и Сероцк, захваченный совесткими войсками в ходе наступления </a:t>
            </a:r>
          </a:p>
          <a:p>
            <a:r>
              <a:rPr lang="ru-RU" sz="2400" b="1">
                <a:solidFill>
                  <a:srgbClr val="A50021"/>
                </a:solidFill>
              </a:rPr>
              <a:t>4 сентября 1944 года и удерживаемый до 19 окт. 1944</a:t>
            </a:r>
            <a:r>
              <a:rPr lang="ru-RU" sz="2400"/>
              <a:t> г. </a:t>
            </a:r>
          </a:p>
          <a:p>
            <a:endParaRPr lang="ru-RU" sz="2400"/>
          </a:p>
          <a:p>
            <a:r>
              <a:rPr lang="ru-RU" sz="2400"/>
              <a:t>Немецкое командование называло наревский плацдарм «пистолетом, направленным в сердце Германии» и предприняло беспрецендентные усилия по его ликвидации. Участники боёв на плацдарме вспоминали, что это были самые тяжелые для них бои за всё время войны. </a:t>
            </a:r>
          </a:p>
          <a:p>
            <a:endParaRPr lang="ru-RU" sz="2400"/>
          </a:p>
          <a:p>
            <a:r>
              <a:rPr lang="ru-RU" sz="2400"/>
              <a:t>Только с 4 по 10 октября немецкая армия потеряла, атакуя плацдарм, 407 танков и более 20000 убитыми.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2" r="4477" b="9279"/>
          <a:stretch>
            <a:fillRect/>
          </a:stretch>
        </p:blipFill>
        <p:spPr bwMode="auto">
          <a:xfrm>
            <a:off x="0" y="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подвиг"/>
          <p:cNvPicPr>
            <a:picLocks noChangeAspect="1" noChangeArrowheads="1"/>
          </p:cNvPicPr>
          <p:nvPr/>
        </p:nvPicPr>
        <p:blipFill>
          <a:blip r:embed="rId3">
            <a:lum bright="-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1"/>
          <a:stretch>
            <a:fillRect/>
          </a:stretch>
        </p:blipFill>
        <p:spPr bwMode="auto">
          <a:xfrm>
            <a:off x="0" y="4953000"/>
            <a:ext cx="91440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1">
                <a:solidFill>
                  <a:srgbClr val="A50021"/>
                </a:solidFill>
              </a:rPr>
              <a:t>ПРИКАЗ от 2 октября 1944 г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приказ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24"/>
          <a:stretch>
            <a:fillRect/>
          </a:stretch>
        </p:blipFill>
        <p:spPr bwMode="auto">
          <a:xfrm>
            <a:off x="0" y="0"/>
            <a:ext cx="91440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5"/>
          <p:cNvSpPr>
            <a:spLocks noChangeShapeType="1"/>
          </p:cNvSpPr>
          <p:nvPr/>
        </p:nvSpPr>
        <p:spPr bwMode="auto">
          <a:xfrm flipV="1">
            <a:off x="838200" y="2133600"/>
            <a:ext cx="2438400" cy="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60" name="Line 6"/>
          <p:cNvSpPr>
            <a:spLocks noChangeShapeType="1"/>
          </p:cNvSpPr>
          <p:nvPr/>
        </p:nvSpPr>
        <p:spPr bwMode="auto">
          <a:xfrm>
            <a:off x="685800" y="1600200"/>
            <a:ext cx="84582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9461" name="Picture 7" descr="строка из наградного лис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6" b="68291"/>
          <a:stretch>
            <a:fillRect/>
          </a:stretch>
        </p:blipFill>
        <p:spPr bwMode="auto">
          <a:xfrm>
            <a:off x="0" y="4191000"/>
            <a:ext cx="9144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A50021"/>
                </a:solidFill>
              </a:rPr>
              <a:t>Воспоминания Завершинского Александра Александровича</a:t>
            </a:r>
            <a:endParaRPr lang="ru-RU" sz="2000" b="1"/>
          </a:p>
          <a:p>
            <a:endParaRPr lang="ru-RU" sz="2400" b="1"/>
          </a:p>
          <a:p>
            <a:r>
              <a:rPr lang="ru-RU" sz="2000" b="1"/>
              <a:t>2-й Белорусский фронт, в его состав входила наша армия и наша Ленинградская стрелковая дивизия, наступал на Гшаныш-Млову-Мариенбург. </a:t>
            </a:r>
          </a:p>
          <a:p>
            <a:endParaRPr lang="ru-RU" sz="2000" b="1"/>
          </a:p>
          <a:p>
            <a:r>
              <a:rPr lang="ru-RU" sz="2000" b="1"/>
              <a:t>Далее на Эльбинг к Балтийскому морю с задачей: </a:t>
            </a:r>
          </a:p>
          <a:p>
            <a:r>
              <a:rPr lang="ru-RU" sz="2000" b="1">
                <a:solidFill>
                  <a:srgbClr val="A50021"/>
                </a:solidFill>
              </a:rPr>
              <a:t>прикрыть наступление 1-го Белорусского фронта от ударов из Восточной Пруссии и отрезать группу армии "Центр", разгромив ее во взаимодействии с 3-м Белорусским фронтом, наступавшим на Кенигсберг. </a:t>
            </a:r>
          </a:p>
          <a:p>
            <a:endParaRPr lang="ru-RU" sz="2000" b="1">
              <a:solidFill>
                <a:srgbClr val="A50021"/>
              </a:solidFill>
            </a:endParaRPr>
          </a:p>
          <a:p>
            <a:r>
              <a:rPr lang="ru-RU" sz="2000" b="1"/>
              <a:t>19.09.44г.</a:t>
            </a:r>
            <a:r>
              <a:rPr lang="ru-RU" sz="2000"/>
              <a:t> полки нашей дивизии сосредоточились в районе Антонова и города Остров-Мозовецк, где началось формирование и боевая подготовка личного состава к предстоящим боевым действиям по прорыву обороны немцев в районе города </a:t>
            </a:r>
            <a:r>
              <a:rPr lang="ru-RU" sz="2000" b="1">
                <a:solidFill>
                  <a:srgbClr val="A50021"/>
                </a:solidFill>
              </a:rPr>
              <a:t>Пултуск</a:t>
            </a:r>
            <a:r>
              <a:rPr lang="ru-RU" sz="2000"/>
              <a:t>. </a:t>
            </a:r>
          </a:p>
          <a:p>
            <a:endParaRPr lang="ru-RU" sz="2000"/>
          </a:p>
          <a:p>
            <a:r>
              <a:rPr lang="ru-RU" sz="2000"/>
              <a:t>Разведка полков тщательно вела наблюдение за противником. Точно установила его передний край и его огневую систему. До начала прорыва каждый командир роты тщательно изучил свой участок прорыва, направление дальнейшего движения, организовал взаимодействие с партизанами и поддерживающими средствами.</a:t>
            </a:r>
            <a:endParaRPr lang="ru-RU" sz="2000" b="1">
              <a:solidFill>
                <a:srgbClr val="A5002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0" y="3048000"/>
            <a:ext cx="9144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>
                <a:solidFill>
                  <a:schemeClr val="accent2"/>
                </a:solidFill>
              </a:rPr>
              <a:t>381-я Стрелковая Дивизия</a:t>
            </a: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914400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 dirty="0">
                <a:solidFill>
                  <a:srgbClr val="A50021"/>
                </a:solidFill>
              </a:rPr>
              <a:t>Маслов Василий Наумович, 1922 г.р., красноармеец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sz="2000" b="1" dirty="0">
                <a:solidFill>
                  <a:srgbClr val="A50021"/>
                </a:solidFill>
              </a:rPr>
              <a:t>381-й Стрелковой Дивизии, 1263-го Стрелкового Полка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sz="2000" b="1" dirty="0">
                <a:solidFill>
                  <a:schemeClr val="accent2"/>
                </a:solidFill>
              </a:rPr>
              <a:t>Должности:</a:t>
            </a:r>
          </a:p>
          <a:p>
            <a:pPr eaLnBrk="1" hangingPunct="1">
              <a:spcBef>
                <a:spcPct val="50000"/>
              </a:spcBef>
            </a:pPr>
            <a:r>
              <a:rPr lang="ru-RU" sz="2000" b="1" dirty="0">
                <a:solidFill>
                  <a:srgbClr val="A50021"/>
                </a:solidFill>
              </a:rPr>
              <a:t>- Автоматчик роты автоматчиков (28 июня 1944 г)</a:t>
            </a:r>
          </a:p>
          <a:p>
            <a:pPr eaLnBrk="1" hangingPunct="1">
              <a:spcBef>
                <a:spcPct val="50000"/>
              </a:spcBef>
            </a:pPr>
            <a:r>
              <a:rPr lang="ru-RU" sz="2000" b="1" dirty="0">
                <a:solidFill>
                  <a:srgbClr val="A50021"/>
                </a:solidFill>
              </a:rPr>
              <a:t>- Стрелок 8-й стрелковой роты (2 октября 1944 г)</a:t>
            </a:r>
          </a:p>
          <a:p>
            <a:pPr eaLnBrk="1" hangingPunct="1">
              <a:spcBef>
                <a:spcPct val="50000"/>
              </a:spcBef>
            </a:pPr>
            <a:r>
              <a:rPr lang="ru-RU" sz="2000" b="1" dirty="0">
                <a:solidFill>
                  <a:srgbClr val="A50021"/>
                </a:solidFill>
              </a:rPr>
              <a:t>- Бронебойщик взвода ПТР 3-го стрелкового батальона (14 янв.1945 г)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ChangeArrowheads="1"/>
          </p:cNvSpPr>
          <p:nvPr/>
        </p:nvSpPr>
        <p:spPr bwMode="auto">
          <a:xfrm>
            <a:off x="0" y="0"/>
            <a:ext cx="91440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355600" algn="just"/>
            <a:r>
              <a:rPr lang="ru-RU" sz="2000" b="1">
                <a:solidFill>
                  <a:srgbClr val="A50021"/>
                </a:solidFill>
              </a:rPr>
              <a:t>14 января 1945 года</a:t>
            </a:r>
            <a:r>
              <a:rPr lang="ru-RU" sz="2000"/>
              <a:t> 1263 стрелковый полк в первом эшелоне дивизии </a:t>
            </a:r>
            <a:r>
              <a:rPr lang="ru-RU" sz="2000" b="1"/>
              <a:t>прорвал сильно укрепленную, глубоко эшелонированную оборону противника, насыщенную многочисленными дотами и дзотами, минным полем и проволочным заграждением, </a:t>
            </a:r>
            <a:r>
              <a:rPr lang="ru-RU" sz="2000" b="1">
                <a:solidFill>
                  <a:srgbClr val="A50021"/>
                </a:solidFill>
              </a:rPr>
              <a:t>в 6 км северо-восточнее Пултуска</a:t>
            </a:r>
            <a:r>
              <a:rPr lang="ru-RU" sz="2000" b="1"/>
              <a:t>. </a:t>
            </a:r>
          </a:p>
          <a:p>
            <a:pPr indent="355600" algn="just"/>
            <a:endParaRPr lang="ru-RU" sz="1000" b="1"/>
          </a:p>
          <a:p>
            <a:pPr indent="355600" algn="just"/>
            <a:r>
              <a:rPr lang="ru-RU" sz="2000" b="1"/>
              <a:t>Дивизия целые сутки вела ожесточенные бои с противником. На направлении главного удара дивизии </a:t>
            </a:r>
            <a:r>
              <a:rPr lang="ru-RU" sz="2000" b="1">
                <a:solidFill>
                  <a:srgbClr val="A50021"/>
                </a:solidFill>
              </a:rPr>
              <a:t>полк выдержал 18 контратак противника</a:t>
            </a:r>
            <a:r>
              <a:rPr lang="ru-RU" sz="2000" b="1"/>
              <a:t>. В этих боях </a:t>
            </a:r>
            <a:r>
              <a:rPr lang="ru-RU" sz="2000" b="1">
                <a:solidFill>
                  <a:srgbClr val="A50021"/>
                </a:solidFill>
              </a:rPr>
              <a:t>противник понес огромные потери, был полностью уничтожен 5 пехотный полк противника, разбито 30 пушек, 12 самоходных орудий, </a:t>
            </a:r>
            <a:r>
              <a:rPr lang="ru-RU" sz="2400" b="1"/>
              <a:t>14 танков</a:t>
            </a:r>
            <a:r>
              <a:rPr lang="ru-RU" sz="2000" b="1">
                <a:solidFill>
                  <a:srgbClr val="A50021"/>
                </a:solidFill>
              </a:rPr>
              <a:t>, 89 автомашин, более 50 пулеметов</a:t>
            </a:r>
            <a:r>
              <a:rPr lang="ru-RU" sz="2000" b="1"/>
              <a:t>, нашими войсками </a:t>
            </a:r>
            <a:r>
              <a:rPr lang="ru-RU" sz="2000" b="1">
                <a:solidFill>
                  <a:schemeClr val="accent2"/>
                </a:solidFill>
              </a:rPr>
              <a:t>взято в плен более 300 немецких солдат и офицеров, большое количество военной техники, снаряжения и продовольствия</a:t>
            </a:r>
            <a:r>
              <a:rPr lang="ru-RU" sz="2000" b="1"/>
              <a:t>. </a:t>
            </a:r>
          </a:p>
          <a:p>
            <a:pPr indent="355600" algn="just"/>
            <a:endParaRPr lang="ru-RU" sz="2000" b="1">
              <a:solidFill>
                <a:srgbClr val="A50021"/>
              </a:solidFill>
            </a:endParaRPr>
          </a:p>
          <a:p>
            <a:pPr indent="355600" algn="just"/>
            <a:r>
              <a:rPr lang="ru-RU" sz="2000" b="1">
                <a:solidFill>
                  <a:srgbClr val="A50021"/>
                </a:solidFill>
              </a:rPr>
              <a:t>К 16.00 часам 16 января поставленную задачу полки дивизии выполнили. Наступление наших войск успешно развивалось. Стремились к скорейшему выходу на государственную границу и в Пруссию - логово врага</a:t>
            </a:r>
            <a:r>
              <a:rPr lang="ru-RU" sz="2000" b="1"/>
              <a:t>. </a:t>
            </a:r>
          </a:p>
          <a:p>
            <a:pPr indent="355600" algn="just"/>
            <a:endParaRPr lang="ru-RU" sz="1000"/>
          </a:p>
          <a:p>
            <a:pPr indent="355600" algn="just"/>
            <a:r>
              <a:rPr lang="ru-RU" sz="2000" b="1"/>
              <a:t>Сплошного фронта больше не существовало, об этом свидетельствовали пленные немецкие офицеры.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8" r="4477" b="9628"/>
          <a:stretch>
            <a:fillRect/>
          </a:stretch>
        </p:blipFill>
        <p:spPr bwMode="auto">
          <a:xfrm>
            <a:off x="0" y="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подвиг"/>
          <p:cNvPicPr>
            <a:picLocks noChangeAspect="1" noChangeArrowheads="1"/>
          </p:cNvPicPr>
          <p:nvPr/>
        </p:nvPicPr>
        <p:blipFill>
          <a:blip r:embed="rId3">
            <a:lum bright="-6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r="2872"/>
          <a:stretch>
            <a:fillRect/>
          </a:stretch>
        </p:blipFill>
        <p:spPr bwMode="auto">
          <a:xfrm>
            <a:off x="0" y="3352800"/>
            <a:ext cx="9144000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Line 6"/>
          <p:cNvSpPr>
            <a:spLocks noChangeShapeType="1"/>
          </p:cNvSpPr>
          <p:nvPr/>
        </p:nvSpPr>
        <p:spPr bwMode="auto">
          <a:xfrm>
            <a:off x="3733800" y="4114800"/>
            <a:ext cx="2819400" cy="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1">
                <a:solidFill>
                  <a:srgbClr val="A50021"/>
                </a:solidFill>
              </a:rPr>
              <a:t>ПРИКАЗ от 30 января 1945 г </a:t>
            </a:r>
          </a:p>
        </p:txBody>
      </p:sp>
      <p:sp>
        <p:nvSpPr>
          <p:cNvPr id="22534" name="Line 8"/>
          <p:cNvSpPr>
            <a:spLocks noChangeShapeType="1"/>
          </p:cNvSpPr>
          <p:nvPr/>
        </p:nvSpPr>
        <p:spPr bwMode="auto">
          <a:xfrm>
            <a:off x="1600200" y="5486400"/>
            <a:ext cx="3048000" cy="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" descr="строка из приказа"/>
          <p:cNvPicPr>
            <a:picLocks noChangeAspect="1" noChangeArrowheads="1"/>
          </p:cNvPicPr>
          <p:nvPr/>
        </p:nvPicPr>
        <p:blipFill>
          <a:blip r:embed="rId2" cstate="print">
            <a:lum bright="24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33" b="31111"/>
          <a:stretch>
            <a:fillRect/>
          </a:stretch>
        </p:blipFill>
        <p:spPr bwMode="auto">
          <a:xfrm>
            <a:off x="0" y="4953000"/>
            <a:ext cx="9144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приказ 1-й лист"/>
          <p:cNvPicPr>
            <a:picLocks noChangeAspect="1" noChangeArrowheads="1"/>
          </p:cNvPicPr>
          <p:nvPr/>
        </p:nvPicPr>
        <p:blipFill>
          <a:blip r:embed="rId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58"/>
          <a:stretch>
            <a:fillRect/>
          </a:stretch>
        </p:blipFill>
        <p:spPr bwMode="auto">
          <a:xfrm>
            <a:off x="0" y="0"/>
            <a:ext cx="91440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Line 5"/>
          <p:cNvSpPr>
            <a:spLocks noChangeShapeType="1"/>
          </p:cNvSpPr>
          <p:nvPr/>
        </p:nvSpPr>
        <p:spPr bwMode="auto">
          <a:xfrm flipV="1">
            <a:off x="533400" y="2057400"/>
            <a:ext cx="2362200" cy="7620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57" name="Line 6"/>
          <p:cNvSpPr>
            <a:spLocks noChangeShapeType="1"/>
          </p:cNvSpPr>
          <p:nvPr/>
        </p:nvSpPr>
        <p:spPr bwMode="auto">
          <a:xfrm>
            <a:off x="914400" y="1676400"/>
            <a:ext cx="6629400" cy="76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3558" name="Picture 7" descr="строка из приказа"/>
          <p:cNvPicPr>
            <a:picLocks noChangeAspect="1" noChangeArrowheads="1"/>
          </p:cNvPicPr>
          <p:nvPr/>
        </p:nvPicPr>
        <p:blipFill>
          <a:blip r:embed="rId2" cstate="print">
            <a:lum bright="24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67"/>
          <a:stretch>
            <a:fillRect/>
          </a:stretch>
        </p:blipFill>
        <p:spPr bwMode="auto">
          <a:xfrm>
            <a:off x="0" y="3124200"/>
            <a:ext cx="91440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Line 9"/>
          <p:cNvSpPr>
            <a:spLocks noChangeShapeType="1"/>
          </p:cNvSpPr>
          <p:nvPr/>
        </p:nvSpPr>
        <p:spPr bwMode="auto">
          <a:xfrm>
            <a:off x="609600" y="5486400"/>
            <a:ext cx="3657600" cy="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нагр лист полность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2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Line 5"/>
          <p:cNvSpPr>
            <a:spLocks noChangeShapeType="1"/>
          </p:cNvSpPr>
          <p:nvPr/>
        </p:nvSpPr>
        <p:spPr bwMode="auto">
          <a:xfrm>
            <a:off x="533400" y="6400800"/>
            <a:ext cx="609600" cy="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0" name="Line 7"/>
          <p:cNvSpPr>
            <a:spLocks noChangeShapeType="1"/>
          </p:cNvSpPr>
          <p:nvPr/>
        </p:nvSpPr>
        <p:spPr bwMode="auto">
          <a:xfrm>
            <a:off x="2438400" y="3657600"/>
            <a:ext cx="12192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1-орден славы 3 с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2" r="4762" b="10300"/>
          <a:stretch>
            <a:fillRect/>
          </a:stretch>
        </p:blipFill>
        <p:spPr bwMode="auto">
          <a:xfrm>
            <a:off x="0" y="1828800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>
                <a:solidFill>
                  <a:srgbClr val="A50021"/>
                </a:solidFill>
              </a:rPr>
              <a:t>Туашвили Нове, 1922 г.р., красноармеец, Бронебойщик взвода ПТР</a:t>
            </a:r>
          </a:p>
        </p:txBody>
      </p:sp>
      <p:sp>
        <p:nvSpPr>
          <p:cNvPr id="25604" name="Line 6"/>
          <p:cNvSpPr>
            <a:spLocks noChangeShapeType="1"/>
          </p:cNvSpPr>
          <p:nvPr/>
        </p:nvSpPr>
        <p:spPr bwMode="auto">
          <a:xfrm>
            <a:off x="4191000" y="3352800"/>
            <a:ext cx="2667000" cy="76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23813"/>
            <a:ext cx="7162800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Line 5"/>
          <p:cNvSpPr>
            <a:spLocks noChangeShapeType="1"/>
          </p:cNvSpPr>
          <p:nvPr/>
        </p:nvSpPr>
        <p:spPr bwMode="auto">
          <a:xfrm>
            <a:off x="4038600" y="4419600"/>
            <a:ext cx="0" cy="457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28" name="Line 6"/>
          <p:cNvSpPr>
            <a:spLocks noChangeShapeType="1"/>
          </p:cNvSpPr>
          <p:nvPr/>
        </p:nvSpPr>
        <p:spPr bwMode="auto">
          <a:xfrm>
            <a:off x="3810000" y="4648200"/>
            <a:ext cx="4572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0"/>
            <a:ext cx="44958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/>
              <a:t>Пултуск (польск. Pułtusk) — </a:t>
            </a:r>
          </a:p>
          <a:p>
            <a:r>
              <a:rPr lang="ru-RU"/>
              <a:t>город в Польше, входит в Мазовецкое воеводство, Пултуский повят. Имеет статус городско-сельской гмины. Занимает площадь 22,83 км². Население 19 229 человек (на 2006 год).</a:t>
            </a:r>
          </a:p>
        </p:txBody>
      </p:sp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0"/>
            <a:ext cx="3949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4876800" cy="477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83058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Line 10"/>
          <p:cNvSpPr>
            <a:spLocks noChangeShapeType="1"/>
          </p:cNvSpPr>
          <p:nvPr/>
        </p:nvSpPr>
        <p:spPr bwMode="auto">
          <a:xfrm>
            <a:off x="4191000" y="2209800"/>
            <a:ext cx="0" cy="457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00" name="Line 11"/>
          <p:cNvSpPr>
            <a:spLocks noChangeShapeType="1"/>
          </p:cNvSpPr>
          <p:nvPr/>
        </p:nvSpPr>
        <p:spPr bwMode="auto">
          <a:xfrm>
            <a:off x="3962400" y="2438400"/>
            <a:ext cx="4572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01" name="Oval 15"/>
          <p:cNvSpPr>
            <a:spLocks noChangeArrowheads="1"/>
          </p:cNvSpPr>
          <p:nvPr/>
        </p:nvSpPr>
        <p:spPr bwMode="auto">
          <a:xfrm>
            <a:off x="2971800" y="1219200"/>
            <a:ext cx="8205788" cy="820578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9702" name="Line 19"/>
          <p:cNvSpPr>
            <a:spLocks noChangeShapeType="1"/>
          </p:cNvSpPr>
          <p:nvPr/>
        </p:nvSpPr>
        <p:spPr bwMode="auto">
          <a:xfrm>
            <a:off x="4191000" y="2438400"/>
            <a:ext cx="289560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3384550" y="639763"/>
            <a:ext cx="1155700" cy="3530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39200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Line 5"/>
          <p:cNvSpPr>
            <a:spLocks noChangeShapeType="1"/>
          </p:cNvSpPr>
          <p:nvPr/>
        </p:nvSpPr>
        <p:spPr bwMode="auto">
          <a:xfrm>
            <a:off x="4191000" y="2209800"/>
            <a:ext cx="0" cy="457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24" name="Line 6"/>
          <p:cNvSpPr>
            <a:spLocks noChangeShapeType="1"/>
          </p:cNvSpPr>
          <p:nvPr/>
        </p:nvSpPr>
        <p:spPr bwMode="auto">
          <a:xfrm>
            <a:off x="3962400" y="2438400"/>
            <a:ext cx="4572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5782" r="8151" b="5232"/>
          <a:stretch>
            <a:fillRect/>
          </a:stretch>
        </p:blipFill>
        <p:spPr bwMode="auto">
          <a:xfrm>
            <a:off x="7938" y="533400"/>
            <a:ext cx="9136062" cy="520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>
                <a:solidFill>
                  <a:schemeClr val="accent2"/>
                </a:solidFill>
              </a:rPr>
              <a:t>381-я Стрелковая Дивизия. Боевой путь</a:t>
            </a:r>
          </a:p>
        </p:txBody>
      </p:sp>
      <p:sp>
        <p:nvSpPr>
          <p:cNvPr id="4100" name="Прямоугольник 1"/>
          <p:cNvSpPr>
            <a:spLocks noChangeArrowheads="1"/>
          </p:cNvSpPr>
          <p:nvPr/>
        </p:nvSpPr>
        <p:spPr bwMode="auto">
          <a:xfrm>
            <a:off x="76200" y="6019800"/>
            <a:ext cx="891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http://gpw.zlatschool-15.ru/zlatoust_front.html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0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Маслов Василий Наумови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5"/>
          <a:stretch>
            <a:fillRect/>
          </a:stretch>
        </p:blipFill>
        <p:spPr bwMode="auto">
          <a:xfrm>
            <a:off x="0" y="0"/>
            <a:ext cx="9144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Line 5"/>
          <p:cNvSpPr>
            <a:spLocks noChangeShapeType="1"/>
          </p:cNvSpPr>
          <p:nvPr/>
        </p:nvSpPr>
        <p:spPr bwMode="auto">
          <a:xfrm flipV="1">
            <a:off x="1752600" y="3810000"/>
            <a:ext cx="2133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72" name="Line 6"/>
          <p:cNvSpPr>
            <a:spLocks noChangeShapeType="1"/>
          </p:cNvSpPr>
          <p:nvPr/>
        </p:nvSpPr>
        <p:spPr bwMode="auto">
          <a:xfrm flipV="1">
            <a:off x="1981200" y="4114800"/>
            <a:ext cx="15240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0" y="1143000"/>
            <a:ext cx="91440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Мемориал </a:t>
            </a:r>
            <a:r>
              <a:rPr lang="ru-RU" sz="2800" b="1" dirty="0" err="1">
                <a:solidFill>
                  <a:srgbClr val="FF0000"/>
                </a:solidFill>
              </a:rPr>
              <a:t>Пултуск</a:t>
            </a:r>
            <a:r>
              <a:rPr lang="ru-RU" sz="2800" b="1" dirty="0">
                <a:solidFill>
                  <a:srgbClr val="FF0000"/>
                </a:solidFill>
              </a:rPr>
              <a:t> / </a:t>
            </a:r>
            <a:r>
              <a:rPr lang="ru-RU" sz="2800" b="1" dirty="0" err="1">
                <a:solidFill>
                  <a:srgbClr val="FF0000"/>
                </a:solidFill>
              </a:rPr>
              <a:t>Клешево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( </a:t>
            </a:r>
            <a:r>
              <a:rPr lang="ru-RU" sz="2800" b="1" dirty="0" err="1">
                <a:solidFill>
                  <a:srgbClr val="FF0000"/>
                </a:solidFill>
              </a:rPr>
              <a:t>Pułtusk</a:t>
            </a:r>
            <a:r>
              <a:rPr lang="ru-RU" sz="2800" b="1" dirty="0">
                <a:solidFill>
                  <a:srgbClr val="FF0000"/>
                </a:solidFill>
              </a:rPr>
              <a:t> - бывшее </a:t>
            </a:r>
            <a:r>
              <a:rPr lang="ru-RU" sz="2800" b="1" dirty="0" err="1">
                <a:solidFill>
                  <a:srgbClr val="FF0000"/>
                </a:solidFill>
              </a:rPr>
              <a:t>Цехановское</a:t>
            </a:r>
            <a:r>
              <a:rPr lang="ru-RU" sz="2800" b="1" dirty="0">
                <a:solidFill>
                  <a:srgbClr val="FF0000"/>
                </a:solidFill>
              </a:rPr>
              <a:t> воеводство )</a:t>
            </a:r>
            <a:endParaRPr lang="ru-RU" sz="2800" dirty="0">
              <a:solidFill>
                <a:srgbClr val="FF0000"/>
              </a:solidFill>
            </a:endParaRPr>
          </a:p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 err="1"/>
              <a:t>Пултуск</a:t>
            </a:r>
            <a:r>
              <a:rPr lang="ru-RU" sz="2800" b="1" dirty="0"/>
              <a:t> (польск. </a:t>
            </a:r>
            <a:r>
              <a:rPr lang="ru-RU" sz="2800" b="1" dirty="0" err="1"/>
              <a:t>Pułtusk</a:t>
            </a:r>
            <a:r>
              <a:rPr lang="ru-RU" sz="2800" b="1" dirty="0"/>
              <a:t>)</a:t>
            </a:r>
            <a:r>
              <a:rPr lang="ru-RU" sz="2800" dirty="0"/>
              <a:t> — город в Польше, входит в </a:t>
            </a:r>
            <a:r>
              <a:rPr lang="ru-RU" sz="2800" dirty="0" err="1"/>
              <a:t>Мазовецкое</a:t>
            </a:r>
            <a:r>
              <a:rPr lang="ru-RU" sz="2800" dirty="0"/>
              <a:t> воеводство, </a:t>
            </a:r>
            <a:r>
              <a:rPr lang="ru-RU" sz="2800" dirty="0" err="1"/>
              <a:t>Пултуский</a:t>
            </a:r>
            <a:r>
              <a:rPr lang="ru-RU" sz="2800" dirty="0"/>
              <a:t> </a:t>
            </a:r>
            <a:r>
              <a:rPr lang="ru-RU" sz="2800" dirty="0" err="1"/>
              <a:t>повят</a:t>
            </a:r>
            <a:r>
              <a:rPr lang="ru-RU" sz="2800" dirty="0"/>
              <a:t>. Имеет статус городско-сельской гмины. </a:t>
            </a:r>
            <a:br>
              <a:rPr lang="ru-RU" sz="2800" dirty="0"/>
            </a:br>
            <a:r>
              <a:rPr lang="ru-RU" sz="2800" b="1" dirty="0" err="1"/>
              <a:t>Kleszewo</a:t>
            </a:r>
            <a:r>
              <a:rPr lang="ru-RU" sz="2800" dirty="0"/>
              <a:t> - село в гмине </a:t>
            </a:r>
            <a:r>
              <a:rPr lang="ru-RU" sz="2800" dirty="0" err="1"/>
              <a:t>Пултуск</a:t>
            </a:r>
            <a:r>
              <a:rPr lang="ru-RU" sz="2800" dirty="0"/>
              <a:t>,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 в 6 км к северу от </a:t>
            </a:r>
            <a:r>
              <a:rPr lang="ru-RU" sz="2800" b="1" dirty="0" err="1">
                <a:solidFill>
                  <a:srgbClr val="FF0000"/>
                </a:solidFill>
              </a:rPr>
              <a:t>Пултуск</a:t>
            </a:r>
            <a:r>
              <a:rPr lang="ru-RU" sz="2800" b="1" dirty="0">
                <a:solidFill>
                  <a:srgbClr val="FF0000"/>
                </a:solidFill>
              </a:rPr>
              <a:t>.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  <a:hlinkClick r:id="rId2"/>
              </a:rPr>
              <a:t>http://obd-memorial.ru/html/info.htm?id=262082006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3795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accent2"/>
                </a:solidFill>
              </a:rPr>
              <a:t>ВОПРОС:</a:t>
            </a:r>
            <a:r>
              <a:rPr lang="ru-RU" sz="2800" b="1"/>
              <a:t> Попал ли </a:t>
            </a:r>
            <a:r>
              <a:rPr lang="ru-RU" sz="2800" b="1">
                <a:solidFill>
                  <a:srgbClr val="A50021"/>
                </a:solidFill>
              </a:rPr>
              <a:t>Маслов Василий Наумович в госпиталь..?</a:t>
            </a:r>
          </a:p>
        </p:txBody>
      </p:sp>
      <p:sp>
        <p:nvSpPr>
          <p:cNvPr id="33796" name="Прямоугольник 3"/>
          <p:cNvSpPr>
            <a:spLocks noChangeArrowheads="1"/>
          </p:cNvSpPr>
          <p:nvPr/>
        </p:nvSpPr>
        <p:spPr bwMode="auto">
          <a:xfrm>
            <a:off x="25400" y="6248400"/>
            <a:ext cx="4524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http://www.sgvavia.ru/forum/205-2079-8</a:t>
            </a:r>
            <a:endParaRPr 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s019.radikal.ru/i631/1205/db/1971838769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Прямоугольник 1"/>
          <p:cNvSpPr>
            <a:spLocks noChangeArrowheads="1"/>
          </p:cNvSpPr>
          <p:nvPr/>
        </p:nvSpPr>
        <p:spPr bwMode="auto">
          <a:xfrm>
            <a:off x="0" y="6124575"/>
            <a:ext cx="694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/>
              <a:t>http://www.sgvavia.ru/forum/205-2079-1</a:t>
            </a:r>
            <a:endParaRPr lang="ru-RU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obd-memorial.ru/memorial/fullimage?id=262082007&amp;id1=8cd51bf14a3671c6306c83ae4882f6a3&amp;path=%D0%97%D0%B0%D1%85%D0%BE%D1%80%D0%BE%D0%BD%D0%B5%D0%BD%D0%B8%D1%8F2/%D0%9F%D0%B5%D1%80%D0%B5%D0%B4%D0%B0%D1%87%D0%B0_004/0090/176_%D0%9F%D0%BE%D0%BB%D1%8C%D1%88%D0%B0/000002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4860925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obd-memorial.ru/memorial/fullimage?id=262082008&amp;id1=e9b7fa740c3ae39cb1fa1051584f2dbf&amp;path=%D0%97%D0%B0%D1%85%D0%BE%D1%80%D0%BE%D0%BD%D0%B5%D0%BD%D0%B8%D1%8F2/%D0%9F%D0%B5%D1%80%D0%B5%D0%B4%D0%B0%D1%87%D0%B0_004/0090/176_%D0%9F%D0%BE%D0%BB%D1%8C%D1%88%D0%B0/000002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4" t="6294" r="16261" b="58815"/>
          <a:stretch>
            <a:fillRect/>
          </a:stretch>
        </p:blipFill>
        <p:spPr bwMode="auto">
          <a:xfrm>
            <a:off x="990600" y="533400"/>
            <a:ext cx="7496175" cy="578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http://s019.radikal.ru/i635/1207/c1/18f927afd7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990600"/>
            <a:ext cx="69532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s020.radikal.ru/i717/1406/49/26d1ac5bc8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6" t="3020"/>
          <a:stretch>
            <a:fillRect/>
          </a:stretch>
        </p:blipFill>
        <p:spPr bwMode="auto">
          <a:xfrm>
            <a:off x="-7938" y="0"/>
            <a:ext cx="9144001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obd-memorial.ru/memorial/fullimage?id=262082008&amp;id1=e9b7fa740c3ae39cb1fa1051584f2dbf&amp;path=%D0%97%D0%B0%D1%85%D0%BE%D1%80%D0%BE%D0%BD%D0%B5%D0%BD%D0%B8%D1%8F2/%D0%9F%D0%B5%D1%80%D0%B5%D0%B4%D0%B0%D1%87%D0%B0_004/0090/176_%D0%9F%D0%BE%D0%BB%D1%8C%D1%88%D0%B0/000002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2" t="57471" r="14455" b="6628"/>
          <a:stretch>
            <a:fillRect/>
          </a:stretch>
        </p:blipFill>
        <p:spPr bwMode="auto">
          <a:xfrm>
            <a:off x="228600" y="19050"/>
            <a:ext cx="8686800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4" r="48096" b="5672"/>
          <a:stretch>
            <a:fillRect/>
          </a:stretch>
        </p:blipFill>
        <p:spPr bwMode="auto">
          <a:xfrm>
            <a:off x="0" y="0"/>
            <a:ext cx="70945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0" y="0"/>
            <a:ext cx="9144000" cy="683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355600"/>
            <a:r>
              <a:rPr lang="ru-RU" b="1"/>
              <a:t>Вестник музея истории Уральского государственного экономического университета: </a:t>
            </a:r>
            <a:r>
              <a:rPr lang="ru-RU"/>
              <a:t>Периодическое, историко-литературное издание. – Екатеринбург: УрГЭУ, 2002. Вып. 1(2), дополн. – 308 с. (с фотографиями). </a:t>
            </a:r>
          </a:p>
          <a:p>
            <a:pPr indent="355600"/>
            <a:endParaRPr lang="ru-RU" b="1">
              <a:solidFill>
                <a:srgbClr val="A50021"/>
              </a:solidFill>
            </a:endParaRPr>
          </a:p>
          <a:p>
            <a:pPr indent="355600" algn="ctr"/>
            <a:r>
              <a:rPr lang="ru-RU" sz="2000" b="1">
                <a:solidFill>
                  <a:srgbClr val="A50021"/>
                </a:solidFill>
              </a:rPr>
              <a:t>Воспоминания Завершинского Александра Александровича</a:t>
            </a:r>
            <a:endParaRPr lang="ru-RU" sz="2000" b="1"/>
          </a:p>
          <a:p>
            <a:pPr indent="355600" algn="just"/>
            <a:endParaRPr lang="ru-RU" sz="2000" b="1"/>
          </a:p>
          <a:p>
            <a:pPr indent="355600" algn="just"/>
            <a:r>
              <a:rPr lang="ru-RU" sz="2000" b="1"/>
              <a:t>В первых числах мая 1944г. в полном боевом составе наша дивизия влилась в состав 21-й армии и прибыла в предместье города Ленинграда в распоряжение Ленинградского фронта.</a:t>
            </a:r>
            <a:r>
              <a:rPr lang="ru-RU" sz="2000"/>
              <a:t> </a:t>
            </a:r>
            <a:r>
              <a:rPr lang="ru-RU" sz="1600"/>
              <a:t>Ровно в 10.00 открыли огонь сотни наших орудий, заработали сразу десятки гвардейских минометов "катюш". Все вокруг скрылось в дыму и пламени. От стоявшего грохота выстрелов и доносившихся разрывов снарядов и мин не было слышно человеческого голоса на расстоянии трех-пяти метров друг от друга. Еще не кончилась артподготовка, как в небе появились краснозвездные бомбардировщики и штурмовики в сопровождении наших истребителей. Они тоже хорошо обработали оборону противника. Затем вперед пошли передовые батальоны. Враг упорно сопротивлялся. В первый день наше продвижение оказалось не- значительным. Мы лишь вклинились в оборону противника. Прорыв был осуществлен лишь на второй день боя, когда в дело вступили наши танки, и первым при их поддержке в прорыв устремился один из наших полков, его успех поддержали и успешно стали развивать другие полки нашей дивизии, а затем и другие части обороны.</a:t>
            </a:r>
            <a:r>
              <a:rPr lang="ru-RU"/>
              <a:t> </a:t>
            </a:r>
          </a:p>
          <a:p>
            <a:pPr indent="355600" algn="just"/>
            <a:r>
              <a:rPr lang="ru-RU" sz="2000" b="1">
                <a:solidFill>
                  <a:srgbClr val="A50021"/>
                </a:solidFill>
              </a:rPr>
              <a:t>За смелые и активные боевые действия нашей дивизии было присвоено почетное наименование </a:t>
            </a:r>
            <a:r>
              <a:rPr lang="ru-RU" sz="2400" b="1">
                <a:solidFill>
                  <a:srgbClr val="A50021"/>
                </a:solidFill>
              </a:rPr>
              <a:t>Ленинградской</a:t>
            </a:r>
            <a:r>
              <a:rPr lang="ru-RU" sz="2000" b="1">
                <a:solidFill>
                  <a:srgbClr val="A50021"/>
                </a:solidFill>
              </a:rPr>
              <a:t>, и с мая 1944г. наша дивизия стала именоваться </a:t>
            </a:r>
            <a:r>
              <a:rPr lang="ru-RU" sz="2400" b="1">
                <a:solidFill>
                  <a:srgbClr val="A50021"/>
                </a:solidFill>
              </a:rPr>
              <a:t>381-я стрелковая Ленинградская</a:t>
            </a:r>
            <a:r>
              <a:rPr lang="ru-RU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23813"/>
            <a:ext cx="7162800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Line 5"/>
          <p:cNvSpPr>
            <a:spLocks noChangeShapeType="1"/>
          </p:cNvSpPr>
          <p:nvPr/>
        </p:nvSpPr>
        <p:spPr bwMode="auto">
          <a:xfrm>
            <a:off x="4038600" y="4419600"/>
            <a:ext cx="0" cy="457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64" name="Line 6"/>
          <p:cNvSpPr>
            <a:spLocks noChangeShapeType="1"/>
          </p:cNvSpPr>
          <p:nvPr/>
        </p:nvSpPr>
        <p:spPr bwMode="auto">
          <a:xfrm>
            <a:off x="3810000" y="4648200"/>
            <a:ext cx="4572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1016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Прямоугольник 1"/>
          <p:cNvSpPr>
            <a:spLocks noChangeArrowheads="1"/>
          </p:cNvSpPr>
          <p:nvPr/>
        </p:nvSpPr>
        <p:spPr bwMode="auto">
          <a:xfrm>
            <a:off x="0" y="6484938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https://pamyat-naroda.ru/memorial/burial.php?id=86021635</a:t>
            </a:r>
            <a:endParaRPr lang="ru-RU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3-10 февр 19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/>
          <a:stretch>
            <a:fillRect/>
          </a:stretch>
        </p:blipFill>
        <p:spPr bwMode="auto">
          <a:xfrm>
            <a:off x="0" y="3124200"/>
            <a:ext cx="9144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0" y="0"/>
            <a:ext cx="9144000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A50021"/>
                </a:solidFill>
              </a:rPr>
              <a:t>Воспоминания Завершинского Александра Александровича</a:t>
            </a:r>
            <a:endParaRPr lang="ru-RU" sz="2000" b="1"/>
          </a:p>
          <a:p>
            <a:endParaRPr lang="ru-RU" sz="2000" b="1">
              <a:solidFill>
                <a:srgbClr val="A50021"/>
              </a:solidFill>
            </a:endParaRPr>
          </a:p>
          <a:p>
            <a:r>
              <a:rPr lang="ru-RU" sz="2000" b="1">
                <a:solidFill>
                  <a:srgbClr val="A50021"/>
                </a:solidFill>
              </a:rPr>
              <a:t>18.01.1945г.</a:t>
            </a:r>
            <a:r>
              <a:rPr lang="ru-RU" sz="2000" b="1"/>
              <a:t> наша дивизия получила задание - наступать с юго-востока на север и северо-запад </a:t>
            </a:r>
            <a:r>
              <a:rPr lang="ru-RU" sz="2000" b="1">
                <a:solidFill>
                  <a:srgbClr val="A50021"/>
                </a:solidFill>
              </a:rPr>
              <a:t>на город Эльбинг</a:t>
            </a:r>
            <a:r>
              <a:rPr lang="ru-RU" sz="2000" b="1"/>
              <a:t>.</a:t>
            </a:r>
            <a:r>
              <a:rPr lang="ru-RU" sz="2000"/>
              <a:t> </a:t>
            </a:r>
          </a:p>
          <a:p>
            <a:endParaRPr lang="ru-RU" sz="2000"/>
          </a:p>
          <a:p>
            <a:endParaRPr lang="ru-RU" sz="2000"/>
          </a:p>
          <a:p>
            <a:endParaRPr lang="ru-RU" sz="2000"/>
          </a:p>
          <a:p>
            <a:r>
              <a:rPr lang="ru-RU" sz="2400" b="1">
                <a:solidFill>
                  <a:schemeClr val="accent2"/>
                </a:solidFill>
              </a:rPr>
              <a:t>ВОПРОС:</a:t>
            </a:r>
            <a:r>
              <a:rPr lang="ru-RU" sz="2400" b="1"/>
              <a:t> Был ли там </a:t>
            </a:r>
            <a:r>
              <a:rPr lang="ru-RU" sz="2400" b="1">
                <a:solidFill>
                  <a:srgbClr val="A50021"/>
                </a:solidFill>
              </a:rPr>
              <a:t>Маслов Василий Наумович после тяжелого ранения???</a:t>
            </a:r>
          </a:p>
        </p:txBody>
      </p:sp>
      <p:pic>
        <p:nvPicPr>
          <p:cNvPr id="4" name="Picture 4" descr="3-10 февр 19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/>
          <a:stretch>
            <a:fillRect/>
          </a:stretch>
        </p:blipFill>
        <p:spPr bwMode="auto">
          <a:xfrm>
            <a:off x="0" y="3150296"/>
            <a:ext cx="9144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 t="5562" r="8150" b="4794"/>
          <a:stretch>
            <a:fillRect/>
          </a:stretch>
        </p:blipFill>
        <p:spPr bwMode="auto">
          <a:xfrm>
            <a:off x="12700" y="0"/>
            <a:ext cx="9131300" cy="522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Маслов Василий Наумови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5"/>
          <a:stretch>
            <a:fillRect/>
          </a:stretch>
        </p:blipFill>
        <p:spPr bwMode="auto">
          <a:xfrm>
            <a:off x="0" y="0"/>
            <a:ext cx="9144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Line 5"/>
          <p:cNvSpPr>
            <a:spLocks noChangeShapeType="1"/>
          </p:cNvSpPr>
          <p:nvPr/>
        </p:nvSpPr>
        <p:spPr bwMode="auto">
          <a:xfrm flipV="1">
            <a:off x="1752600" y="3810000"/>
            <a:ext cx="2133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0" name="Line 6"/>
          <p:cNvSpPr>
            <a:spLocks noChangeShapeType="1"/>
          </p:cNvSpPr>
          <p:nvPr/>
        </p:nvSpPr>
        <p:spPr bwMode="auto">
          <a:xfrm flipV="1">
            <a:off x="1981200" y="4114800"/>
            <a:ext cx="15240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63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355600" algn="just"/>
            <a:r>
              <a:rPr lang="ru-RU"/>
              <a:t>Совершив марш, дивизия сосредоточилась на подступах к городу Эльбинг. </a:t>
            </a:r>
            <a:r>
              <a:rPr lang="ru-RU" b="1"/>
              <a:t>31.01.1945г.</a:t>
            </a:r>
            <a:r>
              <a:rPr lang="ru-RU"/>
              <a:t> дивизия наступала в направлении местечка Фогельзам на подступах к городу Эльбинг. Был сильнейший туман, вся тяжесть прорыва легла на пехоту, дивизия понесла большие потери в живой силе и технике и, продвинувшись только на 1,5-2 км, войска дивизии были вынуждены совершить обходный маневр. </a:t>
            </a:r>
          </a:p>
          <a:p>
            <a:pPr indent="355600" algn="just"/>
            <a:endParaRPr lang="ru-RU"/>
          </a:p>
          <a:p>
            <a:pPr indent="355600" algn="just"/>
            <a:r>
              <a:rPr lang="ru-RU" b="1"/>
              <a:t>К 6 часам утра 3.02.1945г.</a:t>
            </a:r>
            <a:r>
              <a:rPr lang="ru-RU"/>
              <a:t> сосредоточилась в районе северо-восточнее г. Эльбинга (Древсхор) с готовностью на рассвете атаковать противника и на его плечах ворваться в город Эльбинг. По-прежнему поле боя скрывал густой туман, противник не выдержал и начал отход в южном направлении города.</a:t>
            </a:r>
            <a:r>
              <a:rPr lang="ru-RU" sz="2000"/>
              <a:t> </a:t>
            </a:r>
          </a:p>
          <a:p>
            <a:pPr indent="355600" algn="just"/>
            <a:endParaRPr lang="ru-RU" sz="2000"/>
          </a:p>
          <a:p>
            <a:pPr indent="355600" algn="just"/>
            <a:r>
              <a:rPr lang="ru-RU" sz="2000" b="1">
                <a:solidFill>
                  <a:srgbClr val="A50021"/>
                </a:solidFill>
              </a:rPr>
              <a:t>Занимая дом за домом, личный состав 1263-го стрелкового полка медленно продвигался вперед, но под сильным огнем пулеметов, снайперов и танков вынужден был остановиться у 181 квартала города. </a:t>
            </a:r>
          </a:p>
          <a:p>
            <a:pPr indent="355600" algn="just"/>
            <a:endParaRPr lang="ru-RU"/>
          </a:p>
          <a:p>
            <a:pPr indent="355600" algn="just"/>
            <a:r>
              <a:rPr lang="ru-RU"/>
              <a:t>В этих боях был тяжело ранен мой однополчанин и товарищ, командир пулеметной роты лейтенант Земцов. 6.02.1945г. - командир 2-го стрелкового батальона 1263 стрелкового полка капитан Удовиченко. 11.02.1945г. с боями вышли к реке Эльбинг и тем самым подавили сопротивление очагов противника. В этих боях пал смертью храбрых командир 1-го стрелкового батальона 1263 стрелкового полка капитан Рудик.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filterimage 1"/>
          <p:cNvPicPr>
            <a:picLocks noChangeAspect="1" noChangeArrowheads="1"/>
          </p:cNvPicPr>
          <p:nvPr/>
        </p:nvPicPr>
        <p:blipFill>
          <a:blip r:embed="rId2" cstate="print">
            <a:lum bright="1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1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filterimage 2"/>
          <p:cNvPicPr>
            <a:picLocks noChangeAspect="1" noChangeArrowheads="1"/>
          </p:cNvPicPr>
          <p:nvPr/>
        </p:nvPicPr>
        <p:blipFill>
          <a:blip r:embed="rId2" cstate="print">
            <a:lum bright="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Line 5"/>
          <p:cNvSpPr>
            <a:spLocks noChangeShapeType="1"/>
          </p:cNvSpPr>
          <p:nvPr/>
        </p:nvSpPr>
        <p:spPr bwMode="auto">
          <a:xfrm>
            <a:off x="304800" y="2971800"/>
            <a:ext cx="8610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682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Line 5"/>
          <p:cNvSpPr>
            <a:spLocks noChangeShapeType="1"/>
          </p:cNvSpPr>
          <p:nvPr/>
        </p:nvSpPr>
        <p:spPr bwMode="auto">
          <a:xfrm flipH="1" flipV="1">
            <a:off x="3581400" y="1219200"/>
            <a:ext cx="3276600" cy="518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1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355600" algn="ctr"/>
            <a:r>
              <a:rPr lang="ru-RU" b="1">
                <a:solidFill>
                  <a:srgbClr val="A50021"/>
                </a:solidFill>
              </a:rPr>
              <a:t>Воспоминания Завершинского Александра Александровича</a:t>
            </a:r>
          </a:p>
          <a:p>
            <a:pPr indent="355600" algn="ctr"/>
            <a:r>
              <a:rPr lang="ru-RU" sz="2000" b="1"/>
              <a:t>(май-июль 1944г)</a:t>
            </a:r>
          </a:p>
          <a:p>
            <a:pPr indent="355600" algn="ctr"/>
            <a:endParaRPr lang="ru-RU" sz="2000" b="1"/>
          </a:p>
          <a:p>
            <a:pPr indent="355600" algn="just"/>
            <a:r>
              <a:rPr lang="ru-RU"/>
              <a:t>На Карельском перешейке наша дивизия, прижав противника к Вуоксинской водной системе, смело, и решительно атаковав противника, заставляла его уступать рубеж за рубежом, а затем и опрокинула его за озеро Вуокса. После, захватив плацдарм на правом берегу Вуоксинской водной системы за населенным пунктом Барышко и острова Телячий, противник отчаянно сопротивлялся, атаки были беспрерывные по всему фронту дивизии. Помню ужасный факт. Противник впереди атакующих пустил полуголых женщин-монашек с автоматами в руках. Вода в реке от крови и плавающих раненых стала розовой. </a:t>
            </a:r>
          </a:p>
          <a:p>
            <a:pPr indent="355600" algn="just"/>
            <a:endParaRPr lang="ru-RU"/>
          </a:p>
          <a:p>
            <a:pPr indent="355600" algn="just"/>
            <a:r>
              <a:rPr lang="ru-RU"/>
              <a:t>4 июля 1944г. 1263 стрелковый полк нашей дивизии после мощной артподготовки перешел к штурму труднодоступных и сильно укрепленных высот на правом берегу реки Вуокса, и, преодолев яростное сопротивление противника, вышел на правый берег реки и прочно удерживал захваченный рубеж. </a:t>
            </a:r>
          </a:p>
          <a:p>
            <a:pPr indent="355600" algn="just"/>
            <a:endParaRPr lang="ru-RU"/>
          </a:p>
          <a:p>
            <a:pPr indent="355600" algn="just"/>
            <a:r>
              <a:rPr lang="ru-RU"/>
              <a:t>В этих боях особенно отличились батарея 76-мм пушек старшего лейтенанта Горячева, установившего свои пушки на высоте 20,0 и в упор расстреливающего контрнаступающую пехоту противника. Красноармеец Ахметов с небольшой группой бойцов, 25 человек, при выходе из строя командира роты, мужественно и храбро отбивали ожесточенные контратаки противника.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46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1219200" y="533400"/>
            <a:ext cx="572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http://www.niepoprawni.pl/blog/41/warto-przeczytac-11</a:t>
            </a:r>
          </a:p>
        </p:txBody>
      </p:sp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-28575" y="3246438"/>
            <a:ext cx="920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http://tomaszstezala.pl/index.php?option=com_content&amp;view=category&amp;id=41&amp;Itemid=97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610513"/>
              </p:ext>
            </p:extLst>
          </p:nvPr>
        </p:nvGraphicFramePr>
        <p:xfrm>
          <a:off x="1082992" y="1838928"/>
          <a:ext cx="6978015" cy="45392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9135"/>
                <a:gridCol w="1569720"/>
                <a:gridCol w="1569720"/>
                <a:gridCol w="1569720"/>
                <a:gridCol w="1569720"/>
              </a:tblGrid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Ранение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</a:rPr>
                        <a:t>10.09.1941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</a:rPr>
                        <a:t>16.08.1943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</a:rPr>
                        <a:t>26.11.1943 (трижды)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</a:rPr>
                        <a:t>14.01.1945 (тяжело)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Подвиг неточно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10.09.1941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01.10.1941-31.10.1941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16.08.1943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01.08.1943-31.08.1943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01.11.1943-30.11.1943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Подвиг неточно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26.11.1943,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16.08.1943,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10.09.1941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01.10.1941-31.10.1941,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01.08.1943-31.08.1943,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01.11.1943-30.11.1943,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14.01.1945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</a:rPr>
                        <a:t>Подвиг точно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</a:rPr>
                        <a:t>05.07.1944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</a:rPr>
                        <a:t>14.01.1945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</a:rPr>
                        <a:t>Награда точно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</a:rPr>
                        <a:t>28.06.1944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</a:rPr>
                        <a:t>06.08.1944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</a:rPr>
                        <a:t>02.10.1944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</a:rPr>
                        <a:t>30.01.1945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78423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Рисунок 45" descr="Описание: http://podvignaroda.ru/filter/filterimage/?id=45251920&amp;id1=358ed7676a0823a2116f56ccd3591020&amp;path=VS/435/033-0717037-2157%2b060-2157/00000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04" b="4019"/>
          <a:stretch>
            <a:fillRect/>
          </a:stretch>
        </p:blipFill>
        <p:spPr bwMode="auto">
          <a:xfrm>
            <a:off x="0" y="457200"/>
            <a:ext cx="68389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46" descr="Описание: http://podvignaroda.ru/filter/filterimage/?id=32479752&amp;id1=ed45cb0c3cdbefe29abcef4a7541dedb&amp;path=VS/260/033-0690155-1928%2b011-1927/000004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4" b="64786"/>
          <a:stretch>
            <a:fillRect/>
          </a:stretch>
        </p:blipFill>
        <p:spPr bwMode="auto">
          <a:xfrm>
            <a:off x="0" y="1752600"/>
            <a:ext cx="6838950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25" descr="Описание: http://podvignaroda.ru/filter/filterimage/?id=37128693&amp;id1=c1e71327414ce42cfffcc896d8dd0f39&amp;path=VS/319/033-0687572-1537%2b022-1536/000004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5" b="70934"/>
          <a:stretch>
            <a:fillRect/>
          </a:stretch>
        </p:blipFill>
        <p:spPr bwMode="auto">
          <a:xfrm>
            <a:off x="0" y="3194050"/>
            <a:ext cx="68326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44" descr="Описание: http://podvignaroda.ru/filter/filterimage/?id=28851861&amp;id1=3754bfba4766fbe4428429bc49bf7f17&amp;path=VS/208/033-0686196-6458%2b040-6467/000006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2" b="71065"/>
          <a:stretch>
            <a:fillRect/>
          </a:stretch>
        </p:blipFill>
        <p:spPr bwMode="auto">
          <a:xfrm>
            <a:off x="0" y="4832350"/>
            <a:ext cx="683895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101600" y="129540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-101600" y="273685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-101600" y="437515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-101600" y="503555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163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38100"/>
            <a:ext cx="77724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3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88"/>
            <a:ext cx="9144000" cy="665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931</TotalTime>
  <Words>1597</Words>
  <Application>Microsoft Office PowerPoint</Application>
  <PresentationFormat>Экран (4:3)</PresentationFormat>
  <Paragraphs>140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</dc:creator>
  <cp:lastModifiedBy>пользователь</cp:lastModifiedBy>
  <cp:revision>36</cp:revision>
  <cp:lastPrinted>1601-01-01T00:00:00Z</cp:lastPrinted>
  <dcterms:created xsi:type="dcterms:W3CDTF">1601-01-01T00:00:00Z</dcterms:created>
  <dcterms:modified xsi:type="dcterms:W3CDTF">2015-06-13T07:57:06Z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