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4" r:id="rId6"/>
    <p:sldId id="265" r:id="rId7"/>
    <p:sldId id="261" r:id="rId8"/>
    <p:sldId id="259" r:id="rId9"/>
    <p:sldId id="267" r:id="rId10"/>
    <p:sldId id="262" r:id="rId11"/>
    <p:sldId id="266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9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02"/>
    <p:restoredTop sz="92411" autoAdjust="0"/>
  </p:normalViewPr>
  <p:slideViewPr>
    <p:cSldViewPr snapToGrid="0" snapToObjects="1">
      <p:cViewPr>
        <p:scale>
          <a:sx n="256" d="100"/>
          <a:sy n="256" d="100"/>
        </p:scale>
        <p:origin x="-8216" y="-6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CD469-CA0B-3048-80EF-DF79830E553D}" type="datetimeFigureOut">
              <a:rPr lang="ru-RU" smtClean="0"/>
              <a:t>19.03.17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2D5A8-B2E4-9A42-932C-C100D7513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0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medalww.ru/nagrady-sssr/ordena-sssr/orden-otechestvennoj-vojny/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Михаил </a:t>
            </a:r>
            <a:r>
              <a:rPr lang="ru-RU" dirty="0" err="1" smtClean="0"/>
              <a:t>Руднянский</a:t>
            </a:r>
            <a:r>
              <a:rPr lang="ru-RU" dirty="0" smtClean="0"/>
              <a:t> – прадед Станиславы Головань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6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 то, что в боях с немецкими оккупантами  при освобождении Тамани проявил себя храбрым воином.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02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Приклонский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Э.Е. Д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невник самоходчика: Боевой путь механика-водителя ИСУ-152 (отрывок):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«…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Пробираясь по Птицеферме, мы совсем не встретили пехоты. Только вблизи первого вольера увидели перебегавших по лужайке, окруженной стеной из старых вязов, четырех солдат в обмотках — минометный расчет. Они быстро, но без суеты установили свою «пушку» за невысокой, в пол человеческого роста, грудой щебня и битого кирпича. Командир расчета, небритый сержант, заглянул в свою записную книжечку и что-то скомандовал. Тотчас наводчик, опустившись на одно колено, покрутил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маховички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прицельного приспособления и доложил: «Готово!» Подносчик протянул заряжающему мину — и ротный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минометик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похожий на игрушечный, негромко хлопнув, выплюнул ее вверх. Описав крутую траекторию,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исчезла за вершинами деревьев. Значит, противник сидит еще под самым селом. Пока мы переходили полянку, миномет успел хлопнуть раза четыре…»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5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/>
                <a:cs typeface="Times New Roman"/>
              </a:rPr>
              <a:t>Большую помощь войскам в ходе операции оказали партизаны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9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5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Вообще развитие прожекторных войск идет с Первой мировой, но тогда прожектор состоял только из отражателя и лампы, и уже к тридцатым годам конструкция была усовершенствована, появился корпус. Каждый тип прожектора имеет свое наименование: З-15-4 - З это закрытый, 15 - диаметр отражателя, а 4 - это тип или модель. В начале войны были такие: О-15-2 - О это открытый, 15, соответственно, диаметр отражателя, 2 - модель, эти прожекторы интересны тем, что вес у них очень малый по существу, отражатель да лампа - вот и все. За отражателем знаешь как надо было следить? Как за дитем. Мы внутрь залезали, все спиртом протирали, переднюю крышку тоже - очень надо следить. Лампа же открытая, в нее вставляется уголь с положительным зарядом диаметром 18 мм и отрицательный порядка 10мм диаметром, идет ток, соединение - и вольтова дуга. Для управления прожектором штанга, на штанге руль. На позиции делается кольцевой окоп, в середину ставится прожектор и первый номер расчета по круглой этой дорожке ходил, выправляя азимут, а второй номер выправлял угол места, то есть никакой особой сложности прожекторная позиция не представляла из себя. Тут самое главное, чтобы не мешало ничего - ни застройка, ни лес, ни вышки какие или что. Третий номер - это водитель, как только тревога, он включает двигатель и динамо-машину. В автомашине поставлено на оси коленчатого вала распределительное устройство на вал динамо-машины и идет нагрузка с двигателя на щиток, в кабине амперметр и вольтметр, как только двигатель дает нагрузку и стрелка движется к зоне достаточного напряжения - бежит ко мне четвертый номер, помощник водителя, и докладывает: "Есть напряжение!", я тогда командую "Луч!". Пятый номер - это связист, он держит связь с командиром взвода, вот и весь расчет сопроводительной станции. А когда станция-искатель, то немного по-другому: слухач по азимуту, слухач по углу места, корректор по азимуту, корректор по углу места и начальник звукоулавливателя.</a:t>
            </a:r>
          </a:p>
          <a:p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8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середине войны появились у нас в войсках РАПП-150, радиопеленгатор - прожектор с диаметром отражателя 150 сантиметров, на которых стояли антенны - две по азимуту и две по углу места. Что же получалось? Идет самолет, антенна по азимуту его засекает, оператор наводит, второй оператор по углу места наводит, как только они оба доложили "Есть самолет!" - начальник станции командует "Луч!" и вот он, самолет. Это потому что оптическая ось прожектора совпадает с радиоволной, получается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автонаведение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это называется "попасть с выстрела".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4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МЕДАЛЬ «ЗА БОЕВЫЕ ЗАСЛУГИ»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Дата учреждения: 17 октября 1938 Количество награждений: 5 210 078</a:t>
            </a:r>
            <a:endParaRPr lang="ru-R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Учреждена Указом Президиума Верховного Совета СССР от 17 октября 1938 года.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Медалью «За боевые заслуги» награждались: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военнослужащие Советской Армии, Военно-Морского Флота, пограничных и внутренних войск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другие граждане СССР,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а также лица, не являющиеся гражданами СССР.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Медаль вручалась отличившимся лицам за: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За умелые, инициативные и смелые действия в бою, способствовавшие успешному выполнению боевых задач воинской частью, подразделением;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За мужество, проявленное при защите государственной границы СССР;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За отличные успехи в боевой и политической подготовке, освоении новой боевой техники и поддержании высокой боевой готовности воинских частей и их подразделений и другие заслуги во время прохождения действительной военной службы.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Медаль «За боевые заслуги» носится на левой стороне груди и при наличии других медалей СССР располагается после медали Ушакова.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По состоянию на 1 января 1995 года медалью «За боевые заслуги» было произведено 5 210 078 награждений.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4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Знак ордена изготавливался из серебра. Накладные серп и молот по центру ордена исполнены из золота. Нижняя лучистая звезда полирована. Изображение винтовки и шашки оксидировано. Другие части ордена, не покрытые эмалью, позолочены.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Источник: </a:t>
            </a: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http://medalww.ru/nagrady-sssr/ordena-sssr/orden-otechestvennoj-vojny/ Награды ВОВ © medalww.ru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5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Огонь на подавление (уничтожение) живой силы и огневых средств (пулеметов, орудий, минометов) противника, расположенных главным образом в оврагах, укрытиях, окопах и траншеях, является основным видом огня из минометов.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некоторым данным, около 50 процентов потерь в живой силе приходилось на долю минометного огня.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время бесчисленных боев за населенные пункты советские минометчики оборудовали огневые позиции в развалинах зданий и в воронках от авиабомб и артиллерийских снарядов. На уцелевших крышах домов и деревьях бесстрашно размещались разведчики-наблюдатели, корректируя огонь минометов.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Красноармейцы, умело используя высокие боевые качества своего оружия, наносили врагу серьезный ущерб.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19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Во время бесчисленных боев за населенные пункты советские минометчики оборудовали огневые позиции в развалинах зданий и в воронках от авиабомб и артиллерийских снарядов. На уцелевших крышах домов и деревьях бесстрашно размещались разведчики-наблюдатели, корректируя огонь минометов. </a:t>
            </a:r>
          </a:p>
          <a:p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январе 1943 года минометный расчет Шумовых отличился во время прорыва блокады Ленинграда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Было подсчитано, что в этих боях на каждого из братьев пришлось около сотни уничтоженных вражеских солдат. Сражаясь в составе 120-мм батареи 320-го стрелкового полка 11-ой стрелковой дивизии, расчет участвовал в боях в районе Рабочего поселка №7 и станции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Синявино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17 января полк получил боевой приказ: выбить неприятеля с занимаемого рубежа и оседлать шоссейную дорогу Гонтовая Липка-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Синявино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Расчет Шумовых действовал совместно с пехотой, находясь у переднего края. Слаженными действиями минометчики уничтожили 2 пулемета, 3 миномета, 2 блиндажа и до 40 бойцов противника. Основой успеха расчета братьев Шумовых стала высокая скорость и точность стрельбы. Во время январских боев у Шумовых до 18 мин «висело в воздухе». Когда первая достигала цели, братья заряжали в миномет уже двадцатую. Мины разрывались в стане противника каждые три секунды, создавая иллюзию обстрела из реактивного миномета.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05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одном из боев минометчики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Шумовы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искусно поразили цель, находящуюся на обратном скате высоты.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Мины вылетали из ствола миномета почти что вверх и отвесно падали на склон, не просматривавшийся с нашей стороны. Действуя по наводке наблюдателя, минометчики навесным огнем поразили множество целей, недоступных другим видам оружия.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D5A8-B2E4-9A42-932C-C100D751369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8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1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2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2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0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7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5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6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9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2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5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6" Type="http://schemas.openxmlformats.org/officeDocument/2006/relationships/image" Target="../media/image3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9.gif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7.jpg"/><Relationship Id="rId5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hyperlink" Target="https://ru.wikipedia.org/wiki/%D0%A1%D0%A1%D0%A1%D0%A0" TargetMode="External"/><Relationship Id="rId5" Type="http://schemas.openxmlformats.org/officeDocument/2006/relationships/hyperlink" Target="https://ru.wikipedia.org/wiki/%D0%9E%D1%80%D0%B4%D0%B5%D0%BD%D0%B0_%D0%A1%D0%A1%D0%A1%D0%A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-1017775" y="2362200"/>
            <a:ext cx="7772400" cy="1470025"/>
          </a:xfrm>
        </p:spPr>
        <p:txBody>
          <a:bodyPr>
            <a:noAutofit/>
          </a:bodyPr>
          <a:lstStyle/>
          <a:p>
            <a:pPr algn="r"/>
            <a:r>
              <a:rPr lang="ru-RU" sz="6000" dirty="0" smtClean="0">
                <a:solidFill>
                  <a:srgbClr val="FF6600"/>
                </a:solidFill>
                <a:latin typeface="Arial Black"/>
              </a:rPr>
              <a:t>Победа</a:t>
            </a:r>
            <a:br>
              <a:rPr lang="ru-RU" sz="6000" dirty="0" smtClean="0">
                <a:solidFill>
                  <a:srgbClr val="FF6600"/>
                </a:solidFill>
                <a:latin typeface="Arial Black"/>
              </a:rPr>
            </a:br>
            <a:r>
              <a:rPr lang="ru-RU" sz="6000" dirty="0" smtClean="0">
                <a:solidFill>
                  <a:srgbClr val="FF6600"/>
                </a:solidFill>
                <a:latin typeface="Arial Black"/>
              </a:rPr>
              <a:t>деда </a:t>
            </a:r>
            <a:br>
              <a:rPr lang="ru-RU" sz="6000" dirty="0" smtClean="0">
                <a:solidFill>
                  <a:srgbClr val="FF6600"/>
                </a:solidFill>
                <a:latin typeface="Arial Black"/>
              </a:rPr>
            </a:br>
            <a:r>
              <a:rPr lang="ru-RU" sz="6000" dirty="0" smtClean="0">
                <a:solidFill>
                  <a:srgbClr val="FF6600"/>
                </a:solidFill>
                <a:latin typeface="Arial Black"/>
              </a:rPr>
              <a:t>– моя победа!</a:t>
            </a:r>
            <a:endParaRPr lang="ru-RU" sz="6000" dirty="0">
              <a:solidFill>
                <a:srgbClr val="FF6600"/>
              </a:solidFill>
              <a:latin typeface="Arial Black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9198" y="4314825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chemeClr val="bg1"/>
                </a:solidFill>
              </a:rPr>
              <a:t>О прадеде Михаиле </a:t>
            </a:r>
            <a:r>
              <a:rPr lang="ru-RU" b="1" i="1" dirty="0" err="1" smtClean="0">
                <a:solidFill>
                  <a:schemeClr val="bg1"/>
                </a:solidFill>
              </a:rPr>
              <a:t>Руднянском</a:t>
            </a:r>
            <a:r>
              <a:rPr lang="ru-RU" b="1" i="1" dirty="0" smtClean="0">
                <a:solidFill>
                  <a:schemeClr val="bg1"/>
                </a:solidFill>
              </a:rPr>
              <a:t> и его погибшем брате Георгии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2997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</a:t>
            </a:r>
            <a:endParaRPr lang="ru-RU" dirty="0"/>
          </a:p>
        </p:txBody>
      </p:sp>
      <p:pic>
        <p:nvPicPr>
          <p:cNvPr id="7" name="Изображение 6" descr="Дедушка Миша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98" y="2751559"/>
            <a:ext cx="1683004" cy="2186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Изображение 7" descr="Брат Георгий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 trans="57000" pencilSize="1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25" y="143774"/>
            <a:ext cx="1779775" cy="2447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6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9" y="2877444"/>
            <a:ext cx="2149558" cy="3439292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" name="Изображение 9" descr="ё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7541" r="1111" b="31019"/>
          <a:stretch/>
        </p:blipFill>
        <p:spPr>
          <a:xfrm>
            <a:off x="594599" y="771622"/>
            <a:ext cx="7907072" cy="1345138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594599" y="140280"/>
            <a:ext cx="7950804" cy="639762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rgbClr val="800000"/>
                </a:solidFill>
              </a:rPr>
              <a:t>Строка в наградном списке приказа о награждении</a:t>
            </a:r>
            <a:endParaRPr lang="ru-RU" sz="26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7783" y="2463444"/>
            <a:ext cx="55576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 приказе о награждении медалью «За боевые заслуги» отмечается следующее: «…за отличные боевые действия, проявленную при этом находчивость, умение, отвагу и мужество, </a:t>
            </a:r>
            <a:r>
              <a:rPr lang="ru-RU" sz="2400" b="1" dirty="0" smtClean="0"/>
              <a:t>за сбережение материальной части при </a:t>
            </a:r>
            <a:r>
              <a:rPr lang="ru-RU" sz="2400" b="1" dirty="0" err="1" smtClean="0"/>
              <a:t>передислоцировании</a:t>
            </a:r>
            <a:r>
              <a:rPr lang="ru-RU" sz="2400" b="1" dirty="0" smtClean="0"/>
              <a:t> из </a:t>
            </a:r>
            <a:r>
              <a:rPr lang="ru-RU" sz="2400" b="1" dirty="0" err="1" smtClean="0"/>
              <a:t>Ваенги</a:t>
            </a:r>
            <a:r>
              <a:rPr lang="ru-RU" sz="2400" b="1" dirty="0" smtClean="0"/>
              <a:t> в порт </a:t>
            </a:r>
            <a:r>
              <a:rPr lang="ru-RU" sz="2400" b="1" dirty="0" err="1" smtClean="0"/>
              <a:t>Лиинахамари</a:t>
            </a:r>
            <a:r>
              <a:rPr lang="ru-RU" sz="2400" b="1" dirty="0" smtClean="0"/>
              <a:t>, станцией было освещено 6 самолетов противника на подходах к г. Мурманску.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599" y="2140278"/>
            <a:ext cx="2267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7692B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chin"/>
                <a:cs typeface="Cochin"/>
              </a:rPr>
              <a:t>Медаль </a:t>
            </a:r>
            <a:r>
              <a:rPr lang="ru-RU" sz="2000" b="1" dirty="0" smtClean="0">
                <a:ln w="1905"/>
                <a:solidFill>
                  <a:srgbClr val="7692B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chin"/>
                <a:cs typeface="Cochin"/>
              </a:rPr>
              <a:t>«</a:t>
            </a:r>
            <a:r>
              <a:rPr lang="ru-RU" sz="2000" b="1" dirty="0">
                <a:ln w="1905"/>
                <a:solidFill>
                  <a:srgbClr val="7692B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chin"/>
                <a:cs typeface="Cochin"/>
              </a:rPr>
              <a:t>За боевые заслуги»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249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00"/>
                </a:solidFill>
                <a:latin typeface="Times New Roman"/>
                <a:cs typeface="Times New Roman"/>
              </a:rPr>
              <a:t>Орден Отечественной в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00"/>
                </a:solidFill>
                <a:latin typeface="Times New Roman"/>
                <a:cs typeface="Times New Roman"/>
              </a:rPr>
              <a:t>ойны </a:t>
            </a:r>
            <a:b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00"/>
                </a:solidFill>
                <a:latin typeface="Times New Roman"/>
                <a:cs typeface="Times New Roman"/>
              </a:rPr>
              <a:t>II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00"/>
                </a:solidFill>
                <a:latin typeface="Times New Roman"/>
                <a:cs typeface="Times New Roman"/>
              </a:rPr>
              <a:t>степени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85568" y="1600200"/>
            <a:ext cx="3301232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Прадедушке вручили орден</a:t>
            </a:r>
          </a:p>
          <a:p>
            <a:pPr marL="0" indent="0">
              <a:buNone/>
            </a:pPr>
            <a:r>
              <a:rPr lang="ru-RU" dirty="0" smtClean="0"/>
              <a:t>6 апреля 1985г</a:t>
            </a:r>
            <a:endParaRPr lang="ru-RU" dirty="0"/>
          </a:p>
        </p:txBody>
      </p:sp>
      <p:pic>
        <p:nvPicPr>
          <p:cNvPr id="7" name="Содержимое 6" descr="Фото 14.04.15, 13 01 34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9" t="7770" r="9003" b="5718"/>
          <a:stretch/>
        </p:blipFill>
        <p:spPr>
          <a:xfrm rot="5400000">
            <a:off x="774498" y="1558404"/>
            <a:ext cx="4569274" cy="4652865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14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93486" y="12223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Н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аградные планки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прадеда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5" name="Содержимое 4" descr="Фото 14.04.15, 13 41 57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88321"/>
          <a:stretch/>
        </p:blipFill>
        <p:spPr/>
      </p:pic>
      <p:pic>
        <p:nvPicPr>
          <p:cNvPr id="9" name="Изображение 8" descr="Снимок экрана 2015-04-08 в 0.31.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4886"/>
          <a:stretch/>
        </p:blipFill>
        <p:spPr>
          <a:xfrm>
            <a:off x="3747105" y="3643888"/>
            <a:ext cx="5094514" cy="4826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Изображение 10" descr="Снимок экрана 2015-04-08 в 0.31.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r="5088"/>
          <a:stretch/>
        </p:blipFill>
        <p:spPr>
          <a:xfrm>
            <a:off x="457200" y="5467048"/>
            <a:ext cx="4151086" cy="4191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Изображение 12" descr="Снимок экрана 2015-04-08 в 0.31.3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t="13158" b="-13158"/>
          <a:stretch/>
        </p:blipFill>
        <p:spPr>
          <a:xfrm>
            <a:off x="457200" y="5884863"/>
            <a:ext cx="5735562" cy="4826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Изображение 13" descr="Снимок экрана 2015-04-08 в 0.31.47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1982"/>
          <a:stretch/>
        </p:blipFill>
        <p:spPr>
          <a:xfrm>
            <a:off x="3747105" y="4126488"/>
            <a:ext cx="5251752" cy="4318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Изображение 14" descr="Снимок экрана 2015-04-08 в 0.32.07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1625" r="2898" b="-1625"/>
          <a:stretch/>
        </p:blipFill>
        <p:spPr>
          <a:xfrm>
            <a:off x="3747105" y="4558288"/>
            <a:ext cx="4247848" cy="4699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4705049" y="1360964"/>
            <a:ext cx="3870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Это наградные планки прадеда Миши. Каждая, символизирует, полученную награду. Особо хочется отметить те, которые связаны с ВОВ: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4904192"/>
            <a:ext cx="679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А эти награды были получены по другому поводу: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71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925729" y="1013386"/>
            <a:ext cx="5004826" cy="5343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Я горжусь, тем что  Михаил Андреевич мой прадед, очень жаль, что мы не были с ним </a:t>
            </a:r>
            <a:r>
              <a:rPr lang="ru-RU" sz="2800" dirty="0" smtClean="0"/>
              <a:t>знакомы</a:t>
            </a:r>
            <a:r>
              <a:rPr lang="ru-RU" sz="2800" dirty="0"/>
              <a:t>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Я уверена, что он делал всё возможное для победы и хочу сказать ему за это большое спасибо!</a:t>
            </a:r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Я надеюсь, что когда я вырасту, то буду достойна </a:t>
            </a:r>
            <a:r>
              <a:rPr lang="ru-RU" sz="2800" dirty="0" smtClean="0"/>
              <a:t>называться его </a:t>
            </a:r>
            <a:r>
              <a:rPr lang="ru-RU" sz="2800" dirty="0" smtClean="0"/>
              <a:t>правнучкой.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3250" y="143099"/>
            <a:ext cx="7806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Спасибо моему прадеду!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Изображение 1" descr="плакатик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797" r="1131" b="-1"/>
          <a:stretch/>
        </p:blipFill>
        <p:spPr>
          <a:xfrm>
            <a:off x="514958" y="1244286"/>
            <a:ext cx="3282479" cy="457948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481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Брат прадеда Георгий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Содержимое 4" descr="Брат Георгий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1583" b="1714"/>
          <a:stretch/>
        </p:blipFill>
        <p:spPr>
          <a:xfrm>
            <a:off x="457200" y="1532566"/>
            <a:ext cx="3609651" cy="484007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66167" y="1276233"/>
            <a:ext cx="4220633" cy="50964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Георгий родился в 1920г., он был младше прадедушки на два года. </a:t>
            </a:r>
          </a:p>
          <a:p>
            <a:pPr marL="0" indent="0">
              <a:buNone/>
            </a:pPr>
            <a:r>
              <a:rPr lang="ru-RU" sz="2200" dirty="0" smtClean="0"/>
              <a:t>После войны прадед Миша ездил в места, где воевал брат, писал запросы, но ответов не получил. Поэтому кроме портрета Георгия у нас ничего не осталось, даже похоронка не сохранилась.</a:t>
            </a:r>
          </a:p>
          <a:p>
            <a:pPr marL="0" indent="0">
              <a:buNone/>
            </a:pPr>
            <a:r>
              <a:rPr lang="ru-RU" sz="2200" dirty="0" smtClean="0"/>
              <a:t>Но недавно на сайте «Подвиг народа» мы все же нашли нечто, достойное глубокого восхищения той особой смелостью, отвагой и любовью к Родине, которая жила в сердце Георгия.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30585"/>
            <a:ext cx="3860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Этот портрет брата всегда висел у прадеда на самом видном месте.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8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9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9"/>
          <a:stretch/>
        </p:blipFill>
        <p:spPr>
          <a:xfrm>
            <a:off x="1204383" y="2815167"/>
            <a:ext cx="1752600" cy="3257550"/>
          </a:xfrm>
          <a:prstGeom prst="rect">
            <a:avLst/>
          </a:prstGeom>
        </p:spPr>
      </p:pic>
      <p:pic>
        <p:nvPicPr>
          <p:cNvPr id="6" name="Содержимое 4" descr="Image15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9" r="-200481" b="-98863"/>
          <a:stretch/>
        </p:blipFill>
        <p:spPr>
          <a:xfrm>
            <a:off x="2472266" y="1417638"/>
            <a:ext cx="4038600" cy="4525962"/>
          </a:xfrm>
          <a:prstGeom prst="rect">
            <a:avLst/>
          </a:prstGeom>
        </p:spPr>
      </p:pic>
      <p:pic>
        <p:nvPicPr>
          <p:cNvPr id="5" name="Содержимое 4" descr="Image15.gif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9" r="-200481" b="-98863"/>
          <a:stretch/>
        </p:blipFill>
        <p:spPr>
          <a:xfrm>
            <a:off x="452966" y="1417638"/>
            <a:ext cx="4038600" cy="4525962"/>
          </a:xfr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2866" y="2063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Боевые награды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92509" y="1439612"/>
            <a:ext cx="4594291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 smtClean="0"/>
              <a:t>Георгий </a:t>
            </a:r>
            <a:r>
              <a:rPr lang="ru-RU" sz="3200" dirty="0" err="1" smtClean="0"/>
              <a:t>Руднянский</a:t>
            </a:r>
            <a:r>
              <a:rPr lang="ru-RU" sz="3200" dirty="0" smtClean="0"/>
              <a:t> был призван </a:t>
            </a:r>
            <a:r>
              <a:rPr lang="ru-RU" sz="3200" dirty="0" err="1" smtClean="0"/>
              <a:t>Головинским</a:t>
            </a:r>
            <a:r>
              <a:rPr lang="ru-RU" sz="3200" dirty="0" smtClean="0"/>
              <a:t> РВК </a:t>
            </a:r>
            <a:r>
              <a:rPr lang="ru-RU" sz="3200" dirty="0" err="1" smtClean="0"/>
              <a:t>Пензинской</a:t>
            </a:r>
            <a:r>
              <a:rPr lang="ru-RU" sz="3200" dirty="0" smtClean="0"/>
              <a:t> области в возрасте 20 лет. </a:t>
            </a:r>
          </a:p>
          <a:p>
            <a:pPr marL="0" indent="0">
              <a:buNone/>
            </a:pPr>
            <a:r>
              <a:rPr lang="ru-RU" sz="3200" dirty="0" smtClean="0"/>
              <a:t>За проявленные мужество, доблесть и героизм в борьбе с фашистскими захватчиками,  он был награжден боевыми наградами:</a:t>
            </a:r>
          </a:p>
          <a:p>
            <a:pPr marL="0" indent="0">
              <a:buNone/>
            </a:pPr>
            <a:r>
              <a:rPr lang="ru-RU" sz="3200" dirty="0" smtClean="0"/>
              <a:t>- Орденом </a:t>
            </a:r>
            <a:r>
              <a:rPr lang="ru-RU" sz="3200" dirty="0"/>
              <a:t>Красного Знамени</a:t>
            </a:r>
          </a:p>
          <a:p>
            <a:pPr marL="0" indent="0">
              <a:buNone/>
            </a:pPr>
            <a:r>
              <a:rPr lang="ru-RU" sz="3200" dirty="0" smtClean="0"/>
              <a:t>- Двумя медалями «За отвагу»</a:t>
            </a:r>
          </a:p>
        </p:txBody>
      </p:sp>
    </p:spTree>
    <p:extLst>
      <p:ext uri="{BB962C8B-B14F-4D97-AF65-F5344CB8AC3E}">
        <p14:creationId xmlns:p14="http://schemas.microsoft.com/office/powerpoint/2010/main" val="41605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31481"/>
            <a:ext cx="8229600" cy="19796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95373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Первая медаль «За отвагу»</a:t>
            </a:r>
            <a:br>
              <a:rPr lang="ru-RU" b="1" dirty="0" smtClean="0">
                <a:ln w="11430"/>
                <a:solidFill>
                  <a:srgbClr val="95373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ru-RU" sz="2200" b="1" dirty="0" smtClean="0">
                <a:ln w="11430"/>
                <a:solidFill>
                  <a:srgbClr val="95373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согласно Приказу №020/н по 164 гвардейскому стрелковому полку 55 гвардейской Иркутской стрелковой дивизии 56 Армии Северо-Кавказского фронта</a:t>
            </a:r>
            <a:endParaRPr lang="ru-RU" sz="2200" b="1" dirty="0">
              <a:ln w="11430"/>
              <a:solidFill>
                <a:srgbClr val="95373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Изображение 6" descr="Снимок экрана 2015-04-15 в 15.1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1848131"/>
            <a:ext cx="3299883" cy="459711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 descr="Снимок экрана 2015-04-15 в 15.17.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225" b="-1"/>
          <a:stretch/>
        </p:blipFill>
        <p:spPr>
          <a:xfrm>
            <a:off x="5080000" y="1848131"/>
            <a:ext cx="3323168" cy="46714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4527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age1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69" y="431501"/>
            <a:ext cx="1670996" cy="2854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6240" y="3286119"/>
            <a:ext cx="8771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/>
                <a:cs typeface="Times New Roman"/>
              </a:rPr>
              <a:t>В приказе сказано, что от имени Президиума Верховного Совета СССР медалью «За отвагу» награждается наводчик миномёта </a:t>
            </a:r>
            <a:r>
              <a:rPr lang="ru-RU" sz="2400" b="1" dirty="0" err="1" smtClean="0">
                <a:latin typeface="Times New Roman"/>
                <a:cs typeface="Times New Roman"/>
              </a:rPr>
              <a:t>минроты</a:t>
            </a:r>
            <a:r>
              <a:rPr lang="ru-RU" sz="2400" b="1" dirty="0" smtClean="0">
                <a:latin typeface="Times New Roman"/>
                <a:cs typeface="Times New Roman"/>
              </a:rPr>
              <a:t> 1 стрелкового батальона Гвардии Красноармеец </a:t>
            </a:r>
            <a:r>
              <a:rPr lang="ru-RU" sz="2400" b="1" dirty="0" err="1" smtClean="0">
                <a:latin typeface="Times New Roman"/>
                <a:cs typeface="Times New Roman"/>
              </a:rPr>
              <a:t>Руднянский</a:t>
            </a:r>
            <a:r>
              <a:rPr lang="ru-RU" sz="2400" b="1" dirty="0" smtClean="0">
                <a:latin typeface="Times New Roman"/>
                <a:cs typeface="Times New Roman"/>
              </a:rPr>
              <a:t> Георгий Андреевич, участник Великой Отечественной войны с 22.06.1941г. За то, что в боях за социалистическую Родину неоднократно проявлял мужество и стойкость, честно и добросовестно, часто рискуя жизнью, исполнял обязанности </a:t>
            </a:r>
            <a:r>
              <a:rPr lang="ru-RU" sz="2400" b="1" dirty="0">
                <a:latin typeface="Times New Roman"/>
                <a:cs typeface="Times New Roman"/>
              </a:rPr>
              <a:t>К</a:t>
            </a:r>
            <a:r>
              <a:rPr lang="ru-RU" sz="2400" b="1" dirty="0" smtClean="0">
                <a:latin typeface="Times New Roman"/>
                <a:cs typeface="Times New Roman"/>
              </a:rPr>
              <a:t>омандира Расчета и рядового бойца.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1389371083_833176_9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5" y="310090"/>
            <a:ext cx="4624867" cy="3078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3174" y="290121"/>
            <a:ext cx="16693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фото миномет-</a:t>
            </a:r>
            <a:r>
              <a:rPr lang="ru-RU" sz="2400" dirty="0" err="1" smtClean="0"/>
              <a:t>ный</a:t>
            </a:r>
            <a:r>
              <a:rPr lang="ru-RU" sz="2400" dirty="0" smtClean="0"/>
              <a:t> расчет  </a:t>
            </a:r>
          </a:p>
          <a:p>
            <a:r>
              <a:rPr lang="ru-RU" sz="2400" dirty="0" smtClean="0"/>
              <a:t>времен 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ойны 1941 – 1945</a:t>
            </a:r>
          </a:p>
          <a:p>
            <a:r>
              <a:rPr lang="ru-RU" sz="2400" dirty="0" smtClean="0"/>
              <a:t> годов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033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1" y="2103740"/>
            <a:ext cx="3701780" cy="4040720"/>
          </a:xfrm>
          <a:noFill/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Миномётным огнем осуществлялось уничтожение </a:t>
            </a:r>
            <a:r>
              <a:rPr lang="ru-RU" b="1" dirty="0">
                <a:solidFill>
                  <a:schemeClr val="tx1"/>
                </a:solidFill>
                <a:latin typeface="Times New Roman"/>
                <a:cs typeface="Times New Roman"/>
              </a:rPr>
              <a:t>живой силы и огневых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орудий </a:t>
            </a:r>
            <a:r>
              <a:rPr lang="ru-RU" b="1" dirty="0">
                <a:solidFill>
                  <a:schemeClr val="tx1"/>
                </a:solidFill>
                <a:latin typeface="Times New Roman"/>
                <a:cs typeface="Times New Roman"/>
              </a:rPr>
              <a:t>противника, расположенных главным образом в оврагах, укрытиях, окопах и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траншеях.</a:t>
            </a:r>
            <a:endParaRPr lang="ru-RU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Красноармейцы</a:t>
            </a:r>
            <a:r>
              <a:rPr lang="ru-RU" b="1" dirty="0">
                <a:solidFill>
                  <a:schemeClr val="tx1"/>
                </a:solidFill>
                <a:latin typeface="Times New Roman"/>
                <a:cs typeface="Times New Roman"/>
              </a:rPr>
              <a:t>, умело используя высокие боевые качества своего оружия, наносили врагу серьезный ущерб. </a:t>
            </a:r>
          </a:p>
          <a:p>
            <a:endParaRPr lang="ru-RU" dirty="0"/>
          </a:p>
        </p:txBody>
      </p:sp>
      <p:pic>
        <p:nvPicPr>
          <p:cNvPr id="5" name="Изображение 4" descr="1366855011_shumov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81" y="1597054"/>
            <a:ext cx="4545746" cy="3570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4361" y="5167990"/>
            <a:ext cx="4263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 фото Легендарный минометный расчет братьев Шумовых</a:t>
            </a:r>
            <a:endParaRPr lang="ru-RU" sz="2000" b="1" dirty="0"/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1" y="475653"/>
            <a:ext cx="7772400" cy="137153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3600" b="1" dirty="0" smtClean="0"/>
              <a:t>Половина потерь </a:t>
            </a:r>
            <a:r>
              <a:rPr lang="ru-RU" sz="3600" b="1" dirty="0"/>
              <a:t>в живой силе </a:t>
            </a:r>
            <a:r>
              <a:rPr lang="ru-RU" sz="3600" b="1" dirty="0" smtClean="0"/>
              <a:t>приходилась </a:t>
            </a:r>
            <a:r>
              <a:rPr lang="ru-RU" sz="3600" b="1" dirty="0"/>
              <a:t>на долю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миномётного огня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05254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/>
            </a:r>
            <a:br>
              <a:rPr lang="ru-RU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</a:br>
            <a:r>
              <a:rPr lang="ru-RU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Вторая медаль </a:t>
            </a:r>
            <a:r>
              <a:rPr lang="ru-RU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«За отвагу»</a:t>
            </a:r>
            <a:br>
              <a:rPr lang="ru-RU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</a:br>
            <a:r>
              <a:rPr lang="ru-RU" sz="31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согласно </a:t>
            </a:r>
            <a:r>
              <a:rPr lang="ru-RU" sz="31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Приказу №</a:t>
            </a:r>
            <a:r>
              <a:rPr lang="ru-RU" sz="31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029/</a:t>
            </a:r>
            <a:r>
              <a:rPr lang="ru-RU" sz="31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н по 164 гвардейскому стрелковому полку 55 гвардейской Иркутской стрелковой дивизии 56 Армии Северо-Кавказского </a:t>
            </a:r>
            <a:r>
              <a:rPr lang="ru-RU" sz="31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фронта от 29.10.1943г.</a:t>
            </a:r>
            <a:endParaRPr lang="ru-RU" sz="3100" dirty="0"/>
          </a:p>
        </p:txBody>
      </p:sp>
      <p:pic>
        <p:nvPicPr>
          <p:cNvPr id="5" name="Изображение 4" descr="Снимок экрана 2015-04-16 в 22.22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7" y="2316871"/>
            <a:ext cx="3375771" cy="426003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 descr="Снимок экрана 2015-04-16 в 22.25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7" y="2316871"/>
            <a:ext cx="3209833" cy="44020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614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Arial Black"/>
                <a:cs typeface="Arial Black"/>
              </a:rPr>
              <a:t>До начала ВОВ…</a:t>
            </a:r>
            <a:endParaRPr lang="ru-RU" dirty="0">
              <a:latin typeface="Arial Black"/>
              <a:cs typeface="Arial Black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404" y="1535112"/>
            <a:ext cx="3447840" cy="124936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dirty="0" err="1" smtClean="0"/>
              <a:t>Руднянский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Михаил Андреевич</a:t>
            </a:r>
            <a:endParaRPr lang="ru-RU" dirty="0"/>
          </a:p>
          <a:p>
            <a:pPr algn="ctr"/>
            <a:r>
              <a:rPr lang="ru-RU" dirty="0" smtClean="0"/>
              <a:t>(1918- 1998гг)</a:t>
            </a:r>
            <a:endParaRPr lang="ru-RU" dirty="0"/>
          </a:p>
        </p:txBody>
      </p:sp>
      <p:pic>
        <p:nvPicPr>
          <p:cNvPr id="7" name="Содержимое 6" descr="Дедушка Миша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b="17931"/>
          <a:stretch/>
        </p:blipFill>
        <p:spPr>
          <a:xfrm>
            <a:off x="631404" y="2784474"/>
            <a:ext cx="3447840" cy="3590925"/>
          </a:xfrm>
        </p:spPr>
      </p:pic>
      <p:sp>
        <p:nvSpPr>
          <p:cNvPr id="4" name="Прямоугольник 3"/>
          <p:cNvSpPr/>
          <p:nvPr/>
        </p:nvSpPr>
        <p:spPr>
          <a:xfrm>
            <a:off x="4114800" y="1535112"/>
            <a:ext cx="4572000" cy="4154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Мой </a:t>
            </a:r>
            <a:r>
              <a:rPr lang="ru-RU" sz="2400" dirty="0" smtClean="0"/>
              <a:t>прадедушка </a:t>
            </a:r>
            <a:r>
              <a:rPr lang="ru-RU" sz="2400" dirty="0"/>
              <a:t>Михаил Андреевич </a:t>
            </a:r>
            <a:r>
              <a:rPr lang="ru-RU" sz="2400" dirty="0" err="1" smtClean="0"/>
              <a:t>Руднянский</a:t>
            </a:r>
            <a:r>
              <a:rPr lang="ru-RU" sz="2400" dirty="0" smtClean="0"/>
              <a:t> родился </a:t>
            </a:r>
            <a:r>
              <a:rPr lang="ru-RU" sz="2400" dirty="0"/>
              <a:t>в 1918 году в Башкирской АССР в селе </a:t>
            </a:r>
            <a:r>
              <a:rPr lang="ru-RU" sz="2400" dirty="0" err="1" smtClean="0"/>
              <a:t>Отрадово</a:t>
            </a:r>
            <a:r>
              <a:rPr lang="ru-RU" sz="2400" dirty="0"/>
              <a:t> </a:t>
            </a:r>
            <a:r>
              <a:rPr lang="ru-RU" sz="2400" dirty="0" smtClean="0"/>
              <a:t>в семье диакона </a:t>
            </a:r>
            <a:r>
              <a:rPr lang="ru-RU" sz="2400" dirty="0"/>
              <a:t>местной церкви. Он закончил железно-дорожный техникум по специальности техник шоссейных и грунтовых дорог в 1940 г. До Великой Отечественной прадед успел поучаствовать в Финской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9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0750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3" y="634106"/>
            <a:ext cx="5329905" cy="354771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463" y="4181824"/>
            <a:ext cx="8165970" cy="20139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300" b="1" dirty="0" smtClean="0">
                <a:latin typeface="Times New Roman"/>
                <a:cs typeface="Times New Roman"/>
              </a:rPr>
              <a:t>В приказе сказано, что минометчик  </a:t>
            </a:r>
            <a:r>
              <a:rPr lang="ru-RU" sz="3300" b="1" dirty="0" err="1" smtClean="0">
                <a:latin typeface="Times New Roman"/>
                <a:cs typeface="Times New Roman"/>
              </a:rPr>
              <a:t>Руднянский</a:t>
            </a:r>
            <a:r>
              <a:rPr lang="ru-RU" sz="3300" b="1" dirty="0" smtClean="0">
                <a:latin typeface="Times New Roman"/>
                <a:cs typeface="Times New Roman"/>
              </a:rPr>
              <a:t> Георгий Андреевич </a:t>
            </a:r>
            <a:r>
              <a:rPr lang="ru-RU" sz="3300" b="1" dirty="0">
                <a:latin typeface="Times New Roman"/>
                <a:cs typeface="Times New Roman"/>
              </a:rPr>
              <a:t>награждается </a:t>
            </a:r>
            <a:r>
              <a:rPr lang="ru-RU" sz="3300" b="1" dirty="0" smtClean="0">
                <a:latin typeface="Times New Roman"/>
                <a:cs typeface="Times New Roman"/>
              </a:rPr>
              <a:t> </a:t>
            </a:r>
            <a:r>
              <a:rPr lang="ru-RU" sz="3300" b="1" dirty="0">
                <a:latin typeface="Times New Roman"/>
                <a:cs typeface="Times New Roman"/>
              </a:rPr>
              <a:t>медалью </a:t>
            </a:r>
          </a:p>
          <a:p>
            <a:pPr marL="0" indent="0">
              <a:buNone/>
            </a:pPr>
            <a:r>
              <a:rPr lang="ru-RU" sz="3300" b="1" dirty="0">
                <a:latin typeface="Times New Roman"/>
                <a:cs typeface="Times New Roman"/>
              </a:rPr>
              <a:t>«За отвагу</a:t>
            </a:r>
            <a:r>
              <a:rPr lang="ru-RU" sz="3300" b="1" dirty="0" smtClean="0">
                <a:latin typeface="Times New Roman"/>
                <a:cs typeface="Times New Roman"/>
              </a:rPr>
              <a:t>»</a:t>
            </a:r>
            <a:r>
              <a:rPr lang="ru-RU" sz="3300" b="1" dirty="0" smtClean="0"/>
              <a:t> </a:t>
            </a:r>
            <a:r>
              <a:rPr lang="ru-RU" sz="3300" b="1" dirty="0" smtClean="0">
                <a:latin typeface="Times New Roman"/>
                <a:cs typeface="Times New Roman"/>
              </a:rPr>
              <a:t>за то, что в боях с немецкими оккупантами  при освобождении Тамани проявил себя храбрым воином.</a:t>
            </a:r>
          </a:p>
          <a:p>
            <a:endParaRPr lang="ru-RU" dirty="0"/>
          </a:p>
        </p:txBody>
      </p:sp>
      <p:pic>
        <p:nvPicPr>
          <p:cNvPr id="6" name="Изображение 5" descr="Image1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27" y="634106"/>
            <a:ext cx="2076713" cy="354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881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et-anapa6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1" y="344033"/>
            <a:ext cx="5195820" cy="285217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6921" y="344033"/>
            <a:ext cx="5773245" cy="1143000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Освобождение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Тамани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6921" y="3196207"/>
            <a:ext cx="8213995" cy="2697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/>
                <a:cs typeface="Times New Roman"/>
              </a:rPr>
              <a:t>3 </a:t>
            </a:r>
            <a:r>
              <a:rPr lang="ru-RU" sz="2400" b="1" dirty="0">
                <a:latin typeface="Times New Roman"/>
                <a:cs typeface="Times New Roman"/>
              </a:rPr>
              <a:t>октября </a:t>
            </a:r>
            <a:r>
              <a:rPr lang="ru-RU" sz="2400" b="1" dirty="0" smtClean="0">
                <a:latin typeface="Times New Roman"/>
                <a:cs typeface="Times New Roman"/>
              </a:rPr>
              <a:t>войска </a:t>
            </a:r>
            <a:r>
              <a:rPr lang="ru-RU" sz="2400" b="1" dirty="0">
                <a:latin typeface="Times New Roman"/>
                <a:cs typeface="Times New Roman"/>
              </a:rPr>
              <a:t>18-й армии освободили Тамань, а </a:t>
            </a:r>
            <a:r>
              <a:rPr lang="ru-RU" sz="2400" b="1" u="sng" dirty="0">
                <a:latin typeface="Times New Roman"/>
                <a:cs typeface="Times New Roman"/>
              </a:rPr>
              <a:t>к утру 9 октября 56-я </a:t>
            </a:r>
            <a:r>
              <a:rPr lang="ru-RU" sz="2400" b="1" u="sng" dirty="0" smtClean="0">
                <a:latin typeface="Times New Roman"/>
                <a:cs typeface="Times New Roman"/>
              </a:rPr>
              <a:t>армия (в которой служил Георгий) </a:t>
            </a:r>
            <a:r>
              <a:rPr lang="ru-RU" sz="2400" b="1" u="sng" dirty="0">
                <a:latin typeface="Times New Roman"/>
                <a:cs typeface="Times New Roman"/>
              </a:rPr>
              <a:t>очистила всю северную часть полуострова и косу Чушка. </a:t>
            </a:r>
            <a:r>
              <a:rPr lang="ru-RU" sz="2400" b="1" dirty="0">
                <a:latin typeface="Times New Roman"/>
                <a:cs typeface="Times New Roman"/>
              </a:rPr>
              <a:t>Советские войска вышли на побережье Керченского пролива и завершили освобождение Таманского полуострова. Важный оперативный плацдарм противника в низовьях р. Кубань и на Таманском полуострове был ликвидирован. На этом последний этап битвы за Кавказ </a:t>
            </a:r>
            <a:r>
              <a:rPr lang="ru-RU" sz="2400" b="1" dirty="0" smtClean="0">
                <a:latin typeface="Times New Roman"/>
                <a:cs typeface="Times New Roman"/>
              </a:rPr>
              <a:t>завершился.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8315" y="887883"/>
            <a:ext cx="2193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/>
                <a:cs typeface="Times New Roman"/>
              </a:rPr>
              <a:t>В начале октября </a:t>
            </a:r>
            <a:r>
              <a:rPr lang="ru-RU" sz="2400" b="1" dirty="0" smtClean="0">
                <a:latin typeface="Times New Roman"/>
                <a:cs typeface="Times New Roman"/>
              </a:rPr>
              <a:t>1943г. развернулись </a:t>
            </a:r>
            <a:r>
              <a:rPr lang="ru-RU" sz="2400" b="1" dirty="0">
                <a:latin typeface="Times New Roman"/>
                <a:cs typeface="Times New Roman"/>
              </a:rPr>
              <a:t>бои на Таманском полуострове.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0499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628850" y="525934"/>
            <a:ext cx="8057950" cy="89170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/>
            </a:r>
            <a:b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</a:br>
            <a:r>
              <a:rPr lang="ru-RU" sz="36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Орден «Красное знамя»</a:t>
            </a:r>
            <a:r>
              <a:rPr lang="ru-RU" sz="36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/>
            </a:r>
            <a:br>
              <a:rPr lang="ru-RU" sz="36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</a:br>
            <a: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согласно </a:t>
            </a:r>
            <a:r>
              <a:rPr lang="ru-RU" sz="24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Приказу </a:t>
            </a:r>
            <a: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№ 0138/н  </a:t>
            </a:r>
            <a: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по 55 </a:t>
            </a:r>
            <a:r>
              <a:rPr lang="ru-RU" sz="24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гвардейской Иркутской </a:t>
            </a:r>
            <a: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Ордена Ленина трижды Краснознаменную и Ордена Суворова 2 степени стрелковой </a:t>
            </a:r>
            <a:r>
              <a:rPr lang="ru-RU" sz="2400" b="1" dirty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дивизии 56 Армии Северо-Кавказского </a:t>
            </a:r>
            <a:r>
              <a:rPr lang="ru-RU" sz="2400" b="1" dirty="0" smtClean="0">
                <a:ln w="50800"/>
                <a:solidFill>
                  <a:schemeClr val="accent2"/>
                </a:solidFill>
                <a:latin typeface="Times New Roman"/>
                <a:cs typeface="Times New Roman"/>
              </a:rPr>
              <a:t>фронта от 06.11.1943г.</a:t>
            </a:r>
            <a:endParaRPr lang="ru-RU" sz="2400" dirty="0"/>
          </a:p>
        </p:txBody>
      </p:sp>
      <p:pic>
        <p:nvPicPr>
          <p:cNvPr id="7" name="Изображение 6" descr="Снимок экрана 2015-04-17 в 15.24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0" y="2255228"/>
            <a:ext cx="3155759" cy="450496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 descr="Снимок экрана 2015-04-17 в 15.26.3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" b="12679"/>
          <a:stretch/>
        </p:blipFill>
        <p:spPr>
          <a:xfrm>
            <a:off x="4295032" y="2255228"/>
            <a:ext cx="4595591" cy="450496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438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21346" y="105138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Times New Roman"/>
                <a:cs typeface="Times New Roman"/>
              </a:rPr>
              <a:t>В </a:t>
            </a:r>
            <a:r>
              <a:rPr lang="ru-RU" sz="2400" dirty="0" smtClean="0">
                <a:latin typeface="Times New Roman"/>
                <a:cs typeface="Times New Roman"/>
              </a:rPr>
              <a:t>приказе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за </a:t>
            </a:r>
            <a:r>
              <a:rPr lang="ru-RU" sz="2400" dirty="0">
                <a:latin typeface="Times New Roman"/>
                <a:cs typeface="Times New Roman"/>
              </a:rPr>
              <a:t>образцовое выполнение боевых заданий </a:t>
            </a:r>
            <a:r>
              <a:rPr lang="ru-RU" sz="2400" dirty="0" smtClean="0">
                <a:latin typeface="Times New Roman"/>
                <a:cs typeface="Times New Roman"/>
              </a:rPr>
              <a:t>Командования </a:t>
            </a:r>
            <a:r>
              <a:rPr lang="ru-RU" sz="2400" b="1" u="sng" dirty="0" smtClean="0">
                <a:latin typeface="Times New Roman"/>
                <a:cs typeface="Times New Roman"/>
              </a:rPr>
              <a:t>по </a:t>
            </a:r>
            <a:r>
              <a:rPr lang="ru-RU" sz="2400" b="1" u="sng" dirty="0">
                <a:latin typeface="Times New Roman"/>
                <a:cs typeface="Times New Roman"/>
              </a:rPr>
              <a:t>форсированию Керченского пролива и удержанию плацдарма</a:t>
            </a:r>
            <a:r>
              <a:rPr lang="ru-RU" sz="2400" b="1" dirty="0">
                <a:latin typeface="Times New Roman"/>
                <a:cs typeface="Times New Roman"/>
              </a:rPr>
              <a:t> и проявленные при этом доблесть и мужество </a:t>
            </a:r>
            <a:r>
              <a:rPr lang="ru-RU" sz="2400" b="1" dirty="0" smtClean="0">
                <a:latin typeface="Times New Roman"/>
                <a:cs typeface="Times New Roman"/>
              </a:rPr>
              <a:t>награждались советские солдаты, в том числе  пулемётчик </a:t>
            </a:r>
            <a:r>
              <a:rPr lang="ru-RU" sz="2400" b="1" dirty="0">
                <a:latin typeface="Times New Roman"/>
                <a:cs typeface="Times New Roman"/>
              </a:rPr>
              <a:t>164 Гвардейского полка </a:t>
            </a:r>
            <a:r>
              <a:rPr lang="ru-RU" sz="2400" b="1" dirty="0" err="1">
                <a:latin typeface="Times New Roman"/>
                <a:cs typeface="Times New Roman"/>
              </a:rPr>
              <a:t>Руднянский</a:t>
            </a:r>
            <a:r>
              <a:rPr lang="ru-RU" sz="2400" b="1" dirty="0">
                <a:latin typeface="Times New Roman"/>
                <a:cs typeface="Times New Roman"/>
              </a:rPr>
              <a:t> Георгий Андреевич.</a:t>
            </a:r>
            <a:br>
              <a:rPr lang="ru-RU" sz="2400" b="1" dirty="0">
                <a:latin typeface="Times New Roman"/>
                <a:cs typeface="Times New Roman"/>
              </a:rPr>
            </a:br>
            <a:endParaRPr lang="ru-RU" sz="2400" dirty="0"/>
          </a:p>
        </p:txBody>
      </p:sp>
      <p:pic>
        <p:nvPicPr>
          <p:cNvPr id="5" name="Изображение 4" descr="4546044_4465f118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98" y="2462609"/>
            <a:ext cx="6244605" cy="3988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346" y="2744818"/>
            <a:ext cx="2596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фото </a:t>
            </a:r>
            <a:r>
              <a:rPr lang="ru-RU" sz="2400" dirty="0"/>
              <a:t>в</a:t>
            </a:r>
            <a:r>
              <a:rPr lang="ru-RU" sz="2400" dirty="0" smtClean="0"/>
              <a:t>ысадка советских бойцов для </a:t>
            </a:r>
            <a:r>
              <a:rPr lang="ru-RU" sz="2400" dirty="0"/>
              <a:t>захвата плацдарма в пока еще занятом немцами </a:t>
            </a:r>
            <a:endParaRPr lang="ru-RU" sz="2400" dirty="0" smtClean="0"/>
          </a:p>
          <a:p>
            <a:r>
              <a:rPr lang="ru-RU" sz="2400" dirty="0" smtClean="0"/>
              <a:t>Крыму</a:t>
            </a:r>
            <a:r>
              <a:rPr lang="ru-RU" sz="2400" dirty="0"/>
              <a:t>.</a:t>
            </a:r>
          </a:p>
          <a:p>
            <a:r>
              <a:rPr lang="ru-RU" sz="2400" dirty="0"/>
              <a:t>Время съемки: ноябрь 1943.</a:t>
            </a:r>
          </a:p>
        </p:txBody>
      </p:sp>
    </p:spTree>
    <p:extLst>
      <p:ext uri="{BB962C8B-B14F-4D97-AF65-F5344CB8AC3E}">
        <p14:creationId xmlns:p14="http://schemas.microsoft.com/office/powerpoint/2010/main" val="2372183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Подвиг Георгия</a:t>
            </a:r>
            <a:endParaRPr lang="ru-RU" sz="5400" b="1" cap="all" dirty="0">
              <a:ln/>
              <a:solidFill>
                <a:schemeClr val="accent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4" name="Содержимое 5" descr="9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71" r="47294"/>
          <a:stretch/>
        </p:blipFill>
        <p:spPr>
          <a:xfrm>
            <a:off x="-325378" y="1738330"/>
            <a:ext cx="2981020" cy="3501315"/>
          </a:xfrm>
        </p:spPr>
      </p:pic>
      <p:sp>
        <p:nvSpPr>
          <p:cNvPr id="5" name="Прямоугольник 4"/>
          <p:cNvSpPr/>
          <p:nvPr/>
        </p:nvSpPr>
        <p:spPr>
          <a:xfrm>
            <a:off x="2991605" y="1597592"/>
            <a:ext cx="565526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cs typeface="Times New Roman"/>
              </a:rPr>
              <a:t>В наградном листе сказано, что </a:t>
            </a:r>
            <a:r>
              <a:rPr lang="ru-RU" sz="2800" b="1" u="sng" dirty="0" smtClean="0">
                <a:latin typeface="Times New Roman"/>
                <a:cs typeface="Times New Roman"/>
              </a:rPr>
              <a:t>в бою 4 ноября 1943г.  пулемётчик Георгий </a:t>
            </a:r>
            <a:r>
              <a:rPr lang="ru-RU" sz="2800" b="1" u="sng" dirty="0" err="1" smtClean="0">
                <a:latin typeface="Times New Roman"/>
                <a:cs typeface="Times New Roman"/>
              </a:rPr>
              <a:t>Руднянский</a:t>
            </a:r>
            <a:r>
              <a:rPr lang="ru-RU" sz="2800" b="1" u="sng" dirty="0" smtClean="0">
                <a:latin typeface="Times New Roman"/>
                <a:cs typeface="Times New Roman"/>
              </a:rPr>
              <a:t>, отражая контратаку немцев уничтожил до 18 немецких солдат </a:t>
            </a:r>
            <a:r>
              <a:rPr lang="ru-RU" sz="2800" b="1" dirty="0" smtClean="0">
                <a:latin typeface="Times New Roman"/>
                <a:cs typeface="Times New Roman"/>
              </a:rPr>
              <a:t>и действовал при этом смело и храбро, достоин награждения орденом «Красное Знамя»</a:t>
            </a:r>
            <a:endParaRPr lang="ru-RU" sz="28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313" y="5320180"/>
            <a:ext cx="806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Орден Красного Знамени</a:t>
            </a:r>
            <a:r>
              <a:rPr lang="ru-RU" dirty="0"/>
              <a:t> </a:t>
            </a:r>
            <a:r>
              <a:rPr lang="ru-RU" dirty="0" smtClean="0"/>
              <a:t>был одним </a:t>
            </a:r>
            <a:r>
              <a:rPr lang="ru-RU" dirty="0"/>
              <a:t>из высших орденов </a:t>
            </a:r>
            <a:r>
              <a:rPr lang="ru-RU" dirty="0" smtClean="0"/>
              <a:t>СССР.</a:t>
            </a:r>
            <a:r>
              <a:rPr lang="ru-RU" dirty="0" smtClean="0">
                <a:hlinkClick r:id="rId4"/>
              </a:rPr>
              <a:t> </a:t>
            </a:r>
            <a:r>
              <a:rPr lang="ru-RU" dirty="0">
                <a:hlinkClick r:id="rId4"/>
              </a:rPr>
              <a:t>Первый из всех </a:t>
            </a:r>
            <a:r>
              <a:rPr lang="ru-RU" dirty="0">
                <a:hlinkClick r:id="rId5"/>
              </a:rPr>
              <a:t>советских орденов. Был учреждён для награждения за особую храбрость, самоотверженность и мужество, проявленные при защите социалистического Отечества.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35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ru-RU" dirty="0" smtClean="0"/>
              <a:t>Донесение о гибели Георгия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078"/>
            <a:ext cx="9143999" cy="5792207"/>
          </a:xfrm>
        </p:spPr>
      </p:pic>
    </p:spTree>
    <p:extLst>
      <p:ext uri="{BB962C8B-B14F-4D97-AF65-F5344CB8AC3E}">
        <p14:creationId xmlns:p14="http://schemas.microsoft.com/office/powerpoint/2010/main" val="1054750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730" y="1844516"/>
            <a:ext cx="8313311" cy="4027894"/>
          </a:xfrm>
        </p:spPr>
        <p:txBody>
          <a:bodyPr>
            <a:normAutofit fontScale="92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Погиб Георгий в возрасте 23 лет, освобождая </a:t>
            </a: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Крым от немецких захватчиков, в </a:t>
            </a:r>
            <a:r>
              <a:rPr lang="ru-RU" sz="39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с.Джанкой</a:t>
            </a: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12 </a:t>
            </a:r>
            <a:r>
              <a:rPr lang="ru-RU" sz="39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нобря</a:t>
            </a: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1943г..</a:t>
            </a:r>
          </a:p>
          <a:p>
            <a:pPr marL="0" indent="0">
              <a:buNone/>
            </a:pP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Своего первенца прадед назвал,  </a:t>
            </a:r>
          </a:p>
          <a:p>
            <a:pPr marL="0" indent="0">
              <a:buNone/>
            </a:pPr>
            <a:r>
              <a:rPr lang="ru-RU" sz="39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вчесть</a:t>
            </a: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погибшего  </a:t>
            </a:r>
            <a:r>
              <a:rPr lang="ru-RU" sz="39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младшего </a:t>
            </a: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брата. </a:t>
            </a:r>
          </a:p>
          <a:p>
            <a:pPr marL="0" indent="0">
              <a:buNone/>
            </a:pPr>
            <a:r>
              <a:rPr lang="ru-RU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Вечная память и слава всем павшим за Родину!</a:t>
            </a:r>
          </a:p>
          <a:p>
            <a:pPr marL="0" indent="0">
              <a:buNone/>
            </a:pP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>
              <a:buNone/>
            </a:pPr>
            <a:endParaRPr lang="ru-R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>
              <a:buNone/>
            </a:pP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862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cs typeface="Arial Black"/>
              </a:rPr>
              <a:t>1941-1945 годы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43000"/>
            <a:ext cx="4292600" cy="306584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864100" y="1373449"/>
            <a:ext cx="4041775" cy="283539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57200" y="4343400"/>
            <a:ext cx="8229600" cy="19338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 smtClean="0"/>
              <a:t>С июня 1941 года и до сентября 1945 мой прадед Михаил служил на Северном Флоте. Сначала он был курсантом учебного отряда, а затем стал начальником прожекторной станции 186-го, а затем 189-го полка противовоздушной обороны Северного флота в звании сержант.</a:t>
            </a:r>
          </a:p>
          <a:p>
            <a:pPr marL="0" indent="0" algn="just">
              <a:buNone/>
            </a:pPr>
            <a:endParaRPr lang="ru-RU" sz="2200" b="1" dirty="0"/>
          </a:p>
        </p:txBody>
      </p:sp>
      <p:pic>
        <p:nvPicPr>
          <p:cNvPr id="11" name="Изображение 10" descr="воен билет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1143000"/>
            <a:ext cx="3842104" cy="30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029140-doc2fb_image_0200002F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37" t="-204" r="-16733"/>
          <a:stretch/>
        </p:blipFill>
        <p:spPr>
          <a:xfrm>
            <a:off x="238373" y="1184481"/>
            <a:ext cx="9658310" cy="5043412"/>
          </a:xfrm>
        </p:spPr>
      </p:pic>
      <p:sp>
        <p:nvSpPr>
          <p:cNvPr id="8" name="Название 7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/>
              <a:t>Во время ВОВ прожекторные станции применялись в ночное время для обнаружения и подсветки самолетов врага </a:t>
            </a:r>
            <a:r>
              <a:rPr lang="ru-RU" sz="2400" b="1" dirty="0" smtClean="0">
                <a:solidFill>
                  <a:schemeClr val="bg1"/>
                </a:solidFill>
              </a:rPr>
              <a:t>с целью последующего уничтожения их огнем истребительной авиации и зенитной артиллерии. </a:t>
            </a:r>
          </a:p>
        </p:txBody>
      </p:sp>
    </p:spTree>
    <p:extLst>
      <p:ext uri="{BB962C8B-B14F-4D97-AF65-F5344CB8AC3E}">
        <p14:creationId xmlns:p14="http://schemas.microsoft.com/office/powerpoint/2010/main" val="24869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1120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/>
              <a:t>Прожекторная</a:t>
            </a:r>
            <a:r>
              <a:rPr lang="en-US" sz="2400" dirty="0" smtClean="0"/>
              <a:t> </a:t>
            </a:r>
            <a:r>
              <a:rPr lang="en-US" sz="2400" dirty="0" err="1" smtClean="0"/>
              <a:t>станци</a:t>
            </a:r>
            <a:r>
              <a:rPr lang="ru-RU" sz="2400" dirty="0" smtClean="0"/>
              <a:t>я </a:t>
            </a:r>
            <a:r>
              <a:rPr lang="en-US" sz="2400" dirty="0" err="1" smtClean="0"/>
              <a:t>состо</a:t>
            </a:r>
            <a:r>
              <a:rPr lang="ru-RU" sz="2400" dirty="0" smtClean="0"/>
              <a:t>яла</a:t>
            </a:r>
            <a:r>
              <a:rPr lang="en-US" sz="2400" dirty="0" smtClean="0"/>
              <a:t> </a:t>
            </a:r>
            <a:r>
              <a:rPr lang="en-US" sz="2400" dirty="0" err="1" smtClean="0"/>
              <a:t>из</a:t>
            </a:r>
            <a:r>
              <a:rPr lang="en-US" sz="2400" dirty="0" smtClean="0"/>
              <a:t> </a:t>
            </a:r>
            <a:r>
              <a:rPr lang="en-US" sz="2400" dirty="0" err="1" smtClean="0"/>
              <a:t>автомашины</a:t>
            </a:r>
            <a:r>
              <a:rPr lang="en-US" sz="2400" dirty="0" smtClean="0"/>
              <a:t> </a:t>
            </a:r>
            <a:r>
              <a:rPr lang="ru-RU" sz="2400" dirty="0" smtClean="0"/>
              <a:t> и </a:t>
            </a:r>
            <a:r>
              <a:rPr lang="en-US" sz="2400" dirty="0" err="1" smtClean="0"/>
              <a:t>прожектора</a:t>
            </a:r>
            <a:r>
              <a:rPr lang="ru-RU" sz="2400" dirty="0" smtClean="0"/>
              <a:t>, синхронно сопряженного со звукоулавливателем.</a:t>
            </a:r>
            <a:br>
              <a:rPr lang="ru-RU" sz="2400" dirty="0" smtClean="0"/>
            </a:br>
            <a:r>
              <a:rPr lang="ru-RU" sz="2400" dirty="0" smtClean="0"/>
              <a:t>На фото </a:t>
            </a:r>
            <a:r>
              <a:rPr lang="en-US" sz="2400" dirty="0" smtClean="0"/>
              <a:t>ЗИС-5 </a:t>
            </a:r>
            <a:r>
              <a:rPr lang="en-US" sz="2400" dirty="0" err="1" smtClean="0"/>
              <a:t>с</a:t>
            </a:r>
            <a:r>
              <a:rPr lang="en-US" sz="2400" dirty="0" smtClean="0"/>
              <a:t> </a:t>
            </a:r>
            <a:r>
              <a:rPr lang="en-US" sz="2400" dirty="0" err="1" smtClean="0"/>
              <a:t>прожекторной</a:t>
            </a:r>
            <a:r>
              <a:rPr lang="en-US" sz="2400" dirty="0" smtClean="0"/>
              <a:t> </a:t>
            </a:r>
            <a:r>
              <a:rPr lang="en-US" sz="2400" dirty="0" err="1" smtClean="0"/>
              <a:t>установкой</a:t>
            </a:r>
            <a:r>
              <a:rPr lang="en-US" sz="2400" dirty="0" smtClean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err="1" smtClean="0"/>
              <a:t>Год</a:t>
            </a:r>
            <a:r>
              <a:rPr lang="en-US" sz="2400" dirty="0" smtClean="0"/>
              <a:t> </a:t>
            </a:r>
            <a:r>
              <a:rPr lang="en-US" sz="2400" dirty="0" err="1" smtClean="0"/>
              <a:t>выпуска</a:t>
            </a:r>
            <a:r>
              <a:rPr lang="en-US" sz="2400" dirty="0" smtClean="0"/>
              <a:t> 1938 – 1942.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. </a:t>
            </a:r>
            <a:endParaRPr lang="ru-RU" sz="2400" dirty="0"/>
          </a:p>
        </p:txBody>
      </p:sp>
      <p:pic>
        <p:nvPicPr>
          <p:cNvPr id="13" name="Содержимое 12" descr="1338441273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8476"/>
          <a:stretch>
            <a:fillRect/>
          </a:stretch>
        </p:blipFill>
        <p:spPr>
          <a:xfrm>
            <a:off x="577312" y="2009158"/>
            <a:ext cx="8109487" cy="4459905"/>
          </a:xfrm>
        </p:spPr>
      </p:pic>
    </p:spTree>
    <p:extLst>
      <p:ext uri="{BB962C8B-B14F-4D97-AF65-F5344CB8AC3E}">
        <p14:creationId xmlns:p14="http://schemas.microsoft.com/office/powerpoint/2010/main" val="41084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8" descr="Снимок экрана 2015-04-13 в 23.01.05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5042" r="9332" b="22757"/>
          <a:stretch/>
        </p:blipFill>
        <p:spPr>
          <a:xfrm>
            <a:off x="2551678" y="2305704"/>
            <a:ext cx="4550687" cy="4268245"/>
          </a:xfr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457200" y="73832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В 1943г. в войска начали поступать </a:t>
            </a:r>
            <a:r>
              <a:rPr lang="ru-RU" sz="2800" dirty="0" err="1" smtClean="0"/>
              <a:t>локаторно</a:t>
            </a:r>
            <a:r>
              <a:rPr lang="ru-RU" sz="2800" dirty="0" smtClean="0"/>
              <a:t>-прожекторные станции РАП-150 с дальностью обнаружения цели 20-25 км, точного пеленга 12-14 км. Это значительно увеличило возможности прожекторных войск.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198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23900"/>
            <a:ext cx="8229600" cy="56435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Прадедушка почти не рассказывал о войне, нам известно немногое.</a:t>
            </a:r>
          </a:p>
          <a:p>
            <a:pPr marL="0" indent="0" algn="just">
              <a:buNone/>
            </a:pPr>
            <a:r>
              <a:rPr lang="ru-RU" dirty="0" smtClean="0"/>
              <a:t>Неоднократно он принимал участие в прямых столкновениях с врагом, был контужен. </a:t>
            </a:r>
          </a:p>
          <a:p>
            <a:pPr marL="0" indent="0" algn="just">
              <a:buNone/>
            </a:pPr>
            <a:r>
              <a:rPr lang="ru-RU" dirty="0" smtClean="0"/>
              <a:t>А однажды баржу, на которой производилась передислокация подбили немцы. Судно ушло под воду в считанные минуты. Из всех, кто находился на барже выжил только дед и его сослуживица Шура, которой он пытался помочь. </a:t>
            </a:r>
            <a:r>
              <a:rPr lang="ru-RU" dirty="0"/>
              <a:t>П</a:t>
            </a:r>
            <a:r>
              <a:rPr lang="ru-RU" dirty="0" smtClean="0"/>
              <a:t>лыть к берегу пришлось довольно долго в очень холодной воде. К сожалению Шура не перенесла переохлаждения и не выжила. </a:t>
            </a:r>
          </a:p>
          <a:p>
            <a:pPr marL="0" indent="0" algn="just">
              <a:buNone/>
            </a:pPr>
            <a:r>
              <a:rPr lang="ru-RU" dirty="0" smtClean="0"/>
              <a:t>После этого случая у прадеда стали болеть ноги.</a:t>
            </a:r>
          </a:p>
        </p:txBody>
      </p:sp>
    </p:spTree>
    <p:extLst>
      <p:ext uri="{BB962C8B-B14F-4D97-AF65-F5344CB8AC3E}">
        <p14:creationId xmlns:p14="http://schemas.microsoft.com/office/powerpoint/2010/main" val="18903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77143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Медали и наградные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планки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Содержимое 8" descr="Фото 06.04.15, 15 51 29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-1703" r="772" b="1873"/>
          <a:stretch/>
        </p:blipFill>
        <p:spPr>
          <a:xfrm rot="5400000">
            <a:off x="659770" y="2042015"/>
            <a:ext cx="4562616" cy="3900956"/>
          </a:xfrm>
          <a:scene3d>
            <a:camera prst="orthographicFront">
              <a:rot lat="20699999" lon="0" rev="0"/>
            </a:camera>
            <a:lightRig rig="threePt" dir="t"/>
          </a:scene3d>
        </p:spPr>
      </p:pic>
      <p:pic>
        <p:nvPicPr>
          <p:cNvPr id="12" name="Содержимое 11" descr="Дедушка Миша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0" b="9990"/>
          <a:stretch>
            <a:fillRect/>
          </a:stretch>
        </p:blipFill>
        <p:spPr>
          <a:xfrm>
            <a:off x="4891556" y="1737230"/>
            <a:ext cx="3683000" cy="4388933"/>
          </a:xfrm>
        </p:spPr>
      </p:pic>
      <p:sp>
        <p:nvSpPr>
          <p:cNvPr id="13" name="TextBox 12"/>
          <p:cNvSpPr txBox="1"/>
          <p:nvPr/>
        </p:nvSpPr>
        <p:spPr>
          <a:xfrm>
            <a:off x="1198003" y="1186805"/>
            <a:ext cx="713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Каждый год  9-го мая прадед одевал свои награды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0661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51012"/>
            <a:ext cx="8229600" cy="7365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solidFill>
                  <a:srgbClr val="7692B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chin"/>
                <a:cs typeface="Cochin"/>
              </a:rPr>
              <a:t>Медаль «За боевые заслуги»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Приказ № 04/н от 29.04.1945г</a:t>
            </a:r>
            <a:b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командира 189 полка противовоздушной обороны  1 дивизии ПВО командования морского Северного флота.</a:t>
            </a:r>
            <a:endParaRPr lang="ru-RU" sz="2400" dirty="0"/>
          </a:p>
        </p:txBody>
      </p:sp>
      <p:pic>
        <p:nvPicPr>
          <p:cNvPr id="8" name="Содержимое 7" descr="Снимок экрана 2015-04-14 в 11.46.5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b="9261"/>
          <a:stretch>
            <a:fillRect/>
          </a:stretch>
        </p:blipFill>
        <p:spPr>
          <a:xfrm>
            <a:off x="4648200" y="1835366"/>
            <a:ext cx="4038600" cy="4525963"/>
          </a:xfrm>
        </p:spPr>
      </p:pic>
      <p:pic>
        <p:nvPicPr>
          <p:cNvPr id="7" name="Содержимое 6" descr="Снимок экрана 2015-04-14 в 11.46.10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 b="9446"/>
          <a:stretch>
            <a:fillRect/>
          </a:stretch>
        </p:blipFill>
        <p:spPr>
          <a:xfrm>
            <a:off x="457200" y="1835366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4485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14455</TotalTime>
  <Words>2097</Words>
  <Application>Microsoft Macintosh PowerPoint</Application>
  <PresentationFormat>Экран (4:3)</PresentationFormat>
  <Paragraphs>115</Paragraphs>
  <Slides>26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 Black</vt:lpstr>
      <vt:lpstr>Calibri</vt:lpstr>
      <vt:lpstr>Cochin</vt:lpstr>
      <vt:lpstr>Times New Roman</vt:lpstr>
      <vt:lpstr>Arial</vt:lpstr>
      <vt:lpstr>Тема Office</vt:lpstr>
      <vt:lpstr>Победа деда  – моя победа!</vt:lpstr>
      <vt:lpstr>До начала ВОВ…</vt:lpstr>
      <vt:lpstr>1941-1945 годы</vt:lpstr>
      <vt:lpstr>Во время ВОВ прожекторные станции применялись в ночное время для обнаружения и подсветки самолетов врага с целью последующего уничтожения их огнем истребительной авиации и зенитной артиллерии. </vt:lpstr>
      <vt:lpstr>Прожекторная станция состояла из автомашины  и прожектора, синхронно сопряженного со звукоулавливателем. На фото ЗИС-5 с прожекторной установкой.  Год выпуска 1938 – 1942. . </vt:lpstr>
      <vt:lpstr>В 1943г. в войска начали поступать локаторно-прожекторные станции РАП-150 с дальностью обнаружения цели 20-25 км, точного пеленга 12-14 км. Это значительно увеличило возможности прожекторных войск.</vt:lpstr>
      <vt:lpstr>Презентация PowerPoint</vt:lpstr>
      <vt:lpstr>    Медали и наградные планки</vt:lpstr>
      <vt:lpstr> Медаль «За боевые заслуги» Приказ № 04/н от 29.04.1945г командира 189 полка противовоздушной обороны  1 дивизии ПВО командования морского Северного флота.</vt:lpstr>
      <vt:lpstr>Презентация PowerPoint</vt:lpstr>
      <vt:lpstr>Орден Отечественной войны  II степени</vt:lpstr>
      <vt:lpstr>Наградные планки прадеда</vt:lpstr>
      <vt:lpstr>Презентация PowerPoint</vt:lpstr>
      <vt:lpstr>Брат прадеда Георгий</vt:lpstr>
      <vt:lpstr>Боевые награды</vt:lpstr>
      <vt:lpstr>Первая медаль «За отвагу» согласно Приказу №020/н по 164 гвардейскому стрелковому полку 55 гвардейской Иркутской стрелковой дивизии 56 Армии Северо-Кавказского фронта</vt:lpstr>
      <vt:lpstr>Презентация PowerPoint</vt:lpstr>
      <vt:lpstr>Половина потерь в живой силе приходилась на долю  миномётного огня</vt:lpstr>
      <vt:lpstr> Вторая медаль «За отвагу» согласно Приказу №029/н по 164 гвардейскому стрелковому полку 55 гвардейской Иркутской стрелковой дивизии 56 Армии Северо-Кавказского фронта от 29.10.1943г.</vt:lpstr>
      <vt:lpstr>Презентация PowerPoint</vt:lpstr>
      <vt:lpstr>Освобождение Тамани</vt:lpstr>
      <vt:lpstr> Орден «Красное знамя» согласно Приказу № 0138/н  по 55 гвардейской Иркутской Ордена Ленина трижды Краснознаменную и Ордена Суворова 2 степени стрелковой дивизии 56 Армии Северо-Кавказского фронта от 06.11.1943г.</vt:lpstr>
      <vt:lpstr>В приказе за образцовое выполнение боевых заданий Командования по форсированию Керченского пролива и удержанию плацдарма и проявленные при этом доблесть и мужество награждались советские солдаты, в том числе  пулемётчик 164 Гвардейского полка Руднянский Георгий Андреевич. </vt:lpstr>
      <vt:lpstr>Подвиг Георгия</vt:lpstr>
      <vt:lpstr>Донесение о гибели Георгия</vt:lpstr>
      <vt:lpstr>Презентация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Победа деда – моя победа</dc:title>
  <dc:creator>Наталья Руднянская</dc:creator>
  <cp:lastModifiedBy>пользователь Microsoft Office</cp:lastModifiedBy>
  <cp:revision>108</cp:revision>
  <dcterms:created xsi:type="dcterms:W3CDTF">2015-04-09T22:04:05Z</dcterms:created>
  <dcterms:modified xsi:type="dcterms:W3CDTF">2017-03-20T18:11:03Z</dcterms:modified>
</cp:coreProperties>
</file>