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289" r:id="rId3"/>
    <p:sldId id="256" r:id="rId4"/>
    <p:sldId id="258" r:id="rId5"/>
    <p:sldId id="274" r:id="rId6"/>
    <p:sldId id="275" r:id="rId7"/>
    <p:sldId id="273" r:id="rId8"/>
    <p:sldId id="267" r:id="rId9"/>
    <p:sldId id="259" r:id="rId10"/>
    <p:sldId id="285" r:id="rId11"/>
    <p:sldId id="284" r:id="rId12"/>
    <p:sldId id="286" r:id="rId13"/>
    <p:sldId id="290" r:id="rId14"/>
    <p:sldId id="257" r:id="rId15"/>
    <p:sldId id="276" r:id="rId16"/>
    <p:sldId id="288" r:id="rId17"/>
    <p:sldId id="262" r:id="rId18"/>
    <p:sldId id="263" r:id="rId19"/>
    <p:sldId id="287" r:id="rId20"/>
    <p:sldId id="268"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9" autoAdjust="0"/>
    <p:restoredTop sz="90609" autoAdjust="0"/>
  </p:normalViewPr>
  <p:slideViewPr>
    <p:cSldViewPr>
      <p:cViewPr>
        <p:scale>
          <a:sx n="75" d="100"/>
          <a:sy n="75" d="100"/>
        </p:scale>
        <p:origin x="-360" y="216"/>
      </p:cViewPr>
      <p:guideLst>
        <p:guide orient="horz" pos="2160"/>
        <p:guide pos="2880"/>
      </p:guideLst>
    </p:cSldViewPr>
  </p:slideViewPr>
  <p:outlineViewPr>
    <p:cViewPr>
      <p:scale>
        <a:sx n="33" d="100"/>
        <a:sy n="33" d="100"/>
      </p:scale>
      <p:origin x="48" y="16902"/>
    </p:cViewPr>
  </p:outlineViewPr>
  <p:notesTextViewPr>
    <p:cViewPr>
      <p:scale>
        <a:sx n="1" d="1"/>
        <a:sy n="1" d="1"/>
      </p:scale>
      <p:origin x="0" y="0"/>
    </p:cViewPr>
  </p:notesTextViewPr>
  <p:sorterViewPr>
    <p:cViewPr>
      <p:scale>
        <a:sx n="100" d="100"/>
        <a:sy n="100" d="100"/>
      </p:scale>
      <p:origin x="0" y="6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D5453-1F18-455B-8BF5-8A65A8D9E834}" type="datetimeFigureOut">
              <a:rPr lang="ru-RU" smtClean="0"/>
              <a:t>28.02.2017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2F3C9-0644-42A2-87F8-968A18AC21B8}" type="slidenum">
              <a:rPr lang="ru-RU" smtClean="0"/>
              <a:t>‹#›</a:t>
            </a:fld>
            <a:endParaRPr lang="ru-RU"/>
          </a:p>
        </p:txBody>
      </p:sp>
    </p:spTree>
    <p:extLst>
      <p:ext uri="{BB962C8B-B14F-4D97-AF65-F5344CB8AC3E}">
        <p14:creationId xmlns:p14="http://schemas.microsoft.com/office/powerpoint/2010/main" val="281127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0"/>
              </a:spcAft>
            </a:pPr>
            <a:r>
              <a:rPr lang="ru-RU" sz="1200" dirty="0">
                <a:effectLst/>
                <a:latin typeface="Arial"/>
                <a:ea typeface="Calibri"/>
                <a:cs typeface="Times New Roman"/>
              </a:rPr>
              <a:t>Родился 15 января 1915 года, в Воронежской области, Новохоперском районе, д. </a:t>
            </a:r>
            <a:r>
              <a:rPr lang="ru-RU" sz="1200" dirty="0" err="1">
                <a:effectLst/>
                <a:latin typeface="Arial"/>
                <a:ea typeface="Calibri"/>
                <a:cs typeface="Times New Roman"/>
              </a:rPr>
              <a:t>Алферовке</a:t>
            </a:r>
            <a:r>
              <a:rPr lang="ru-RU" sz="1200" dirty="0">
                <a:effectLst/>
                <a:latin typeface="Arial"/>
                <a:ea typeface="Calibri"/>
                <a:cs typeface="Times New Roman"/>
              </a:rPr>
              <a:t>. Был женат на Колбасиной Анастасии Степановне 1914 г.р., имел троих детей - Елизавета 1937 г.р., Александра 1949 г.р., Виктор 1956 г.р.</a:t>
            </a:r>
            <a:endParaRPr lang="ru-RU" sz="105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fld id="{31F2F3C9-0644-42A2-87F8-968A18AC21B8}" type="slidenum">
              <a:rPr lang="ru-RU" smtClean="0"/>
              <a:t>3</a:t>
            </a:fld>
            <a:endParaRPr lang="ru-RU"/>
          </a:p>
        </p:txBody>
      </p:sp>
    </p:spTree>
    <p:extLst>
      <p:ext uri="{BB962C8B-B14F-4D97-AF65-F5344CB8AC3E}">
        <p14:creationId xmlns:p14="http://schemas.microsoft.com/office/powerpoint/2010/main" val="300924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0"/>
              </a:spcAft>
            </a:pPr>
            <a:r>
              <a:rPr lang="ru-RU" sz="1200" dirty="0">
                <a:effectLst/>
                <a:latin typeface="Arial"/>
                <a:ea typeface="Calibri"/>
                <a:cs typeface="Times New Roman"/>
              </a:rPr>
              <a:t>В 1937г его забрали в армию, и направили в г. Каунас в Литве. Вместе с ним поехала жена Анастасия Степановна и дочь Елизавета. Отслужив три года, он не успел демобилизоваться, как началась война. Сразу же после объявления  войны, Григорий Александрович  отправил Анастасию Степановну с Елизаветой с эшелоном в сторону дома, в Воронежскую область. Как позже рассказывала сама Анастасия Степановна, они добирались больше месяца до д. </a:t>
            </a:r>
            <a:r>
              <a:rPr lang="ru-RU" sz="1200" dirty="0" err="1">
                <a:effectLst/>
                <a:latin typeface="Arial"/>
                <a:ea typeface="Calibri"/>
                <a:cs typeface="Times New Roman"/>
              </a:rPr>
              <a:t>Алферовки</a:t>
            </a:r>
            <a:r>
              <a:rPr lang="ru-RU" sz="1200" dirty="0">
                <a:effectLst/>
                <a:latin typeface="Arial"/>
                <a:ea typeface="Calibri"/>
                <a:cs typeface="Times New Roman"/>
              </a:rPr>
              <a:t>. </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Григорий Александрович состоял в 234 артиллерийском полку, и во время войны занимался тем, что восстанавливал связь. В 1942 году ему было присвоено воинское звание Капитана, а в 1943 Григорий Александрович был назначен на должность Начальника связи полка.  По его рассказам они много отступали, он всю войну старался защищать своих солдат. Очень часто отказывал начальству в том, чтобы кинуть свой полк в наступление. Он относился к ним, как к детям, и очень многие выжили под его руководством. Они дошли до старой Руссы. Из  исторических источников мы нашли документальное подтверждение словам Григория Александровича:</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«188 </a:t>
            </a:r>
            <a:r>
              <a:rPr lang="ru-RU" sz="1200" dirty="0" err="1">
                <a:effectLst/>
                <a:latin typeface="Arial"/>
                <a:ea typeface="Calibri"/>
                <a:cs typeface="Times New Roman"/>
              </a:rPr>
              <a:t>стрелковя</a:t>
            </a:r>
            <a:r>
              <a:rPr lang="ru-RU" sz="1200" dirty="0">
                <a:effectLst/>
                <a:latin typeface="Arial"/>
                <a:ea typeface="Calibri"/>
                <a:cs typeface="Times New Roman"/>
              </a:rPr>
              <a:t> дивизия на 6-15 января 1942 г. </a:t>
            </a:r>
            <a:br>
              <a:rPr lang="ru-RU" sz="1200" dirty="0">
                <a:effectLst/>
                <a:latin typeface="Arial"/>
                <a:ea typeface="Calibri"/>
                <a:cs typeface="Times New Roman"/>
              </a:rPr>
            </a:br>
            <a:r>
              <a:rPr lang="ru-RU" sz="1200" dirty="0">
                <a:effectLst/>
                <a:latin typeface="Arial"/>
                <a:ea typeface="Calibri"/>
                <a:cs typeface="Times New Roman"/>
              </a:rPr>
              <a:t>ЦАМО. Фонд 188 </a:t>
            </a:r>
            <a:r>
              <a:rPr lang="ru-RU" sz="1200" dirty="0" err="1">
                <a:effectLst/>
                <a:latin typeface="Arial"/>
                <a:ea typeface="Calibri"/>
                <a:cs typeface="Times New Roman"/>
              </a:rPr>
              <a:t>сд</a:t>
            </a:r>
            <a:r>
              <a:rPr lang="ru-RU" sz="1200" dirty="0">
                <a:effectLst/>
                <a:latin typeface="Arial"/>
                <a:ea typeface="Calibri"/>
                <a:cs typeface="Times New Roman"/>
              </a:rPr>
              <a:t>. Опись 1. Дело 1. Исторический формуляр. </a:t>
            </a:r>
            <a:br>
              <a:rPr lang="ru-RU" sz="1200" dirty="0">
                <a:effectLst/>
                <a:latin typeface="Arial"/>
                <a:ea typeface="Calibri"/>
                <a:cs typeface="Times New Roman"/>
              </a:rPr>
            </a:br>
            <a:br>
              <a:rPr lang="ru-RU" sz="1200" dirty="0">
                <a:effectLst/>
                <a:latin typeface="Arial"/>
                <a:ea typeface="Calibri"/>
                <a:cs typeface="Times New Roman"/>
              </a:rPr>
            </a:br>
            <a:r>
              <a:rPr lang="ru-RU" sz="1200" dirty="0">
                <a:effectLst/>
                <a:latin typeface="Arial"/>
                <a:ea typeface="Calibri"/>
                <a:cs typeface="Times New Roman"/>
              </a:rPr>
              <a:t>Лист24.</a:t>
            </a:r>
            <a:br>
              <a:rPr lang="ru-RU" sz="1200" dirty="0">
                <a:effectLst/>
                <a:latin typeface="Arial"/>
                <a:ea typeface="Calibri"/>
                <a:cs typeface="Times New Roman"/>
              </a:rPr>
            </a:br>
            <a:br>
              <a:rPr lang="ru-RU" sz="1200" dirty="0">
                <a:effectLst/>
                <a:latin typeface="Arial"/>
                <a:ea typeface="Calibri"/>
                <a:cs typeface="Times New Roman"/>
              </a:rPr>
            </a:br>
            <a:r>
              <a:rPr lang="ru-RU" sz="1200" dirty="0">
                <a:effectLst/>
                <a:latin typeface="Arial"/>
                <a:ea typeface="Calibri"/>
                <a:cs typeface="Times New Roman"/>
              </a:rPr>
              <a:t>С 6-15 января 1942г. дивизия участвовала в общем наступлении 11А на Старую Руссу. Сосредоточившись в районе населенного пункта Маята, в ночь с 6 на 1 января 42г. дивизия повела наступление в направление Старой Руссы. Овладела </a:t>
            </a:r>
            <a:r>
              <a:rPr lang="ru-RU" sz="1200" dirty="0" err="1">
                <a:effectLst/>
                <a:latin typeface="Arial"/>
                <a:ea typeface="Calibri"/>
                <a:cs typeface="Times New Roman"/>
              </a:rPr>
              <a:t>р.Пола</a:t>
            </a:r>
            <a:r>
              <a:rPr lang="ru-RU" sz="1200" dirty="0">
                <a:effectLst/>
                <a:latin typeface="Arial"/>
                <a:ea typeface="Calibri"/>
                <a:cs typeface="Times New Roman"/>
              </a:rPr>
              <a:t>, </a:t>
            </a:r>
            <a:r>
              <a:rPr lang="ru-RU" sz="1200" dirty="0" err="1">
                <a:effectLst/>
                <a:latin typeface="Arial"/>
                <a:ea typeface="Calibri"/>
                <a:cs typeface="Times New Roman"/>
              </a:rPr>
              <a:t>р.Ловать</a:t>
            </a:r>
            <a:r>
              <a:rPr lang="ru-RU" sz="1200" dirty="0">
                <a:effectLst/>
                <a:latin typeface="Arial"/>
                <a:ea typeface="Calibri"/>
                <a:cs typeface="Times New Roman"/>
              </a:rPr>
              <a:t>, </a:t>
            </a:r>
            <a:r>
              <a:rPr lang="ru-RU" sz="1200" dirty="0" err="1">
                <a:effectLst/>
                <a:latin typeface="Arial"/>
                <a:ea typeface="Calibri"/>
                <a:cs typeface="Times New Roman"/>
              </a:rPr>
              <a:t>р.Редья</a:t>
            </a:r>
            <a:r>
              <a:rPr lang="ru-RU" sz="1200" dirty="0">
                <a:effectLst/>
                <a:latin typeface="Arial"/>
                <a:ea typeface="Calibri"/>
                <a:cs typeface="Times New Roman"/>
              </a:rPr>
              <a:t> и насел. пунктам Подборовье, </a:t>
            </a:r>
            <a:r>
              <a:rPr lang="ru-RU" sz="1200" dirty="0" err="1">
                <a:effectLst/>
                <a:latin typeface="Arial"/>
                <a:ea typeface="Calibri"/>
                <a:cs typeface="Times New Roman"/>
              </a:rPr>
              <a:t>Талыгино</a:t>
            </a:r>
            <a:r>
              <a:rPr lang="ru-RU" sz="1200" dirty="0">
                <a:effectLst/>
                <a:latin typeface="Arial"/>
                <a:ea typeface="Calibri"/>
                <a:cs typeface="Times New Roman"/>
              </a:rPr>
              <a:t>, Анишина, перерезав ж/д </a:t>
            </a:r>
            <a:r>
              <a:rPr lang="ru-RU" sz="1200" dirty="0" err="1">
                <a:effectLst/>
                <a:latin typeface="Arial"/>
                <a:ea typeface="Calibri"/>
                <a:cs typeface="Times New Roman"/>
              </a:rPr>
              <a:t>Ст.Русса-Лычково</a:t>
            </a:r>
            <a:r>
              <a:rPr lang="ru-RU" sz="1200" dirty="0">
                <a:effectLst/>
                <a:latin typeface="Arial"/>
                <a:ea typeface="Calibri"/>
                <a:cs typeface="Times New Roman"/>
              </a:rPr>
              <a:t> - шоссейные дороги </a:t>
            </a:r>
            <a:r>
              <a:rPr lang="ru-RU" sz="1200" dirty="0" err="1">
                <a:effectLst/>
                <a:latin typeface="Arial"/>
                <a:ea typeface="Calibri"/>
                <a:cs typeface="Times New Roman"/>
              </a:rPr>
              <a:t>Ст.Русса</a:t>
            </a:r>
            <a:r>
              <a:rPr lang="ru-RU" sz="1200" dirty="0">
                <a:effectLst/>
                <a:latin typeface="Arial"/>
                <a:ea typeface="Calibri"/>
                <a:cs typeface="Times New Roman"/>
              </a:rPr>
              <a:t>-Холм, Ст. Русса-</a:t>
            </a:r>
            <a:r>
              <a:rPr lang="ru-RU" sz="1200" dirty="0" err="1">
                <a:effectLst/>
                <a:latin typeface="Arial"/>
                <a:ea typeface="Calibri"/>
                <a:cs typeface="Times New Roman"/>
              </a:rPr>
              <a:t>Демьянск</a:t>
            </a:r>
            <a:r>
              <a:rPr lang="ru-RU" sz="1200" dirty="0">
                <a:effectLst/>
                <a:latin typeface="Arial"/>
                <a:ea typeface="Calibri"/>
                <a:cs typeface="Times New Roman"/>
              </a:rPr>
              <a:t>, колхоз </a:t>
            </a:r>
            <a:r>
              <a:rPr lang="ru-RU" sz="1200" dirty="0" err="1">
                <a:effectLst/>
                <a:latin typeface="Arial"/>
                <a:ea typeface="Calibri"/>
                <a:cs typeface="Times New Roman"/>
              </a:rPr>
              <a:t>Пе</a:t>
            </a:r>
            <a:r>
              <a:rPr lang="ru-RU" sz="1200" dirty="0">
                <a:effectLst/>
                <a:latin typeface="Arial"/>
                <a:ea typeface="Calibri"/>
                <a:cs typeface="Times New Roman"/>
              </a:rPr>
              <a:t>(а)</a:t>
            </a:r>
            <a:r>
              <a:rPr lang="ru-RU" sz="1200" dirty="0" err="1">
                <a:effectLst/>
                <a:latin typeface="Arial"/>
                <a:ea typeface="Calibri"/>
                <a:cs typeface="Times New Roman"/>
              </a:rPr>
              <a:t>нно</a:t>
            </a:r>
            <a:r>
              <a:rPr lang="ru-RU" sz="1200" dirty="0">
                <a:effectLst/>
                <a:latin typeface="Arial"/>
                <a:ea typeface="Calibri"/>
                <a:cs typeface="Times New Roman"/>
              </a:rPr>
              <a:t> (15 января 1942г.). наступательные и оборонительные бои в районе </a:t>
            </a:r>
            <a:r>
              <a:rPr lang="ru-RU" sz="1200" dirty="0" err="1">
                <a:effectLst/>
                <a:latin typeface="Arial"/>
                <a:ea typeface="Calibri"/>
                <a:cs typeface="Times New Roman"/>
              </a:rPr>
              <a:t>Ст.Руссы</a:t>
            </a:r>
            <a:r>
              <a:rPr lang="ru-RU" sz="1200" dirty="0">
                <a:effectLst/>
                <a:latin typeface="Arial"/>
                <a:ea typeface="Calibri"/>
                <a:cs typeface="Times New Roman"/>
              </a:rPr>
              <a:t> (до конца 1942г)..»</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После перелома в ходе войны, наши войска пошли в наступление. </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Дедушка не очень любил рассказывать о самих военных действиях, говорил, что это не для детей рассказы. </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Хотя мне известно, что Григорий Александрович был много раз ранен и имел сильную контузию. И каждое ранение исцелялось чудесным образом… Так  после очередного боя его даже прикопали, он был без сознания, а на рассвете он очнулся и по реке дошел до своих в часть. Его сослуживцы были очень удивлены – они его ведь уже похоронили. Еще был случай, рассказывал дедушка, у него было очень сильное ранение в плечо, его положили в госпиталь и уже готовили к операции на ампутацию. Григорий Александрович вечером ушел к болотам, пока гулял там  рука очень сильно начала гореть и дедушка решил опустить руку в болото, в ил. Сразу стало легче. А на утро, когда была назначена ампутация, хирург обнаружил, что воспаление начало сходить. Руку сохранили. </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В 1944 году он был назначен на должность командира 234 артиллерийского полка, в звании </a:t>
            </a:r>
            <a:r>
              <a:rPr lang="ru-RU" sz="1200" dirty="0" err="1">
                <a:effectLst/>
                <a:latin typeface="Arial"/>
                <a:ea typeface="Calibri"/>
                <a:cs typeface="Times New Roman"/>
              </a:rPr>
              <a:t>Гв</a:t>
            </a:r>
            <a:r>
              <a:rPr lang="ru-RU" sz="1200" dirty="0">
                <a:effectLst/>
                <a:latin typeface="Arial"/>
                <a:ea typeface="Calibri"/>
                <a:cs typeface="Times New Roman"/>
              </a:rPr>
              <a:t>. Подполковника. Он дошел до конца, и спустя несколько месяцев после окончания войны вернулся к жене и дочери в д. </a:t>
            </a:r>
            <a:r>
              <a:rPr lang="ru-RU" sz="1200" dirty="0" err="1">
                <a:effectLst/>
                <a:latin typeface="Arial"/>
                <a:ea typeface="Calibri"/>
                <a:cs typeface="Times New Roman"/>
              </a:rPr>
              <a:t>Алферовку</a:t>
            </a:r>
            <a:r>
              <a:rPr lang="ru-RU" sz="1200" dirty="0">
                <a:effectLst/>
                <a:latin typeface="Arial"/>
                <a:ea typeface="Calibri"/>
                <a:cs typeface="Times New Roman"/>
              </a:rPr>
              <a:t>, Воронежской области.</a:t>
            </a:r>
            <a:endParaRPr lang="ru-RU" sz="1050" dirty="0">
              <a:effectLst/>
              <a:latin typeface="+mn-lt"/>
              <a:ea typeface="Calibri"/>
              <a:cs typeface="Times New Roman"/>
            </a:endParaRPr>
          </a:p>
          <a:p>
            <a:pPr indent="450215" algn="just">
              <a:lnSpc>
                <a:spcPct val="150000"/>
              </a:lnSpc>
              <a:spcAft>
                <a:spcPts val="0"/>
              </a:spcAft>
            </a:pPr>
            <a:r>
              <a:rPr lang="ru-RU" sz="1200" dirty="0">
                <a:effectLst/>
                <a:latin typeface="Arial"/>
                <a:ea typeface="Calibri"/>
                <a:cs typeface="Times New Roman"/>
              </a:rPr>
              <a:t>Он хотел их взять с собой в Молдавию, для того чтобы восстанавливать город, куда его направляли по приказу начальства. Но Анастасия Степановна наотрез отказалась, за годы войны, они с Елизаветой прошли очень много лишений, голод, было очень тяжело. Бабушка рассказывала, как они ходили с маленькой Елизаветой (моей </a:t>
            </a:r>
            <a:r>
              <a:rPr lang="ru-RU" sz="1200" dirty="0" err="1">
                <a:effectLst/>
                <a:latin typeface="Arial"/>
                <a:ea typeface="Calibri"/>
                <a:cs typeface="Times New Roman"/>
              </a:rPr>
              <a:t>пробабушкой</a:t>
            </a:r>
            <a:r>
              <a:rPr lang="ru-RU" sz="1200" dirty="0">
                <a:effectLst/>
                <a:latin typeface="Arial"/>
                <a:ea typeface="Calibri"/>
                <a:cs typeface="Times New Roman"/>
              </a:rPr>
              <a:t>) собирать ракушки на болото, искали какие то травы, корешки, откапывали зимой картошку на полях. И вновь переживать это она уже не захотела. Григорий Александрович имел льготы, так как рос без отца, и имел семью, ему начальство разрешили остаться по месту жительства.</a:t>
            </a:r>
            <a:endParaRPr lang="ru-RU" sz="1050" dirty="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31F2F3C9-0644-42A2-87F8-968A18AC21B8}" type="slidenum">
              <a:rPr lang="ru-RU" smtClean="0"/>
              <a:t>4</a:t>
            </a:fld>
            <a:endParaRPr lang="ru-RU"/>
          </a:p>
        </p:txBody>
      </p:sp>
    </p:spTree>
    <p:extLst>
      <p:ext uri="{BB962C8B-B14F-4D97-AF65-F5344CB8AC3E}">
        <p14:creationId xmlns:p14="http://schemas.microsoft.com/office/powerpoint/2010/main" val="409286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0"/>
              </a:spcAft>
            </a:pPr>
            <a:r>
              <a:rPr lang="ru-RU" sz="1200" dirty="0">
                <a:effectLst/>
                <a:latin typeface="Arial"/>
                <a:ea typeface="Calibri"/>
                <a:cs typeface="Times New Roman"/>
              </a:rPr>
              <a:t>28 июня 1947г был награжден орденом Красного знамени № 32117. 24 марта 1946 был награжден медалью «За побуду над Германией в ВОВ. 1941-1945гг.»  15 февраля 1949 г был награжден медалью за участие в Отечественной войне 1944-1945 г. за освобождении Болгарии, но она потерялась очень давно. Осталось только удостоверение ,поэтому сфотографировали только удостоверение. 11 марта 1985г был награжден орденом Отечественной войны </a:t>
            </a:r>
            <a:r>
              <a:rPr lang="en-US" sz="1200" dirty="0">
                <a:effectLst/>
                <a:latin typeface="Arial"/>
                <a:ea typeface="Calibri"/>
                <a:cs typeface="Times New Roman"/>
              </a:rPr>
              <a:t>II</a:t>
            </a:r>
            <a:r>
              <a:rPr lang="ru-RU" sz="1200" dirty="0">
                <a:effectLst/>
                <a:latin typeface="Arial"/>
                <a:ea typeface="Calibri"/>
                <a:cs typeface="Times New Roman"/>
              </a:rPr>
              <a:t> степени № 4466120.  </a:t>
            </a:r>
            <a:endParaRPr lang="ru-RU" sz="1050" dirty="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31F2F3C9-0644-42A2-87F8-968A18AC21B8}" type="slidenum">
              <a:rPr lang="ru-RU" smtClean="0"/>
              <a:t>9</a:t>
            </a:fld>
            <a:endParaRPr lang="ru-RU"/>
          </a:p>
        </p:txBody>
      </p:sp>
    </p:spTree>
    <p:extLst>
      <p:ext uri="{BB962C8B-B14F-4D97-AF65-F5344CB8AC3E}">
        <p14:creationId xmlns:p14="http://schemas.microsoft.com/office/powerpoint/2010/main" val="30704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этого события моя бабушка Люда, родная сестра моего дедушки Паши, по маме,</a:t>
            </a:r>
            <a:r>
              <a:rPr lang="ru-RU" baseline="0" dirty="0"/>
              <a:t> и прадедушка Анатолий, муж моей </a:t>
            </a:r>
            <a:r>
              <a:rPr lang="ru-RU" baseline="0" dirty="0" err="1"/>
              <a:t>пробабушки</a:t>
            </a:r>
            <a:r>
              <a:rPr lang="ru-RU" baseline="0" dirty="0"/>
              <a:t> Александры, дочери Григория Александровича и Анастасии Степановны, согласились разыграть настоящую свадьбу. Жених и невеста нарядились в свои казачьи костюмы, а бабушка люда и дедушка Анатолий были свидетелем и свидетельницей. Они разыграли настоящее представление, так бабушка рассказывала. А мама моя была еще очень маленькая, ей тогда еще даже 1 года не было. Она на фотографии у бабушки Лены на руках сидит.</a:t>
            </a:r>
            <a:endParaRPr lang="ru-RU" dirty="0"/>
          </a:p>
        </p:txBody>
      </p:sp>
      <p:sp>
        <p:nvSpPr>
          <p:cNvPr id="4" name="Номер слайда 3"/>
          <p:cNvSpPr>
            <a:spLocks noGrp="1"/>
          </p:cNvSpPr>
          <p:nvPr>
            <p:ph type="sldNum" sz="quarter" idx="10"/>
          </p:nvPr>
        </p:nvSpPr>
        <p:spPr/>
        <p:txBody>
          <a:bodyPr/>
          <a:lstStyle/>
          <a:p>
            <a:fld id="{31F2F3C9-0644-42A2-87F8-968A18AC21B8}" type="slidenum">
              <a:rPr lang="ru-RU" smtClean="0"/>
              <a:t>14</a:t>
            </a:fld>
            <a:endParaRPr lang="ru-RU"/>
          </a:p>
        </p:txBody>
      </p:sp>
    </p:spTree>
    <p:extLst>
      <p:ext uri="{BB962C8B-B14F-4D97-AF65-F5344CB8AC3E}">
        <p14:creationId xmlns:p14="http://schemas.microsoft.com/office/powerpoint/2010/main" val="411345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Это</a:t>
            </a:r>
            <a:r>
              <a:rPr lang="ru-RU" baseline="0" dirty="0"/>
              <a:t> фотографии моих бабушек и дедушек. И даже фотография есть мамы прапрадедушки Григория Александровича -  Татьяны. Она рядом с бабушкой Настей. А под ними на фотографии дочери – уже взрослые – Александра и Елизавета. А маленький мальчик, которого держит Григорий Александрович, это </a:t>
            </a:r>
            <a:r>
              <a:rPr lang="ru-RU" baseline="0" dirty="0" err="1"/>
              <a:t>двоюродныйбрат</a:t>
            </a:r>
            <a:r>
              <a:rPr lang="ru-RU" baseline="0" dirty="0"/>
              <a:t> моей мамы – Антон, ему тут только 1 год.</a:t>
            </a:r>
          </a:p>
        </p:txBody>
      </p:sp>
      <p:sp>
        <p:nvSpPr>
          <p:cNvPr id="4" name="Номер слайда 3"/>
          <p:cNvSpPr>
            <a:spLocks noGrp="1"/>
          </p:cNvSpPr>
          <p:nvPr>
            <p:ph type="sldNum" sz="quarter" idx="10"/>
          </p:nvPr>
        </p:nvSpPr>
        <p:spPr/>
        <p:txBody>
          <a:bodyPr/>
          <a:lstStyle/>
          <a:p>
            <a:fld id="{31F2F3C9-0644-42A2-87F8-968A18AC21B8}" type="slidenum">
              <a:rPr lang="ru-RU" smtClean="0"/>
              <a:t>15</a:t>
            </a:fld>
            <a:endParaRPr lang="ru-RU"/>
          </a:p>
        </p:txBody>
      </p:sp>
    </p:spTree>
    <p:extLst>
      <p:ext uri="{BB962C8B-B14F-4D97-AF65-F5344CB8AC3E}">
        <p14:creationId xmlns:p14="http://schemas.microsoft.com/office/powerpoint/2010/main" val="424991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Я родился в городе герое – в Волгограде, а точнее в Волжском. Любимых</a:t>
            </a:r>
            <a:r>
              <a:rPr lang="ru-RU" baseline="0" dirty="0"/>
              <a:t> мест в родном городе у нас очень много, но есть особенные. Такие как Мамаев Курган, Аллея Героев, в центре города, около набережной на реке Волге. Когда поднимаешься к подножию </a:t>
            </a:r>
            <a:r>
              <a:rPr lang="ru-RU" b="0" i="0" dirty="0">
                <a:solidFill>
                  <a:srgbClr val="666666"/>
                </a:solidFill>
                <a:effectLst/>
                <a:latin typeface="Roboto Condensed"/>
              </a:rPr>
              <a:t>Этого одного из самых высоких памятников во всем мире: </a:t>
            </a:r>
            <a:r>
              <a:rPr lang="ru-RU" b="1" i="0" dirty="0">
                <a:solidFill>
                  <a:srgbClr val="666666"/>
                </a:solidFill>
                <a:effectLst/>
                <a:latin typeface="Roboto Condensed"/>
              </a:rPr>
              <a:t>высота статуи Родины Матери</a:t>
            </a:r>
            <a:r>
              <a:rPr lang="ru-RU" b="0" i="0" dirty="0">
                <a:solidFill>
                  <a:srgbClr val="666666"/>
                </a:solidFill>
                <a:effectLst/>
                <a:latin typeface="Roboto Condensed"/>
              </a:rPr>
              <a:t> </a:t>
            </a:r>
            <a:r>
              <a:rPr lang="ru-RU" b="1" i="0" dirty="0">
                <a:solidFill>
                  <a:srgbClr val="666666"/>
                </a:solidFill>
                <a:effectLst/>
                <a:latin typeface="Roboto Condensed"/>
              </a:rPr>
              <a:t>в Волгограде без меча </a:t>
            </a:r>
            <a:r>
              <a:rPr lang="ru-RU" b="0" i="0" dirty="0">
                <a:solidFill>
                  <a:srgbClr val="666666"/>
                </a:solidFill>
                <a:effectLst/>
                <a:latin typeface="Roboto Condensed"/>
              </a:rPr>
              <a:t>составляет 52 метра, а вместе с мечом целых 85,</a:t>
            </a:r>
            <a:r>
              <a:rPr lang="ru-RU" b="0" i="0" baseline="0" dirty="0">
                <a:solidFill>
                  <a:srgbClr val="666666"/>
                </a:solidFill>
                <a:effectLst/>
                <a:latin typeface="Roboto Condensed"/>
              </a:rPr>
              <a:t> чувствуешь гордость за свою Родину. Так она величественна! </a:t>
            </a:r>
            <a:r>
              <a:rPr lang="ru-RU" b="0" i="0" dirty="0">
                <a:solidFill>
                  <a:srgbClr val="666666"/>
                </a:solidFill>
                <a:effectLst/>
                <a:latin typeface="Roboto Condensed"/>
              </a:rPr>
              <a:t>Такая высота и мощь статуи свидетельствует о силе и уникальности. </a:t>
            </a:r>
            <a:r>
              <a:rPr lang="en-US" b="0" i="0" dirty="0">
                <a:solidFill>
                  <a:srgbClr val="666666"/>
                </a:solidFill>
                <a:effectLst/>
                <a:latin typeface="Roboto Condensed"/>
              </a:rPr>
              <a:t>http://www.volgograd.ru/mamayev-kurgan/09_motherland.pub</a:t>
            </a:r>
            <a:r>
              <a:rPr lang="ru-RU" b="0" i="0" dirty="0">
                <a:solidFill>
                  <a:srgbClr val="666666"/>
                </a:solidFill>
                <a:effectLst/>
                <a:latin typeface="Roboto Condensed"/>
              </a:rPr>
              <a:t> А на этой фотографии мы с мамой возле «Вечного огня» в «Зале воинской славы» который относится</a:t>
            </a:r>
            <a:r>
              <a:rPr lang="ru-RU" b="0" i="0" baseline="0" dirty="0">
                <a:solidFill>
                  <a:srgbClr val="666666"/>
                </a:solidFill>
                <a:effectLst/>
                <a:latin typeface="Roboto Condensed"/>
              </a:rPr>
              <a:t> к </a:t>
            </a:r>
            <a:r>
              <a:rPr lang="ru-RU" b="0" i="0" dirty="0">
                <a:solidFill>
                  <a:srgbClr val="000000"/>
                </a:solidFill>
                <a:effectLst/>
                <a:latin typeface="Linux Libertine"/>
              </a:rPr>
              <a:t>Памятнику-ансамблю «Героям Сталинградской битвы». Здесь каждый час проходит смена караула. Солдаты проходят почти через весь</a:t>
            </a:r>
            <a:r>
              <a:rPr lang="ru-RU" b="0" i="0" baseline="0" dirty="0">
                <a:solidFill>
                  <a:srgbClr val="000000"/>
                </a:solidFill>
                <a:effectLst/>
                <a:latin typeface="Linux Libertine"/>
              </a:rPr>
              <a:t> памятник-ансамбль, это захватывающее зрелище.</a:t>
            </a:r>
          </a:p>
          <a:p>
            <a:r>
              <a:rPr lang="ru-RU" b="0" i="0" dirty="0">
                <a:solidFill>
                  <a:srgbClr val="666666"/>
                </a:solidFill>
                <a:effectLst/>
                <a:latin typeface="Roboto Condensed"/>
              </a:rPr>
              <a:t>Место, на котором воздвигнут величественный монумент, выбрано не случайно. В 200 метрах от </a:t>
            </a:r>
            <a:r>
              <a:rPr lang="ru-RU" b="0" i="1" dirty="0">
                <a:solidFill>
                  <a:srgbClr val="666666"/>
                </a:solidFill>
                <a:effectLst/>
                <a:latin typeface="Roboto Condensed"/>
              </a:rPr>
              <a:t>статуи Родины Матери в Волгограде</a:t>
            </a:r>
            <a:r>
              <a:rPr lang="ru-RU" b="0" i="0" dirty="0">
                <a:solidFill>
                  <a:srgbClr val="666666"/>
                </a:solidFill>
                <a:effectLst/>
                <a:latin typeface="Roboto Condensed"/>
              </a:rPr>
              <a:t> находится легендарная 102 высота, за которой в течение 140 дней шли кровавые бои во время Второй Мировой войны. Мамаев курган вызывает у приезжих туристов чувство гордости и боли, заставляя вспомнить жертвы, принесенные во имя Великой Победы, и все подвиги, совершенные простыми советскими людьми, которых нелегкое время заставило взять в руки оружие и встать на защиту родной земли. Атмосфера у ног величественной статуи Родины Матери неизменно заставляет окунуться в воспоминания, ведь каждый сантиметр этой земли пропитан кровью, пролитой доблестными солдатами, Защитниками Отечества. Именно поэтому местом для памятника советским солдатам был выбран Мамаев курган. </a:t>
            </a:r>
            <a:r>
              <a:rPr lang="ru-RU" b="0" i="0" dirty="0">
                <a:solidFill>
                  <a:srgbClr val="000000"/>
                </a:solidFill>
                <a:effectLst/>
                <a:latin typeface="PT Serif"/>
              </a:rPr>
              <a:t>На Мамаевом кургане похоронено более 35 тысяч человек. Из 200 дней Сталинградской битвы борьба за эту высоту продолжалась 135 суток. Даже зимой Мамаев курган оставался черным от разрывов бомб, на один квадратный метр приходилось от полутысячи до 1200 осколков и пуль. Весной 1943 года трава здесь так и не взошла.</a:t>
            </a:r>
          </a:p>
          <a:p>
            <a:endParaRPr lang="ru-RU" dirty="0"/>
          </a:p>
        </p:txBody>
      </p:sp>
      <p:sp>
        <p:nvSpPr>
          <p:cNvPr id="4" name="Номер слайда 3"/>
          <p:cNvSpPr>
            <a:spLocks noGrp="1"/>
          </p:cNvSpPr>
          <p:nvPr>
            <p:ph type="sldNum" sz="quarter" idx="10"/>
          </p:nvPr>
        </p:nvSpPr>
        <p:spPr/>
        <p:txBody>
          <a:bodyPr/>
          <a:lstStyle/>
          <a:p>
            <a:fld id="{31F2F3C9-0644-42A2-87F8-968A18AC21B8}" type="slidenum">
              <a:rPr lang="ru-RU" smtClean="0"/>
              <a:t>16</a:t>
            </a:fld>
            <a:endParaRPr lang="ru-RU"/>
          </a:p>
        </p:txBody>
      </p:sp>
    </p:spTree>
    <p:extLst>
      <p:ext uri="{BB962C8B-B14F-4D97-AF65-F5344CB8AC3E}">
        <p14:creationId xmlns:p14="http://schemas.microsoft.com/office/powerpoint/2010/main" val="259064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F2F3C9-0644-42A2-87F8-968A18AC21B8}" type="slidenum">
              <a:rPr lang="ru-RU" smtClean="0"/>
              <a:t>‹#›</a:t>
            </a:fld>
            <a:endParaRPr lang="ru-RU"/>
          </a:p>
        </p:txBody>
      </p:sp>
    </p:spTree>
    <p:extLst>
      <p:ext uri="{BB962C8B-B14F-4D97-AF65-F5344CB8AC3E}">
        <p14:creationId xmlns:p14="http://schemas.microsoft.com/office/powerpoint/2010/main" val="45932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0"/>
              </a:spcAft>
            </a:pPr>
            <a:r>
              <a:rPr lang="ru-RU" sz="1200" dirty="0">
                <a:effectLst/>
                <a:latin typeface="Arial"/>
                <a:ea typeface="Calibri"/>
                <a:cs typeface="Times New Roman"/>
              </a:rPr>
              <a:t>Каждый год наша семья участвует в праздновании  9 мая. Общаемся с ветеранами, как волонтеры раздаем кашу и чай, дарим ветеранам цветы, ведь их подвиг так важен для нас. В 2016 году наша семья впервые приняла участие в шествии «Бессмертного полка», проходящего на Красной площади. Мы пронесли по улицам портрет нашего дедушки – Данилова Григория Александровича. Чувство гордости, радости и внутреннего ликования испытывали все мы. Жалко, что не смогли всех дедушек пронести на этом шествии, многие не вернулись, или нет фотографий в семейных архивах. У моей бабушки по маминой линии все дедушки принимали участие в Великой Отечественной войне и Ушаковы, и </a:t>
            </a:r>
            <a:r>
              <a:rPr lang="ru-RU" sz="1200" dirty="0" err="1">
                <a:effectLst/>
                <a:latin typeface="Arial"/>
                <a:ea typeface="Calibri"/>
                <a:cs typeface="Times New Roman"/>
              </a:rPr>
              <a:t>Овчинниковы</a:t>
            </a:r>
            <a:r>
              <a:rPr lang="ru-RU" sz="1200" dirty="0">
                <a:effectLst/>
                <a:latin typeface="Arial"/>
                <a:ea typeface="Calibri"/>
                <a:cs typeface="Times New Roman"/>
              </a:rPr>
              <a:t>. Проходя шествие, мы думали о них, и мне хочется верить, что они это слышали и видели. </a:t>
            </a:r>
            <a:endParaRPr lang="ru-RU" sz="1050" dirty="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31F2F3C9-0644-42A2-87F8-968A18AC21B8}" type="slidenum">
              <a:rPr lang="ru-RU" smtClean="0"/>
              <a:t>20</a:t>
            </a:fld>
            <a:endParaRPr lang="ru-RU"/>
          </a:p>
        </p:txBody>
      </p:sp>
    </p:spTree>
    <p:extLst>
      <p:ext uri="{BB962C8B-B14F-4D97-AF65-F5344CB8AC3E}">
        <p14:creationId xmlns:p14="http://schemas.microsoft.com/office/powerpoint/2010/main" val="4837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6559F05-EE0B-4CE9-8E04-E61821FA862E}"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272557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559F05-EE0B-4CE9-8E04-E61821FA862E}"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1679471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559F05-EE0B-4CE9-8E04-E61821FA862E}"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9128669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559F05-EE0B-4CE9-8E04-E61821FA862E}"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4152941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6559F05-EE0B-4CE9-8E04-E61821FA862E}"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3877699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6559F05-EE0B-4CE9-8E04-E61821FA862E}" type="datetimeFigureOut">
              <a:rPr lang="ru-RU" smtClean="0"/>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4081730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6559F05-EE0B-4CE9-8E04-E61821FA862E}" type="datetimeFigureOut">
              <a:rPr lang="ru-RU" smtClean="0"/>
              <a:t>28.02.2017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435433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6559F05-EE0B-4CE9-8E04-E61821FA862E}" type="datetimeFigureOut">
              <a:rPr lang="ru-RU" smtClean="0"/>
              <a:t>28.02.2017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177321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559F05-EE0B-4CE9-8E04-E61821FA862E}" type="datetimeFigureOut">
              <a:rPr lang="ru-RU" smtClean="0"/>
              <a:t>28.02.2017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3059015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559F05-EE0B-4CE9-8E04-E61821FA862E}" type="datetimeFigureOut">
              <a:rPr lang="ru-RU" smtClean="0"/>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1773052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559F05-EE0B-4CE9-8E04-E61821FA862E}" type="datetimeFigureOut">
              <a:rPr lang="ru-RU" smtClean="0"/>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079DBE-6844-485F-958F-EC1F1C88AFC0}" type="slidenum">
              <a:rPr lang="ru-RU" smtClean="0"/>
              <a:t>‹#›</a:t>
            </a:fld>
            <a:endParaRPr lang="ru-RU"/>
          </a:p>
        </p:txBody>
      </p:sp>
    </p:spTree>
    <p:extLst>
      <p:ext uri="{BB962C8B-B14F-4D97-AF65-F5344CB8AC3E}">
        <p14:creationId xmlns:p14="http://schemas.microsoft.com/office/powerpoint/2010/main" val="4084754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59F05-EE0B-4CE9-8E04-E61821FA862E}" type="datetimeFigureOut">
              <a:rPr lang="ru-RU" smtClean="0"/>
              <a:t>28.02.2017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79DBE-6844-485F-958F-EC1F1C88AFC0}" type="slidenum">
              <a:rPr lang="ru-RU" smtClean="0"/>
              <a:t>‹#›</a:t>
            </a:fld>
            <a:endParaRPr lang="ru-RU"/>
          </a:p>
        </p:txBody>
      </p:sp>
    </p:spTree>
    <p:extLst>
      <p:ext uri="{BB962C8B-B14F-4D97-AF65-F5344CB8AC3E}">
        <p14:creationId xmlns:p14="http://schemas.microsoft.com/office/powerpoint/2010/main" val="170960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9.xml"/><Relationship Id="rId5" Type="http://schemas.openxmlformats.org/officeDocument/2006/relationships/image" Target="../media/image36.jp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16632"/>
            <a:ext cx="3096344" cy="360040"/>
          </a:xfrm>
        </p:spPr>
        <p:txBody>
          <a:bodyPr>
            <a:normAutofit fontScale="90000"/>
          </a:bodyPr>
          <a:lstStyle/>
          <a:p>
            <a:r>
              <a:rPr lang="ru-RU" dirty="0"/>
              <a:t>ГБОУ Школа № 1391 ШО №4</a:t>
            </a:r>
          </a:p>
        </p:txBody>
      </p:sp>
      <p:sp>
        <p:nvSpPr>
          <p:cNvPr id="4" name="Текст 3"/>
          <p:cNvSpPr>
            <a:spLocks noGrp="1"/>
          </p:cNvSpPr>
          <p:nvPr>
            <p:ph type="body" sz="half" idx="2"/>
          </p:nvPr>
        </p:nvSpPr>
        <p:spPr>
          <a:xfrm>
            <a:off x="1763688" y="764704"/>
            <a:ext cx="5486400" cy="804862"/>
          </a:xfrm>
        </p:spPr>
        <p:txBody>
          <a:bodyPr/>
          <a:lstStyle/>
          <a:p>
            <a:pPr algn="ctr"/>
            <a:r>
              <a:rPr lang="ru-RU" sz="1800" b="1" dirty="0">
                <a:latin typeface="Arial" panose="020B0604020202020204" pitchFamily="34" charset="0"/>
                <a:cs typeface="Arial" panose="020B0604020202020204" pitchFamily="34" charset="0"/>
              </a:rPr>
              <a:t>ПРОЕКТ</a:t>
            </a:r>
            <a:r>
              <a:rPr lang="ru-RU" dirty="0"/>
              <a:t>: </a:t>
            </a:r>
          </a:p>
          <a:p>
            <a:pPr algn="ctr"/>
            <a:r>
              <a:rPr lang="ru-RU" sz="2400" b="1" dirty="0">
                <a:latin typeface="Arial" panose="020B0604020202020204" pitchFamily="34" charset="0"/>
                <a:cs typeface="Arial" panose="020B0604020202020204" pitchFamily="34" charset="0"/>
              </a:rPr>
              <a:t>«ЖИТЬ ВОПРЕКИ ВСЕМУ!»</a:t>
            </a:r>
          </a:p>
        </p:txBody>
      </p:sp>
      <p:sp>
        <p:nvSpPr>
          <p:cNvPr id="5" name="TextBox 4"/>
          <p:cNvSpPr txBox="1"/>
          <p:nvPr/>
        </p:nvSpPr>
        <p:spPr>
          <a:xfrm>
            <a:off x="330672" y="3068960"/>
            <a:ext cx="3240360" cy="1938992"/>
          </a:xfrm>
          <a:prstGeom prst="rect">
            <a:avLst/>
          </a:prstGeom>
          <a:noFill/>
        </p:spPr>
        <p:txBody>
          <a:bodyPr wrap="square" rtlCol="0">
            <a:spAutoFit/>
          </a:bodyPr>
          <a:lstStyle/>
          <a:p>
            <a:r>
              <a:rPr lang="ru-RU" sz="2000" dirty="0">
                <a:solidFill>
                  <a:schemeClr val="bg1"/>
                </a:solidFill>
                <a:latin typeface="Arial" panose="020B0604020202020204" pitchFamily="34" charset="0"/>
                <a:cs typeface="Arial" panose="020B0604020202020204" pitchFamily="34" charset="0"/>
              </a:rPr>
              <a:t>Выполнил ученик 4 е класса:</a:t>
            </a:r>
          </a:p>
          <a:p>
            <a:r>
              <a:rPr lang="ru-RU" sz="2000" dirty="0">
                <a:solidFill>
                  <a:schemeClr val="bg1"/>
                </a:solidFill>
                <a:latin typeface="Arial" panose="020B0604020202020204" pitchFamily="34" charset="0"/>
                <a:cs typeface="Arial" panose="020B0604020202020204" pitchFamily="34" charset="0"/>
              </a:rPr>
              <a:t>Тесленко Никита</a:t>
            </a:r>
          </a:p>
          <a:p>
            <a:r>
              <a:rPr lang="ru-RU" sz="2000" dirty="0">
                <a:solidFill>
                  <a:schemeClr val="bg1"/>
                </a:solidFill>
                <a:latin typeface="Arial" panose="020B0604020202020204" pitchFamily="34" charset="0"/>
                <a:cs typeface="Arial" panose="020B0604020202020204" pitchFamily="34" charset="0"/>
              </a:rPr>
              <a:t>Руководитель:</a:t>
            </a:r>
          </a:p>
          <a:p>
            <a:r>
              <a:rPr lang="ru-RU" sz="2000" dirty="0" err="1">
                <a:solidFill>
                  <a:schemeClr val="bg1"/>
                </a:solidFill>
                <a:latin typeface="Arial" panose="020B0604020202020204" pitchFamily="34" charset="0"/>
                <a:cs typeface="Arial" panose="020B0604020202020204" pitchFamily="34" charset="0"/>
              </a:rPr>
              <a:t>Паржецкая</a:t>
            </a:r>
            <a:r>
              <a:rPr lang="ru-RU" sz="2000" dirty="0">
                <a:solidFill>
                  <a:schemeClr val="bg1"/>
                </a:solidFill>
                <a:latin typeface="Arial" panose="020B0604020202020204" pitchFamily="34" charset="0"/>
                <a:cs typeface="Arial" panose="020B0604020202020204" pitchFamily="34" charset="0"/>
              </a:rPr>
              <a:t> Валентина Александровна</a:t>
            </a:r>
          </a:p>
        </p:txBody>
      </p:sp>
      <p:sp>
        <p:nvSpPr>
          <p:cNvPr id="6" name="TextBox 5"/>
          <p:cNvSpPr txBox="1"/>
          <p:nvPr/>
        </p:nvSpPr>
        <p:spPr>
          <a:xfrm>
            <a:off x="3707904" y="6217978"/>
            <a:ext cx="1152128" cy="369332"/>
          </a:xfrm>
          <a:prstGeom prst="rect">
            <a:avLst/>
          </a:prstGeom>
          <a:noFill/>
        </p:spPr>
        <p:txBody>
          <a:bodyPr wrap="square" rtlCol="0">
            <a:spAutoFit/>
          </a:bodyPr>
          <a:lstStyle/>
          <a:p>
            <a:pPr algn="ctr"/>
            <a:r>
              <a:rPr lang="ru-RU" b="1" dirty="0">
                <a:solidFill>
                  <a:schemeClr val="bg1"/>
                </a:solidFill>
              </a:rPr>
              <a:t>2017</a:t>
            </a:r>
          </a:p>
        </p:txBody>
      </p:sp>
    </p:spTree>
    <p:extLst>
      <p:ext uri="{BB962C8B-B14F-4D97-AF65-F5344CB8AC3E}">
        <p14:creationId xmlns:p14="http://schemas.microsoft.com/office/powerpoint/2010/main" val="3298083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0057" r="-70057"/>
          <a:stretch/>
        </p:blipFill>
        <p:spPr>
          <a:xfrm>
            <a:off x="2987824" y="404664"/>
            <a:ext cx="5918448" cy="43924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Текст 3"/>
          <p:cNvSpPr>
            <a:spLocks noGrp="1"/>
          </p:cNvSpPr>
          <p:nvPr>
            <p:ph type="body" sz="half" idx="2"/>
          </p:nvPr>
        </p:nvSpPr>
        <p:spPr/>
        <p:txBody>
          <a:bodyPr/>
          <a:lstStyle/>
          <a:p>
            <a:endParaRPr lang="ru-RU" dirty="0"/>
          </a:p>
        </p:txBody>
      </p:sp>
      <p:sp>
        <p:nvSpPr>
          <p:cNvPr id="2" name="Заголовок 1"/>
          <p:cNvSpPr>
            <a:spLocks noGrp="1"/>
          </p:cNvSpPr>
          <p:nvPr>
            <p:ph type="title"/>
          </p:nvPr>
        </p:nvSpPr>
        <p:spPr/>
        <p:txBody>
          <a:bodyPr>
            <a:normAutofit fontScale="90000"/>
          </a:bodyPr>
          <a:lstStyle/>
          <a:p>
            <a:r>
              <a:rPr lang="ru-RU" dirty="0"/>
              <a:t>Медаль «50 лет Вооруженных сил СССР»</a:t>
            </a:r>
            <a:br>
              <a:rPr lang="ru-RU" dirty="0"/>
            </a:br>
            <a:br>
              <a:rPr lang="ru-RU" dirty="0"/>
            </a:br>
            <a:endParaRPr lang="ru-RU" dirty="0"/>
          </a:p>
        </p:txBody>
      </p:sp>
    </p:spTree>
    <p:extLst>
      <p:ext uri="{BB962C8B-B14F-4D97-AF65-F5344CB8AC3E}">
        <p14:creationId xmlns:p14="http://schemas.microsoft.com/office/powerpoint/2010/main" val="1584206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Медаль «60 лет Вооруженных сил СССР».</a:t>
            </a:r>
          </a:p>
        </p:txBody>
      </p:sp>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3466" r="-53466"/>
          <a:stretch/>
        </p:blipFill>
        <p:spPr>
          <a:xfrm>
            <a:off x="2483768" y="188640"/>
            <a:ext cx="6235080" cy="44669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Текст 3"/>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2922919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406" t="4651" r="-13118" b="6844"/>
          <a:stretch/>
        </p:blipFill>
        <p:spPr>
          <a:xfrm>
            <a:off x="2267744" y="260648"/>
            <a:ext cx="6132512" cy="4762500"/>
          </a:xfrm>
        </p:spPr>
      </p:pic>
      <p:sp>
        <p:nvSpPr>
          <p:cNvPr id="4" name="Текст 3"/>
          <p:cNvSpPr>
            <a:spLocks noGrp="1"/>
          </p:cNvSpPr>
          <p:nvPr>
            <p:ph type="body" sz="half" idx="2"/>
          </p:nvPr>
        </p:nvSpPr>
        <p:spPr/>
        <p:txBody>
          <a:bodyPr/>
          <a:lstStyle/>
          <a:p>
            <a:endParaRPr lang="ru-RU"/>
          </a:p>
        </p:txBody>
      </p:sp>
      <p:sp>
        <p:nvSpPr>
          <p:cNvPr id="2" name="Заголовок 1"/>
          <p:cNvSpPr>
            <a:spLocks noGrp="1"/>
          </p:cNvSpPr>
          <p:nvPr>
            <p:ph type="title"/>
          </p:nvPr>
        </p:nvSpPr>
        <p:spPr/>
        <p:txBody>
          <a:bodyPr/>
          <a:lstStyle/>
          <a:p>
            <a:r>
              <a:rPr lang="en-US" dirty="0"/>
              <a:t>20 </a:t>
            </a:r>
            <a:r>
              <a:rPr lang="ru-RU" dirty="0"/>
              <a:t>лет победы в Великой Отечественной войне.</a:t>
            </a:r>
          </a:p>
        </p:txBody>
      </p:sp>
    </p:spTree>
    <p:extLst>
      <p:ext uri="{BB962C8B-B14F-4D97-AF65-F5344CB8AC3E}">
        <p14:creationId xmlns:p14="http://schemas.microsoft.com/office/powerpoint/2010/main" val="2034816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6969" r="-46969"/>
          <a:stretch/>
        </p:blipFill>
        <p:spPr>
          <a:xfrm>
            <a:off x="1619672" y="151272"/>
            <a:ext cx="7200800" cy="5346216"/>
          </a:xfr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4188" t="7978" r="4188" b="-28506"/>
          <a:stretch/>
        </p:blipFill>
        <p:spPr>
          <a:xfrm>
            <a:off x="5457825" y="24904"/>
            <a:ext cx="3686175" cy="648072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0688"/>
            <a:ext cx="3657600" cy="4876800"/>
          </a:xfrm>
          <a:prstGeom prst="rect">
            <a:avLst/>
          </a:prstGeom>
        </p:spPr>
      </p:pic>
      <p:sp>
        <p:nvSpPr>
          <p:cNvPr id="4" name="Текст 3"/>
          <p:cNvSpPr>
            <a:spLocks noGrp="1"/>
          </p:cNvSpPr>
          <p:nvPr>
            <p:ph type="body" sz="half" idx="2"/>
          </p:nvPr>
        </p:nvSpPr>
        <p:spPr>
          <a:xfrm>
            <a:off x="3131840" y="5700762"/>
            <a:ext cx="5486400" cy="804862"/>
          </a:xfrm>
        </p:spPr>
        <p:txBody>
          <a:bodyPr/>
          <a:lstStyle/>
          <a:p>
            <a:r>
              <a:rPr lang="ru-RU" sz="1800" b="1" dirty="0"/>
              <a:t>В нашей семье считается честью – охранять свою страну, своих близких!</a:t>
            </a:r>
          </a:p>
          <a:p>
            <a:endParaRPr lang="ru-RU" dirty="0"/>
          </a:p>
          <a:p>
            <a:endParaRPr lang="ru-RU" dirty="0"/>
          </a:p>
        </p:txBody>
      </p:sp>
    </p:spTree>
    <p:extLst>
      <p:ext uri="{BB962C8B-B14F-4D97-AF65-F5344CB8AC3E}">
        <p14:creationId xmlns:p14="http://schemas.microsoft.com/office/powerpoint/2010/main" val="3601618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Золотая свадьба Даниловых. 1986 год</a:t>
            </a:r>
          </a:p>
        </p:txBody>
      </p:sp>
      <p:pic>
        <p:nvPicPr>
          <p:cNvPr id="5" name="Рисунок 4"/>
          <p:cNvPicPr>
            <a:picLocks noGrp="1" noChangeAspect="1"/>
          </p:cNvPicPr>
          <p:nvPr>
            <p:ph type="pic" idx="1"/>
          </p:nvPr>
        </p:nvPicPr>
        <p:blipFill>
          <a:blip r:embed="rId4">
            <a:extLst>
              <a:ext uri="{28A0092B-C50C-407E-A947-70E740481C1C}">
                <a14:useLocalDpi xmlns:a14="http://schemas.microsoft.com/office/drawing/2010/main" val="0"/>
              </a:ext>
            </a:extLst>
          </a:blip>
          <a:srcRect l="7980" r="7980"/>
          <a:stretch>
            <a:fillRect/>
          </a:stretch>
        </p:blipFill>
        <p:spPr/>
      </p:pic>
      <p:sp>
        <p:nvSpPr>
          <p:cNvPr id="4" name="Текст 3"/>
          <p:cNvSpPr>
            <a:spLocks noGrp="1"/>
          </p:cNvSpPr>
          <p:nvPr>
            <p:ph type="body" sz="half" idx="2"/>
          </p:nvPr>
        </p:nvSpPr>
        <p:spPr/>
        <p:txBody>
          <a:bodyPr>
            <a:noAutofit/>
          </a:bodyPr>
          <a:lstStyle/>
          <a:p>
            <a:r>
              <a:rPr lang="ru-RU" sz="1600" b="1" dirty="0">
                <a:solidFill>
                  <a:schemeClr val="bg1"/>
                </a:solidFill>
              </a:rPr>
              <a:t>В 1949 году у них родилась вторая дочь Александра, а в 1956 году родился сын Виктор. В эти годы они уже переехали в Волгоградскую область, в Новониколаевский район, где и сделана фотография.</a:t>
            </a:r>
          </a:p>
        </p:txBody>
      </p:sp>
    </p:spTree>
    <p:extLst>
      <p:ext uri="{BB962C8B-B14F-4D97-AF65-F5344CB8AC3E}">
        <p14:creationId xmlns:p14="http://schemas.microsoft.com/office/powerpoint/2010/main" val="2894446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rPr>
              <a:t>Мама и супруга.</a:t>
            </a:r>
          </a:p>
        </p:txBody>
      </p:sp>
      <p:sp>
        <p:nvSpPr>
          <p:cNvPr id="4" name="Текст 3"/>
          <p:cNvSpPr>
            <a:spLocks noGrp="1"/>
          </p:cNvSpPr>
          <p:nvPr>
            <p:ph type="body" sz="half" idx="2"/>
          </p:nvPr>
        </p:nvSpPr>
        <p:spPr/>
        <p:txBody>
          <a:bodyPr/>
          <a:lstStyle/>
          <a:p>
            <a:endParaRPr lang="ru-RU" dirty="0">
              <a:solidFill>
                <a:schemeClr val="bg1"/>
              </a:solidFill>
            </a:endParaRPr>
          </a:p>
        </p:txBody>
      </p:sp>
      <p:pic>
        <p:nvPicPr>
          <p:cNvPr id="5" name="Рисунок 4"/>
          <p:cNvPicPr>
            <a:picLocks noGrp="1" noChangeAspect="1"/>
          </p:cNvPicPr>
          <p:nvPr>
            <p:ph type="pic" idx="1"/>
          </p:nvPr>
        </p:nvPicPr>
        <p:blipFill>
          <a:blip r:embed="rId3">
            <a:extLst>
              <a:ext uri="{28A0092B-C50C-407E-A947-70E740481C1C}">
                <a14:useLocalDpi xmlns:a14="http://schemas.microsoft.com/office/drawing/2010/main" val="0"/>
              </a:ext>
            </a:extLst>
          </a:blip>
          <a:srcRect l="4687" r="4687"/>
          <a:stretch>
            <a:fillRect/>
          </a:stretch>
        </p:blipFill>
        <p:spPr>
          <a:xfrm>
            <a:off x="323528" y="116632"/>
            <a:ext cx="4219872" cy="3164904"/>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53615"/>
            <a:ext cx="4471392" cy="33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12975"/>
            <a:ext cx="4320480" cy="338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6384" y="3477679"/>
            <a:ext cx="4300984" cy="31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022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962" t="2000" r="23545" b="17138"/>
          <a:stretch/>
        </p:blipFill>
        <p:spPr>
          <a:xfrm>
            <a:off x="5580112" y="0"/>
            <a:ext cx="3563888" cy="3670301"/>
          </a:xfrm>
        </p:spPr>
      </p:pic>
      <p:sp>
        <p:nvSpPr>
          <p:cNvPr id="4" name="Текст 3"/>
          <p:cNvSpPr>
            <a:spLocks noGrp="1"/>
          </p:cNvSpPr>
          <p:nvPr>
            <p:ph type="body" sz="half" idx="2"/>
          </p:nvPr>
        </p:nvSpPr>
        <p:spPr/>
        <p:txBody>
          <a:bodyPr/>
          <a:lstStyle/>
          <a:p>
            <a:endParaRPr lang="ru-RU"/>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969" t="2708" r="24688" b="23334"/>
          <a:stretch/>
        </p:blipFill>
        <p:spPr>
          <a:xfrm>
            <a:off x="-21084" y="-17388"/>
            <a:ext cx="5880100" cy="45085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8" y="2783886"/>
            <a:ext cx="5432152" cy="4074114"/>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2783886"/>
            <a:ext cx="4860032" cy="4074114"/>
          </a:xfrm>
          <a:prstGeom prst="rect">
            <a:avLst/>
          </a:prstGeom>
        </p:spPr>
      </p:pic>
    </p:spTree>
    <p:extLst>
      <p:ext uri="{BB962C8B-B14F-4D97-AF65-F5344CB8AC3E}">
        <p14:creationId xmlns:p14="http://schemas.microsoft.com/office/powerpoint/2010/main" val="1428969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rPr>
              <a:t>Дедушка крестной. </a:t>
            </a:r>
          </a:p>
        </p:txBody>
      </p:sp>
      <p:sp>
        <p:nvSpPr>
          <p:cNvPr id="4" name="Текст 3"/>
          <p:cNvSpPr>
            <a:spLocks noGrp="1"/>
          </p:cNvSpPr>
          <p:nvPr>
            <p:ph type="body" sz="half" idx="2"/>
          </p:nvPr>
        </p:nvSpPr>
        <p:spPr>
          <a:xfrm>
            <a:off x="1835696" y="5373216"/>
            <a:ext cx="5486400" cy="804862"/>
          </a:xfrm>
        </p:spPr>
        <p:txBody>
          <a:bodyPr/>
          <a:lstStyle/>
          <a:p>
            <a:r>
              <a:rPr lang="ru-RU" dirty="0">
                <a:solidFill>
                  <a:schemeClr val="bg1"/>
                </a:solidFill>
              </a:rPr>
              <a:t>А на этой фотографии мы с моей крестной Светой и ее дедушкой Петром. Он ветеран. Ему уже очень много лет. И он очень добрый и очень хороший. </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792288" y="332656"/>
            <a:ext cx="5732040" cy="4394919"/>
          </a:xfrm>
        </p:spPr>
      </p:pic>
    </p:spTree>
    <p:extLst>
      <p:ext uri="{BB962C8B-B14F-4D97-AF65-F5344CB8AC3E}">
        <p14:creationId xmlns:p14="http://schemas.microsoft.com/office/powerpoint/2010/main" val="829311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797152"/>
            <a:ext cx="5486400" cy="576064"/>
          </a:xfrm>
        </p:spPr>
        <p:txBody>
          <a:bodyPr>
            <a:normAutofit/>
          </a:bodyPr>
          <a:lstStyle/>
          <a:p>
            <a:r>
              <a:rPr lang="ru-RU" dirty="0">
                <a:solidFill>
                  <a:schemeClr val="bg1"/>
                </a:solidFill>
              </a:rPr>
              <a:t>Солдатская каша.</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Текст 3"/>
          <p:cNvSpPr>
            <a:spLocks noGrp="1"/>
          </p:cNvSpPr>
          <p:nvPr>
            <p:ph type="body" sz="half" idx="2"/>
          </p:nvPr>
        </p:nvSpPr>
        <p:spPr/>
        <p:txBody>
          <a:bodyPr>
            <a:normAutofit fontScale="85000" lnSpcReduction="10000"/>
          </a:bodyPr>
          <a:lstStyle/>
          <a:p>
            <a:r>
              <a:rPr lang="ru-RU" dirty="0">
                <a:solidFill>
                  <a:schemeClr val="bg1"/>
                </a:solidFill>
              </a:rPr>
              <a:t>Моя мама много лет проработала в библиотеке. И каждый год она и ее коллеги организовывали праздник для ветеранов и горожан на день победы 9 мая! Самое мое любимое во всем празднике  - это солдатская каша. Очень вкусная гречка с мясом. Ветераны, дети и их родители очень любят этот момент. </a:t>
            </a:r>
          </a:p>
        </p:txBody>
      </p:sp>
    </p:spTree>
    <p:extLst>
      <p:ext uri="{BB962C8B-B14F-4D97-AF65-F5344CB8AC3E}">
        <p14:creationId xmlns:p14="http://schemas.microsoft.com/office/powerpoint/2010/main" val="1394354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7-02-28-11-50-45-079.jpg"/>
          <p:cNvPicPr>
            <a:picLocks noGrp="1" noChangeAspect="1"/>
          </p:cNvPicPr>
          <p:nvPr>
            <p:ph type="pic" idx="1"/>
          </p:nvPr>
        </p:nvPicPr>
        <p:blipFill>
          <a:blip r:embed="rId3"/>
          <a:srcRect l="579" t="9692" r="-13" b="5323"/>
          <a:stretch>
            <a:fillRect/>
          </a:stretch>
        </p:blipFill>
        <p:spPr>
          <a:xfrm>
            <a:off x="1781175" y="161925"/>
            <a:ext cx="5455353" cy="6040320"/>
          </a:xfrm>
        </p:spPr>
      </p:pic>
      <p:sp>
        <p:nvSpPr>
          <p:cNvPr id="2" name="Заголовок 1"/>
          <p:cNvSpPr>
            <a:spLocks noGrp="1"/>
          </p:cNvSpPr>
          <p:nvPr>
            <p:ph type="title"/>
          </p:nvPr>
        </p:nvSpPr>
        <p:spPr>
          <a:xfrm>
            <a:off x="7400925" y="4448175"/>
            <a:ext cx="5734653" cy="566738"/>
          </a:xfrm>
        </p:spPr>
        <p:txBody>
          <a:bodyPr/>
          <a:lstStyle/>
          <a:p>
            <a:r>
              <a:rPr lang="ru-RU" dirty="0"/>
              <a:t>9 мая.</a:t>
            </a:r>
          </a:p>
        </p:txBody>
      </p:sp>
      <p:sp>
        <p:nvSpPr>
          <p:cNvPr id="4" name="Текст 3"/>
          <p:cNvSpPr>
            <a:spLocks noGrp="1"/>
          </p:cNvSpPr>
          <p:nvPr>
            <p:ph type="body" sz="half" idx="2"/>
          </p:nvPr>
        </p:nvSpPr>
        <p:spPr>
          <a:xfrm>
            <a:off x="4619625" y="6115050"/>
            <a:ext cx="6562164" cy="804862"/>
          </a:xfrm>
        </p:spPr>
        <p:txBody>
          <a:bodyPr/>
          <a:lstStyle/>
          <a:p>
            <a:r>
              <a:rPr lang="ru-RU" dirty="0"/>
              <a:t>Мы с мамой раздаем солдатскую кашу ветеранам.</a:t>
            </a:r>
          </a:p>
        </p:txBody>
      </p:sp>
    </p:spTree>
    <p:extLst>
      <p:ext uri="{BB962C8B-B14F-4D97-AF65-F5344CB8AC3E}">
        <p14:creationId xmlns:p14="http://schemas.microsoft.com/office/powerpoint/2010/main" val="3559320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975" y="819150"/>
            <a:ext cx="7307263" cy="1861455"/>
          </a:xfrm>
        </p:spPr>
        <p:txBody>
          <a:bodyPr>
            <a:normAutofit fontScale="90000"/>
          </a:bodyPr>
          <a:lstStyle/>
          <a:p>
            <a:r>
              <a:rPr lang="ru-RU" b="1" i="0" u="none" strike="noStrike" dirty="0">
                <a:solidFill>
                  <a:srgbClr val="FFFFFF"/>
                </a:solidFill>
                <a:latin typeface="Calibri"/>
                <a:ea typeface="Calibri"/>
                <a:cs typeface="Calibri"/>
              </a:rPr>
              <a:t>Цель работы:</a:t>
            </a:r>
            <a:br>
              <a:rPr lang="ru-RU" b="1" i="0" u="none" strike="noStrike" dirty="0">
                <a:latin typeface="Calibri"/>
                <a:ea typeface="Calibri"/>
                <a:cs typeface="Calibri"/>
              </a:rPr>
            </a:br>
            <a:r>
              <a:rPr lang="ru-RU" dirty="0">
                <a:latin typeface="Calibri"/>
                <a:ea typeface="Calibri"/>
                <a:cs typeface="Calibri"/>
              </a:rPr>
              <a:t>​</a:t>
            </a:r>
            <a:br>
              <a:rPr lang="ru-RU" dirty="0">
                <a:latin typeface="Calibri"/>
                <a:ea typeface="Calibri"/>
                <a:cs typeface="Calibri"/>
              </a:rPr>
            </a:br>
            <a:r>
              <a:rPr lang="ru-RU" b="1" i="0" u="none" strike="noStrike" dirty="0">
                <a:solidFill>
                  <a:srgbClr val="FFFFFF"/>
                </a:solidFill>
                <a:latin typeface="Calibri"/>
                <a:ea typeface="Calibri"/>
                <a:cs typeface="Calibri"/>
              </a:rPr>
              <a:t>Помнить всегда историю нашей России, подвиг отцов, дедов, Прадедов,  прапрадедов, чтобы сохранилось в памяти нашего молодого поколения, чтобы мы не остались "Иванами, не помнящими родства"...</a:t>
            </a:r>
            <a:r>
              <a:rPr lang="ru-RU" dirty="0">
                <a:latin typeface="Calibri"/>
                <a:ea typeface="Calibri"/>
                <a:cs typeface="Calibri"/>
              </a:rPr>
              <a:t>​</a:t>
            </a:r>
            <a:endParaRPr lang="ru-RU" dirty="0">
              <a:solidFill>
                <a:srgbClr val="FFFFFF"/>
              </a:solidFill>
            </a:endParaRPr>
          </a:p>
        </p:txBody>
      </p:sp>
      <p:sp>
        <p:nvSpPr>
          <p:cNvPr id="4" name="Текст 3"/>
          <p:cNvSpPr>
            <a:spLocks noGrp="1"/>
          </p:cNvSpPr>
          <p:nvPr>
            <p:ph type="body" sz="half" idx="2"/>
          </p:nvPr>
        </p:nvSpPr>
        <p:spPr>
          <a:xfrm>
            <a:off x="798161" y="3552825"/>
            <a:ext cx="7596188" cy="1681896"/>
          </a:xfrm>
        </p:spPr>
        <p:txBody>
          <a:bodyPr>
            <a:noAutofit/>
          </a:bodyPr>
          <a:lstStyle/>
          <a:p>
            <a:pPr indent="450215" algn="just" fontAlgn="base">
              <a:lnSpc>
                <a:spcPct val="150000"/>
              </a:lnSpc>
              <a:spcAft>
                <a:spcPts val="0"/>
              </a:spcAft>
            </a:pPr>
            <a:r>
              <a:rPr lang="ru-RU" sz="1600" b="1" dirty="0">
                <a:solidFill>
                  <a:schemeClr val="bg1"/>
                </a:solidFill>
                <a:latin typeface="Arial" panose="020B0604020202020204" pitchFamily="34" charset="0"/>
                <a:ea typeface="Times New Roman"/>
                <a:cs typeface="Arial" panose="020B0604020202020204" pitchFamily="34" charset="0"/>
              </a:rPr>
              <a:t>Задачи работы: </a:t>
            </a:r>
            <a:endParaRPr lang="ru-RU" sz="1100" b="1" dirty="0">
              <a:solidFill>
                <a:schemeClr val="bg1"/>
              </a:solidFill>
              <a:latin typeface="Arial" panose="020B0604020202020204" pitchFamily="34" charset="0"/>
              <a:ea typeface="Calibri"/>
              <a:cs typeface="Arial" panose="020B0604020202020204" pitchFamily="34" charset="0"/>
            </a:endParaRPr>
          </a:p>
          <a:p>
            <a:pPr marL="342900" lvl="0" indent="-342900" algn="just" fontAlgn="base">
              <a:lnSpc>
                <a:spcPct val="150000"/>
              </a:lnSpc>
              <a:spcAft>
                <a:spcPts val="0"/>
              </a:spcAft>
              <a:buFont typeface="+mj-lt"/>
              <a:buAutoNum type="arabicPeriod"/>
            </a:pPr>
            <a:r>
              <a:rPr lang="ru-RU" sz="1600" b="1" dirty="0">
                <a:solidFill>
                  <a:schemeClr val="bg1"/>
                </a:solidFill>
                <a:latin typeface="Arial" panose="020B0604020202020204" pitchFamily="34" charset="0"/>
                <a:ea typeface="Times New Roman"/>
                <a:cs typeface="Arial" panose="020B0604020202020204" pitchFamily="34" charset="0"/>
              </a:rPr>
              <a:t>Узнать историю своей семьи;</a:t>
            </a:r>
            <a:endParaRPr lang="ru-RU" sz="1100" b="1" dirty="0">
              <a:solidFill>
                <a:schemeClr val="bg1"/>
              </a:solidFill>
              <a:latin typeface="Arial" panose="020B0604020202020204" pitchFamily="34" charset="0"/>
              <a:ea typeface="Calibri"/>
              <a:cs typeface="Arial" panose="020B0604020202020204" pitchFamily="34" charset="0"/>
            </a:endParaRPr>
          </a:p>
          <a:p>
            <a:pPr marL="342900" lvl="0" indent="-342900" algn="just" fontAlgn="base">
              <a:lnSpc>
                <a:spcPct val="150000"/>
              </a:lnSpc>
              <a:spcAft>
                <a:spcPts val="0"/>
              </a:spcAft>
              <a:buFont typeface="+mj-lt"/>
              <a:buAutoNum type="arabicPeriod"/>
            </a:pPr>
            <a:r>
              <a:rPr lang="ru-RU" sz="1600" b="1" dirty="0">
                <a:solidFill>
                  <a:schemeClr val="bg1"/>
                </a:solidFill>
                <a:latin typeface="Arial" panose="020B0604020202020204" pitchFamily="34" charset="0"/>
                <a:ea typeface="Times New Roman"/>
                <a:cs typeface="Arial" panose="020B0604020202020204" pitchFamily="34" charset="0"/>
              </a:rPr>
              <a:t>Научиться ценить и уважать труд и подвиг нашего народа в годы Великой Отечественной войны</a:t>
            </a:r>
            <a:endParaRPr lang="ru-RU" sz="1100" b="1" dirty="0">
              <a:solidFill>
                <a:schemeClr val="bg1"/>
              </a:solidFill>
              <a:latin typeface="Arial" panose="020B0604020202020204" pitchFamily="34" charset="0"/>
              <a:ea typeface="Calibri"/>
              <a:cs typeface="Arial" panose="020B0604020202020204" pitchFamily="34" charset="0"/>
            </a:endParaRPr>
          </a:p>
          <a:p>
            <a:endParaRPr lang="ru-RU" dirty="0"/>
          </a:p>
        </p:txBody>
      </p:sp>
    </p:spTree>
    <p:extLst>
      <p:ext uri="{BB962C8B-B14F-4D97-AF65-F5344CB8AC3E}">
        <p14:creationId xmlns:p14="http://schemas.microsoft.com/office/powerpoint/2010/main" val="1511135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rPr>
              <a:t>9 мая 2016. Бессмертный полк.</a:t>
            </a:r>
          </a:p>
        </p:txBody>
      </p:sp>
      <p:pic>
        <p:nvPicPr>
          <p:cNvPr id="5" name="Рисунок 4"/>
          <p:cNvPicPr>
            <a:picLocks noGrp="1" noChangeAspect="1"/>
          </p:cNvPicPr>
          <p:nvPr>
            <p:ph type="pic" idx="1"/>
          </p:nvPr>
        </p:nvPicPr>
        <p:blipFill>
          <a:blip r:embed="rId3">
            <a:extLst>
              <a:ext uri="{28A0092B-C50C-407E-A947-70E740481C1C}">
                <a14:useLocalDpi xmlns:a14="http://schemas.microsoft.com/office/drawing/2010/main" val="0"/>
              </a:ext>
            </a:extLst>
          </a:blip>
          <a:srcRect l="8203" r="8203"/>
          <a:stretch>
            <a:fillRect/>
          </a:stretch>
        </p:blipFill>
        <p:spPr/>
      </p:pic>
      <p:sp>
        <p:nvSpPr>
          <p:cNvPr id="4" name="Текст 3"/>
          <p:cNvSpPr>
            <a:spLocks noGrp="1"/>
          </p:cNvSpPr>
          <p:nvPr>
            <p:ph type="body" sz="half" idx="2"/>
          </p:nvPr>
        </p:nvSpPr>
        <p:spPr>
          <a:xfrm>
            <a:off x="1259632" y="5445224"/>
            <a:ext cx="7056784" cy="804862"/>
          </a:xfrm>
        </p:spPr>
        <p:txBody>
          <a:bodyPr>
            <a:noAutofit/>
          </a:bodyPr>
          <a:lstStyle/>
          <a:p>
            <a:r>
              <a:rPr lang="ru-RU" sz="1300" b="1" dirty="0">
                <a:solidFill>
                  <a:schemeClr val="bg1"/>
                </a:solidFill>
                <a:latin typeface="Arial"/>
                <a:ea typeface="Calibri"/>
                <a:cs typeface="Times New Roman"/>
              </a:rPr>
              <a:t>Каждый год наша семья участвует в праздновании  9 мая. </a:t>
            </a:r>
          </a:p>
          <a:p>
            <a:r>
              <a:rPr lang="ru-RU" sz="1300" b="1" dirty="0">
                <a:solidFill>
                  <a:schemeClr val="bg1"/>
                </a:solidFill>
                <a:latin typeface="Arial"/>
                <a:ea typeface="Calibri"/>
                <a:cs typeface="Times New Roman"/>
              </a:rPr>
              <a:t>В 2016 году мои родители решили зарегистрировать нашего дедушку в «Бессмертном полку». Мы посчитали на семейном совете, что дедушка тоже внес свой небольшой вклад в Великую Отечественную войну. Поэтому мы распечатали фотографию дедушки и пронесли ее в шествии «Бессмертного полка»</a:t>
            </a:r>
          </a:p>
          <a:p>
            <a:endParaRPr lang="ru-RU" sz="1200" dirty="0">
              <a:solidFill>
                <a:schemeClr val="bg1"/>
              </a:solidFill>
              <a:latin typeface="Arial"/>
              <a:ea typeface="Calibri"/>
              <a:cs typeface="Times New Roman"/>
            </a:endParaRPr>
          </a:p>
          <a:p>
            <a:endParaRPr lang="ru-RU" dirty="0">
              <a:solidFill>
                <a:schemeClr val="bg1"/>
              </a:solidFill>
            </a:endParaRPr>
          </a:p>
        </p:txBody>
      </p:sp>
    </p:spTree>
    <p:extLst>
      <p:ext uri="{BB962C8B-B14F-4D97-AF65-F5344CB8AC3E}">
        <p14:creationId xmlns:p14="http://schemas.microsoft.com/office/powerpoint/2010/main" val="135798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25000" r="23226"/>
          <a:stretch/>
        </p:blipFill>
        <p:spPr>
          <a:xfrm>
            <a:off x="5148064" y="274565"/>
            <a:ext cx="3798168" cy="4450580"/>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93509" t="3703" r="4355" b="1307"/>
          <a:stretch/>
        </p:blipFill>
        <p:spPr>
          <a:xfrm>
            <a:off x="-1764704" y="252736"/>
            <a:ext cx="7695604" cy="3036564"/>
          </a:xfrm>
          <a:prstGeom prst="rect">
            <a:avLst/>
          </a:prstGeom>
        </p:spPr>
      </p:pic>
      <p:pic>
        <p:nvPicPr>
          <p:cNvPr id="6" name="Рисунок 5"/>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l="1230" t="-23483" r="-1230" b="-14838"/>
          <a:stretch/>
        </p:blipFill>
        <p:spPr>
          <a:xfrm>
            <a:off x="286296" y="1196752"/>
            <a:ext cx="3349600" cy="5164832"/>
          </a:xfrm>
        </p:spPr>
      </p:pic>
      <p:sp>
        <p:nvSpPr>
          <p:cNvPr id="2" name="Заголовок 1"/>
          <p:cNvSpPr>
            <a:spLocks noGrp="1"/>
          </p:cNvSpPr>
          <p:nvPr>
            <p:ph type="title"/>
          </p:nvPr>
        </p:nvSpPr>
        <p:spPr>
          <a:xfrm>
            <a:off x="2117006" y="4167535"/>
            <a:ext cx="5486400" cy="566738"/>
          </a:xfrm>
        </p:spPr>
        <p:txBody>
          <a:bodyPr>
            <a:normAutofit/>
          </a:bodyPr>
          <a:lstStyle/>
          <a:p>
            <a:pPr algn="ctr"/>
            <a:r>
              <a:rPr lang="ru-RU" sz="2400" dirty="0">
                <a:solidFill>
                  <a:schemeClr val="bg1"/>
                </a:solidFill>
                <a:latin typeface="Arial" panose="020B0604020202020204" pitchFamily="34" charset="0"/>
                <a:cs typeface="Arial" panose="020B0604020202020204" pitchFamily="34" charset="0"/>
              </a:rPr>
              <a:t>Быть достойным.</a:t>
            </a:r>
          </a:p>
        </p:txBody>
      </p:sp>
      <p:sp>
        <p:nvSpPr>
          <p:cNvPr id="4" name="Текст 3"/>
          <p:cNvSpPr>
            <a:spLocks noGrp="1"/>
          </p:cNvSpPr>
          <p:nvPr>
            <p:ph type="body" sz="half" idx="2"/>
          </p:nvPr>
        </p:nvSpPr>
        <p:spPr>
          <a:xfrm>
            <a:off x="1259632" y="4743028"/>
            <a:ext cx="7560840" cy="2114971"/>
          </a:xfrm>
        </p:spPr>
        <p:txBody>
          <a:bodyPr>
            <a:normAutofit/>
          </a:bodyPr>
          <a:lstStyle/>
          <a:p>
            <a:pPr algn="just"/>
            <a:r>
              <a:rPr lang="ru-RU" sz="1500" b="1" dirty="0">
                <a:solidFill>
                  <a:schemeClr val="bg1"/>
                </a:solidFill>
                <a:latin typeface="Arial" panose="020B0604020202020204" pitchFamily="34" charset="0"/>
                <a:cs typeface="Arial" panose="020B0604020202020204" pitchFamily="34" charset="0"/>
              </a:rPr>
              <a:t>Меня завораживает все, что происходит вокруг меня. Особенно мне нравится телевидение, я очень надеюсь что мы попадем на экскурсию в Останкино. А еще я очень хочу стать журналистам, рассказывать людям что то новое и интересное. Быть очень полезным для </a:t>
            </a:r>
            <a:r>
              <a:rPr lang="ru-RU" sz="1500" b="1">
                <a:solidFill>
                  <a:schemeClr val="bg1"/>
                </a:solidFill>
                <a:latin typeface="Arial" panose="020B0604020202020204" pitchFamily="34" charset="0"/>
                <a:cs typeface="Arial" panose="020B0604020202020204" pitchFamily="34" charset="0"/>
              </a:rPr>
              <a:t>людей.</a:t>
            </a:r>
          </a:p>
          <a:p>
            <a:pPr algn="just"/>
            <a:endParaRPr lang="ru-RU" sz="1500" b="1" dirty="0">
              <a:solidFill>
                <a:schemeClr val="bg1"/>
              </a:solidFill>
              <a:latin typeface="Arial" panose="020B0604020202020204" pitchFamily="34" charset="0"/>
              <a:cs typeface="Arial" panose="020B0604020202020204" pitchFamily="34" charset="0"/>
            </a:endParaRPr>
          </a:p>
          <a:p>
            <a:pPr algn="just"/>
            <a:r>
              <a:rPr lang="ru-RU" sz="1500" b="1" dirty="0">
                <a:solidFill>
                  <a:schemeClr val="bg1"/>
                </a:solidFill>
                <a:latin typeface="Arial" panose="020B0604020202020204" pitchFamily="34" charset="0"/>
                <a:cs typeface="Arial" panose="020B0604020202020204" pitchFamily="34" charset="0"/>
              </a:rPr>
              <a:t>ВЫВОД: Благодаря таким людям, как мой дедушка, мы становимся более достойными, более выносливыми, готовыми идти до конца – ради Победы!</a:t>
            </a:r>
          </a:p>
          <a:p>
            <a:endParaRPr lang="ru-RU" dirty="0">
              <a:solidFill>
                <a:schemeClr val="bg1"/>
              </a:solidFill>
            </a:endParaRPr>
          </a:p>
        </p:txBody>
      </p:sp>
    </p:spTree>
    <p:extLst>
      <p:ext uri="{BB962C8B-B14F-4D97-AF65-F5344CB8AC3E}">
        <p14:creationId xmlns:p14="http://schemas.microsoft.com/office/powerpoint/2010/main" val="2259152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Данилов Григорий Александрович</a:t>
            </a:r>
          </a:p>
        </p:txBody>
      </p:sp>
      <p:pic>
        <p:nvPicPr>
          <p:cNvPr id="7" name="Рисунок 6"/>
          <p:cNvPicPr>
            <a:picLocks noGrp="1" noChangeAspect="1"/>
          </p:cNvPicPr>
          <p:nvPr>
            <p:ph type="pic" idx="1"/>
          </p:nvPr>
        </p:nvPicPr>
        <p:blipFill>
          <a:blip r:embed="rId4">
            <a:extLst>
              <a:ext uri="{28A0092B-C50C-407E-A947-70E740481C1C}">
                <a14:useLocalDpi xmlns:a14="http://schemas.microsoft.com/office/drawing/2010/main" val="0"/>
              </a:ext>
            </a:extLst>
          </a:blip>
          <a:srcRect t="22117" b="22117"/>
          <a:stretch>
            <a:fillRect/>
          </a:stretch>
        </p:blipFill>
        <p:spPr/>
      </p:pic>
      <p:sp>
        <p:nvSpPr>
          <p:cNvPr id="6" name="Текст 5"/>
          <p:cNvSpPr>
            <a:spLocks noGrp="1"/>
          </p:cNvSpPr>
          <p:nvPr>
            <p:ph type="body" sz="half" idx="2"/>
          </p:nvPr>
        </p:nvSpPr>
        <p:spPr>
          <a:xfrm>
            <a:off x="757518" y="5400675"/>
            <a:ext cx="7730845" cy="804863"/>
          </a:xfrm>
        </p:spPr>
        <p:txBody>
          <a:bodyPr vert="horz" lIns="91440" tIns="45720" rIns="91440" bIns="45720" rtlCol="0" anchor="t">
            <a:normAutofit/>
          </a:bodyPr>
          <a:lstStyle/>
          <a:p>
            <a:r>
              <a:rPr lang="ru-RU" dirty="0"/>
              <a:t>Родился 15 января 1915 года, в Воронежской области, Новохоперском районе, д. </a:t>
            </a:r>
            <a:r>
              <a:rPr lang="ru-RU" dirty="0" err="1"/>
              <a:t>Алферовке</a:t>
            </a:r>
            <a:r>
              <a:rPr lang="ru-RU" dirty="0"/>
              <a:t>. Был женат на Колбасиной Анастасии Степановне 1914 г.р., имел троих детей - Елизавета 1937 г.р., Александра 1949 г.р., Виктор 1956 г.р.</a:t>
            </a:r>
          </a:p>
          <a:p>
            <a:endParaRPr lang="ru-RU" dirty="0"/>
          </a:p>
        </p:txBody>
      </p:sp>
    </p:spTree>
    <p:extLst>
      <p:ext uri="{BB962C8B-B14F-4D97-AF65-F5344CB8AC3E}">
        <p14:creationId xmlns:p14="http://schemas.microsoft.com/office/powerpoint/2010/main" val="111419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943" t="2420" r="943" b="28685"/>
          <a:stretch/>
        </p:blipFill>
        <p:spPr>
          <a:xfrm>
            <a:off x="395536" y="908720"/>
            <a:ext cx="3240360" cy="3096344"/>
          </a:xfrm>
        </p:spPr>
      </p:pic>
      <p:sp>
        <p:nvSpPr>
          <p:cNvPr id="4" name="Текст 3"/>
          <p:cNvSpPr>
            <a:spLocks noGrp="1"/>
          </p:cNvSpPr>
          <p:nvPr>
            <p:ph type="body" sz="half" idx="2"/>
          </p:nvPr>
        </p:nvSpPr>
        <p:spPr>
          <a:xfrm>
            <a:off x="1016000" y="5367338"/>
            <a:ext cx="7286661" cy="804862"/>
          </a:xfrm>
        </p:spPr>
        <p:txBody>
          <a:bodyPr/>
          <a:lstStyle/>
          <a:p>
            <a:r>
              <a:rPr lang="ru-RU" dirty="0"/>
              <a:t>Дедушка служил с 1937 года. Принимал участие в боевых действиях с 1941 по 1945 гг..</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1172" t="5463" r="31428" b="456"/>
          <a:stretch>
            <a:fillRect/>
          </a:stretch>
        </p:blipFill>
        <p:spPr bwMode="auto">
          <a:xfrm>
            <a:off x="4676775" y="295275"/>
            <a:ext cx="4027308" cy="46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619672" y="4800600"/>
            <a:ext cx="5659016" cy="566738"/>
          </a:xfrm>
        </p:spPr>
        <p:txBody>
          <a:bodyPr/>
          <a:lstStyle/>
          <a:p>
            <a:r>
              <a:rPr lang="ru-RU" dirty="0"/>
              <a:t>Годы службы. Великая Отечественная война.</a:t>
            </a:r>
          </a:p>
        </p:txBody>
      </p:sp>
    </p:spTree>
    <p:extLst>
      <p:ext uri="{BB962C8B-B14F-4D97-AF65-F5344CB8AC3E}">
        <p14:creationId xmlns:p14="http://schemas.microsoft.com/office/powerpoint/2010/main" val="2453974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110" r="-7176"/>
          <a:stretch/>
        </p:blipFill>
        <p:spPr>
          <a:xfrm>
            <a:off x="1438275" y="133327"/>
            <a:ext cx="7481621" cy="5640388"/>
          </a:xfrm>
        </p:spPr>
      </p:pic>
      <p:sp>
        <p:nvSpPr>
          <p:cNvPr id="2" name="Заголовок 1"/>
          <p:cNvSpPr>
            <a:spLocks noGrp="1"/>
          </p:cNvSpPr>
          <p:nvPr>
            <p:ph type="title"/>
          </p:nvPr>
        </p:nvSpPr>
        <p:spPr/>
        <p:txBody>
          <a:bodyPr/>
          <a:lstStyle/>
          <a:p>
            <a:r>
              <a:rPr lang="ru-RU" dirty="0"/>
              <a:t>1956 год.</a:t>
            </a:r>
          </a:p>
        </p:txBody>
      </p:sp>
      <p:sp>
        <p:nvSpPr>
          <p:cNvPr id="4" name="Текст 3"/>
          <p:cNvSpPr>
            <a:spLocks noGrp="1"/>
          </p:cNvSpPr>
          <p:nvPr>
            <p:ph type="body" sz="half" idx="2"/>
          </p:nvPr>
        </p:nvSpPr>
        <p:spPr/>
        <p:txBody>
          <a:bodyPr>
            <a:noAutofit/>
          </a:bodyPr>
          <a:lstStyle/>
          <a:p>
            <a:r>
              <a:rPr lang="ru-RU" sz="1600" b="1" dirty="0"/>
              <a:t>На этой фотографии старшая дочь Григория Александровича – Елизавета Григорьевна уже вышла замуж. Они с прадедушкой Коноваловым Иваном Павловичем  стоят рядом, во всем светлом.</a:t>
            </a:r>
          </a:p>
        </p:txBody>
      </p:sp>
    </p:spTree>
    <p:extLst>
      <p:ext uri="{BB962C8B-B14F-4D97-AF65-F5344CB8AC3E}">
        <p14:creationId xmlns:p14="http://schemas.microsoft.com/office/powerpoint/2010/main" val="2451370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rPr>
              <a:t>Орден Красного Знамени</a:t>
            </a:r>
          </a:p>
        </p:txBody>
      </p:sp>
      <p:sp>
        <p:nvSpPr>
          <p:cNvPr id="4" name="Текст 3"/>
          <p:cNvSpPr>
            <a:spLocks noGrp="1"/>
          </p:cNvSpPr>
          <p:nvPr>
            <p:ph type="body" sz="half" idx="2"/>
          </p:nvPr>
        </p:nvSpPr>
        <p:spPr>
          <a:xfrm>
            <a:off x="1763688" y="5373216"/>
            <a:ext cx="5486400" cy="804862"/>
          </a:xfrm>
        </p:spPr>
        <p:txBody>
          <a:bodyPr>
            <a:normAutofit/>
          </a:bodyPr>
          <a:lstStyle/>
          <a:p>
            <a:r>
              <a:rPr lang="ru-RU" sz="1600" b="1" dirty="0">
                <a:solidFill>
                  <a:schemeClr val="bg1"/>
                </a:solidFill>
              </a:rPr>
              <a:t>Был награжден 28 июня 1947 года.</a:t>
            </a:r>
          </a:p>
        </p:txBody>
      </p:sp>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535" t="-1235" r="-18215" b="1235"/>
          <a:stretch/>
        </p:blipFill>
        <p:spPr>
          <a:xfrm>
            <a:off x="1187624" y="404664"/>
            <a:ext cx="7214592" cy="43924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7559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 победу над Германией в Великой Отечественной войне 1941-1945гг</a:t>
            </a:r>
            <a:r>
              <a:rPr lang="ru-RU" dirty="0">
                <a:solidFill>
                  <a:schemeClr val="bg1"/>
                </a:solidFill>
              </a:rPr>
              <a:t>.</a:t>
            </a:r>
          </a:p>
        </p:txBody>
      </p:sp>
      <p:sp>
        <p:nvSpPr>
          <p:cNvPr id="4" name="Текст 3"/>
          <p:cNvSpPr>
            <a:spLocks noGrp="1"/>
          </p:cNvSpPr>
          <p:nvPr>
            <p:ph type="body" sz="half" idx="2"/>
          </p:nvPr>
        </p:nvSpPr>
        <p:spPr>
          <a:xfrm>
            <a:off x="1763688" y="5373216"/>
            <a:ext cx="5486400" cy="804862"/>
          </a:xfrm>
        </p:spPr>
        <p:txBody>
          <a:bodyPr>
            <a:normAutofit/>
          </a:bodyPr>
          <a:lstStyle/>
          <a:p>
            <a:r>
              <a:rPr lang="ru-RU" sz="1800" b="1" dirty="0"/>
              <a:t>Был награжден 24 марта 1946 года.</a:t>
            </a:r>
          </a:p>
        </p:txBody>
      </p:sp>
      <p:pic>
        <p:nvPicPr>
          <p:cNvPr id="5" name="Рисунок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473" t="-15570" r="1" b="-15570"/>
          <a:stretch/>
        </p:blipFill>
        <p:spPr>
          <a:xfrm>
            <a:off x="179512" y="-315416"/>
            <a:ext cx="8496944" cy="5616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3949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79912" y="476672"/>
            <a:ext cx="4824536" cy="47694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lightRig rig="soft" dir="t"/>
          </a:scene3d>
          <a:sp3d contourW="12700" prstMaterial="matte">
            <a:bevelT w="63500" h="50800"/>
            <a:contourClr>
              <a:srgbClr val="C0C0C0"/>
            </a:contourClr>
          </a:sp3d>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50000" t="11072" r="11390" b="23983"/>
          <a:stretch/>
        </p:blipFill>
        <p:spPr>
          <a:xfrm>
            <a:off x="1047056" y="260648"/>
            <a:ext cx="4032448" cy="4985444"/>
          </a:xfrm>
          <a:prstGeom prst="rect">
            <a:avLst/>
          </a:prstGeom>
          <a:scene3d>
            <a:camera prst="perspectiveHeroicExtremeRightFacing"/>
            <a:lightRig rig="threePt" dir="t"/>
          </a:scene3d>
        </p:spPr>
        <p:style>
          <a:lnRef idx="3">
            <a:schemeClr val="lt1"/>
          </a:lnRef>
          <a:fillRef idx="1">
            <a:schemeClr val="accent6"/>
          </a:fillRef>
          <a:effectRef idx="1">
            <a:schemeClr val="accent6"/>
          </a:effectRef>
          <a:fontRef idx="minor">
            <a:schemeClr val="lt1"/>
          </a:fontRef>
        </p:style>
      </p:pic>
      <p:sp>
        <p:nvSpPr>
          <p:cNvPr id="2" name="Заголовок 1"/>
          <p:cNvSpPr>
            <a:spLocks noGrp="1"/>
          </p:cNvSpPr>
          <p:nvPr>
            <p:ph type="title"/>
          </p:nvPr>
        </p:nvSpPr>
        <p:spPr>
          <a:xfrm>
            <a:off x="1792288" y="4800600"/>
            <a:ext cx="5660032" cy="566738"/>
          </a:xfrm>
        </p:spPr>
        <p:txBody>
          <a:bodyPr>
            <a:normAutofit fontScale="90000"/>
          </a:bodyPr>
          <a:lstStyle/>
          <a:p>
            <a:r>
              <a:rPr lang="ru-RU" dirty="0"/>
              <a:t>Медаль за участие в Отечественной войне 1944-1945 г. за освобождении Болгарии</a:t>
            </a:r>
          </a:p>
        </p:txBody>
      </p:sp>
      <p:sp>
        <p:nvSpPr>
          <p:cNvPr id="4" name="Текст 3"/>
          <p:cNvSpPr>
            <a:spLocks noGrp="1"/>
          </p:cNvSpPr>
          <p:nvPr>
            <p:ph type="body" sz="half" idx="2"/>
          </p:nvPr>
        </p:nvSpPr>
        <p:spPr/>
        <p:txBody>
          <a:bodyPr>
            <a:normAutofit/>
          </a:bodyPr>
          <a:lstStyle/>
          <a:p>
            <a:r>
              <a:rPr lang="ru-RU" sz="1800" b="1" dirty="0"/>
              <a:t>Был награжден 15 февраля 1949 года .</a:t>
            </a:r>
          </a:p>
        </p:txBody>
      </p:sp>
    </p:spTree>
    <p:extLst>
      <p:ext uri="{BB962C8B-B14F-4D97-AF65-F5344CB8AC3E}">
        <p14:creationId xmlns:p14="http://schemas.microsoft.com/office/powerpoint/2010/main" val="1197059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36"/>
          <a:stretch/>
        </p:blipFill>
        <p:spPr>
          <a:xfrm>
            <a:off x="1115616" y="260648"/>
            <a:ext cx="6992044" cy="46805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Текст 4"/>
          <p:cNvSpPr>
            <a:spLocks noGrp="1"/>
          </p:cNvSpPr>
          <p:nvPr>
            <p:ph type="body" sz="half" idx="2"/>
          </p:nvPr>
        </p:nvSpPr>
        <p:spPr/>
        <p:txBody>
          <a:bodyPr/>
          <a:lstStyle/>
          <a:p>
            <a:r>
              <a:rPr lang="ru-RU" dirty="0">
                <a:solidFill>
                  <a:srgbClr val="C00000"/>
                </a:solidFill>
              </a:rPr>
              <a:t>Был награжден 11 марта 1985.</a:t>
            </a:r>
          </a:p>
        </p:txBody>
      </p:sp>
      <p:sp>
        <p:nvSpPr>
          <p:cNvPr id="2" name="Заголовок 1"/>
          <p:cNvSpPr>
            <a:spLocks noGrp="1"/>
          </p:cNvSpPr>
          <p:nvPr>
            <p:ph type="title"/>
          </p:nvPr>
        </p:nvSpPr>
        <p:spPr/>
        <p:txBody>
          <a:bodyPr/>
          <a:lstStyle/>
          <a:p>
            <a:r>
              <a:rPr lang="ru-RU" dirty="0">
                <a:solidFill>
                  <a:srgbClr val="C00000"/>
                </a:solidFill>
              </a:rPr>
              <a:t>Орден</a:t>
            </a:r>
            <a:r>
              <a:rPr lang="ru-RU" dirty="0">
                <a:solidFill>
                  <a:schemeClr val="bg1"/>
                </a:solidFill>
              </a:rPr>
              <a:t> </a:t>
            </a:r>
            <a:r>
              <a:rPr lang="ru-RU" dirty="0">
                <a:solidFill>
                  <a:srgbClr val="C00000"/>
                </a:solidFill>
              </a:rPr>
              <a:t>Отечественной</a:t>
            </a:r>
            <a:r>
              <a:rPr lang="ru-RU" dirty="0">
                <a:solidFill>
                  <a:schemeClr val="bg1"/>
                </a:solidFill>
              </a:rPr>
              <a:t> </a:t>
            </a:r>
            <a:r>
              <a:rPr lang="ru-RU" dirty="0">
                <a:solidFill>
                  <a:srgbClr val="C00000"/>
                </a:solidFill>
              </a:rPr>
              <a:t>войны</a:t>
            </a:r>
            <a:r>
              <a:rPr lang="ru-RU" dirty="0">
                <a:solidFill>
                  <a:schemeClr val="bg1"/>
                </a:solidFill>
              </a:rPr>
              <a:t> </a:t>
            </a:r>
            <a:r>
              <a:rPr lang="ru-RU" dirty="0">
                <a:solidFill>
                  <a:srgbClr val="C00000"/>
                </a:solidFill>
              </a:rPr>
              <a:t>2</a:t>
            </a:r>
            <a:r>
              <a:rPr lang="ru-RU" dirty="0">
                <a:solidFill>
                  <a:schemeClr val="bg1"/>
                </a:solidFill>
              </a:rPr>
              <a:t> </a:t>
            </a:r>
            <a:r>
              <a:rPr lang="ru-RU" dirty="0">
                <a:solidFill>
                  <a:srgbClr val="C00000"/>
                </a:solidFill>
              </a:rPr>
              <a:t>степени</a:t>
            </a:r>
          </a:p>
        </p:txBody>
      </p:sp>
    </p:spTree>
    <p:extLst>
      <p:ext uri="{BB962C8B-B14F-4D97-AF65-F5344CB8AC3E}">
        <p14:creationId xmlns:p14="http://schemas.microsoft.com/office/powerpoint/2010/main" val="1689976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TM02455610[[fn=Осень]]</Template>
  <TotalTime>17365</TotalTime>
  <Words>1203</Words>
  <Application>Microsoft Office PowerPoint</Application>
  <PresentationFormat>Экран (4:3)</PresentationFormat>
  <Paragraphs>68</Paragraphs>
  <Slides>21</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ГБОУ Школа № 1391 ШО №4</vt:lpstr>
      <vt:lpstr>Цель работы: ​ Помнить всегда историю нашей России, подвиг отцов, дедов, Прадедов,  прапрадедов, чтобы сохранилось в памяти нашего молодого поколения, чтобы мы не остались "Иванами, не помнящими родства"...​</vt:lpstr>
      <vt:lpstr>Данилов Григорий Александрович</vt:lpstr>
      <vt:lpstr>Годы службы. Великая Отечественная война.</vt:lpstr>
      <vt:lpstr>1956 год.</vt:lpstr>
      <vt:lpstr>Орден Красного Знамени</vt:lpstr>
      <vt:lpstr>За победу над Германией в Великой Отечественной войне 1941-1945гг.</vt:lpstr>
      <vt:lpstr>Медаль за участие в Отечественной войне 1944-1945 г. за освобождении Болгарии</vt:lpstr>
      <vt:lpstr>Орден Отечественной войны 2 степени</vt:lpstr>
      <vt:lpstr>Медаль «50 лет Вооруженных сил СССР»  </vt:lpstr>
      <vt:lpstr>Медаль «60 лет Вооруженных сил СССР».</vt:lpstr>
      <vt:lpstr>20 лет победы в Великой Отечественной войне.</vt:lpstr>
      <vt:lpstr>Презентация PowerPoint</vt:lpstr>
      <vt:lpstr>Золотая свадьба Даниловых. 1986 год</vt:lpstr>
      <vt:lpstr>Мама и супруга.</vt:lpstr>
      <vt:lpstr>Презентация PowerPoint</vt:lpstr>
      <vt:lpstr>Дедушка крестной. </vt:lpstr>
      <vt:lpstr>Солдатская каша.</vt:lpstr>
      <vt:lpstr>9 мая.</vt:lpstr>
      <vt:lpstr>9 мая 2016. Бессмертный полк.</vt:lpstr>
      <vt:lpstr>Быть достойным.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kl2107 kl2107</dc:creator>
  <cp:lastModifiedBy>User</cp:lastModifiedBy>
  <cp:revision>86</cp:revision>
  <dcterms:created xsi:type="dcterms:W3CDTF">2016-11-10T05:04:56Z</dcterms:created>
  <dcterms:modified xsi:type="dcterms:W3CDTF">2017-02-28T09:12:02Z</dcterms:modified>
</cp:coreProperties>
</file>