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57" r:id="rId4"/>
    <p:sldId id="258" r:id="rId5"/>
    <p:sldId id="259" r:id="rId6"/>
    <p:sldId id="262" r:id="rId7"/>
  </p:sldIdLst>
  <p:sldSz cx="9144000" cy="6858000" type="screen4x3"/>
  <p:notesSz cx="6858000" cy="9144000"/>
  <p:photoAlbum/>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008"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297423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4281178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4100305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496254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4187737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20979294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3048869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3055744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1072952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1755584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713C2B9-5FF6-4778-B582-BC4FD828198C}" type="datetimeFigureOut">
              <a:rPr lang="ru-RU" smtClean="0"/>
              <a:pPr/>
              <a:t>23.09.2019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1356277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13C2B9-5FF6-4778-B582-BC4FD828198C}" type="datetimeFigureOut">
              <a:rPr lang="ru-RU" smtClean="0"/>
              <a:pPr/>
              <a:t>23.09.2019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3E70D2-7152-469C-83A0-82CEBE339C49}" type="slidenum">
              <a:rPr lang="ru-RU" smtClean="0"/>
              <a:pPr/>
              <a:t>‹#›</a:t>
            </a:fld>
            <a:endParaRPr lang="ru-RU"/>
          </a:p>
        </p:txBody>
      </p:sp>
    </p:spTree>
    <p:extLst>
      <p:ext uri="{BB962C8B-B14F-4D97-AF65-F5344CB8AC3E}">
        <p14:creationId xmlns="" xmlns:p14="http://schemas.microsoft.com/office/powerpoint/2010/main" val="22797265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7.xml"/><Relationship Id="rId1" Type="http://schemas.openxmlformats.org/officeDocument/2006/relationships/video" Target="file:///C:\Users\&#1042;&#1080;&#1082;&#1072;\Desktop\2015-05-09-1044.mp4" TargetMode="Externa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effectLst>
                  <a:outerShdw blurRad="50800" dist="38100" dir="5400000" algn="t" rotWithShape="0">
                    <a:prstClr val="black">
                      <a:alpha val="40000"/>
                    </a:prstClr>
                  </a:outerShdw>
                </a:effectLst>
                <a:latin typeface="Monotype Corsiva" pitchFamily="66" charset="0"/>
              </a:rPr>
              <a:t>Моя семья в </a:t>
            </a:r>
            <a:r>
              <a:rPr lang="ru-RU" b="1" i="1" smtClean="0">
                <a:effectLst>
                  <a:outerShdw blurRad="50800" dist="38100" dir="5400000" algn="t" rotWithShape="0">
                    <a:prstClr val="black">
                      <a:alpha val="40000"/>
                    </a:prstClr>
                  </a:outerShdw>
                </a:effectLst>
                <a:latin typeface="Monotype Corsiva" pitchFamily="66" charset="0"/>
              </a:rPr>
              <a:t>истории </a:t>
            </a:r>
            <a:r>
              <a:rPr lang="ru-RU" b="1" i="1" smtClean="0">
                <a:effectLst>
                  <a:outerShdw blurRad="50800" dist="38100" dir="5400000" algn="t" rotWithShape="0">
                    <a:prstClr val="black">
                      <a:alpha val="40000"/>
                    </a:prstClr>
                  </a:outerShdw>
                </a:effectLst>
                <a:latin typeface="Monotype Corsiva" pitchFamily="66" charset="0"/>
              </a:rPr>
              <a:t>Родины</a:t>
            </a:r>
            <a:endParaRPr lang="ru-RU" b="1" i="1" dirty="0">
              <a:effectLst>
                <a:outerShdw blurRad="50800" dist="38100" dir="5400000" algn="t" rotWithShape="0">
                  <a:prstClr val="black">
                    <a:alpha val="40000"/>
                  </a:prstClr>
                </a:outerShdw>
              </a:effectLst>
              <a:latin typeface="Monotype Corsiva" pitchFamily="66" charset="0"/>
            </a:endParaRPr>
          </a:p>
        </p:txBody>
      </p:sp>
      <p:pic>
        <p:nvPicPr>
          <p:cNvPr id="6" name="Содержимое 5" descr="T_JlrznHdCo.jpg"/>
          <p:cNvPicPr>
            <a:picLocks noGrp="1" noChangeAspect="1"/>
          </p:cNvPicPr>
          <p:nvPr>
            <p:ph idx="1"/>
          </p:nvPr>
        </p:nvPicPr>
        <p:blipFill>
          <a:blip r:embed="rId2" cstate="print"/>
          <a:stretch>
            <a:fillRect/>
          </a:stretch>
        </p:blipFill>
        <p:spPr>
          <a:xfrm>
            <a:off x="467545" y="1412776"/>
            <a:ext cx="8208912" cy="4392488"/>
          </a:xfrm>
          <a:ln>
            <a:solidFill>
              <a:schemeClr val="tx2">
                <a:lumMod val="50000"/>
              </a:schemeClr>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015-03-29-870.jpg"/>
          <p:cNvPicPr>
            <a:picLocks noChangeAspect="1"/>
          </p:cNvPicPr>
          <p:nvPr/>
        </p:nvPicPr>
        <p:blipFill>
          <a:blip r:embed="rId2" cstate="print"/>
          <a:stretch>
            <a:fillRect/>
          </a:stretch>
        </p:blipFill>
        <p:spPr>
          <a:xfrm>
            <a:off x="5220071" y="3645024"/>
            <a:ext cx="3648405" cy="2736304"/>
          </a:xfrm>
          <a:prstGeom prst="rect">
            <a:avLst/>
          </a:prstGeom>
          <a:ln>
            <a:solidFill>
              <a:schemeClr val="tx2">
                <a:lumMod val="50000"/>
              </a:schemeClr>
            </a:solidFill>
          </a:ln>
        </p:spPr>
      </p:pic>
      <p:sp>
        <p:nvSpPr>
          <p:cNvPr id="5" name="TextBox 4"/>
          <p:cNvSpPr txBox="1"/>
          <p:nvPr/>
        </p:nvSpPr>
        <p:spPr>
          <a:xfrm>
            <a:off x="395536" y="332656"/>
            <a:ext cx="8424936" cy="3139321"/>
          </a:xfrm>
          <a:prstGeom prst="rect">
            <a:avLst/>
          </a:prstGeom>
          <a:noFill/>
        </p:spPr>
        <p:txBody>
          <a:bodyPr wrap="square" rtlCol="0">
            <a:spAutoFit/>
          </a:bodyPr>
          <a:lstStyle/>
          <a:p>
            <a:pPr algn="just"/>
            <a:r>
              <a:rPr lang="ru-RU" dirty="0" smtClean="0"/>
              <a:t>   Семья – какое простое и в тоже время очень важное для любого человека слово. Как несчастны те, кто не имеет семьи, и как счастливы те, у кого она есть. В семье всегда можно найти заботу, помощь и поддержку в горе и радости.</a:t>
            </a:r>
          </a:p>
          <a:p>
            <a:pPr algn="just"/>
            <a:r>
              <a:rPr lang="ru-RU" dirty="0" smtClean="0"/>
              <a:t>   На фото почти вся моя семья. В центре фото сидит мой прадедушка по материнской линии Ахапкин Евгений Иванович. Именно о нем и будет мой рассказ.</a:t>
            </a:r>
          </a:p>
          <a:p>
            <a:pPr algn="just"/>
            <a:r>
              <a:rPr lang="ru-RU" dirty="0" smtClean="0"/>
              <a:t>   Анализ фамилии Охапкин восходит к прозвищу дальнего предка по мужской линии Охапка. В лексике древнерусских говоров словом «охапка» называли «горсть чего-либо, пригоршня». Прозвания в таком значении давались младенцам, чтоб подчеркнуть их миниатюрность: дескать, такой маленький, что можно в горсть уместить. Впоследствии мирское имя сохранялось за уже повзрослевшим человеком.</a:t>
            </a:r>
            <a:endParaRPr lang="ru-RU" dirty="0"/>
          </a:p>
        </p:txBody>
      </p:sp>
      <p:sp>
        <p:nvSpPr>
          <p:cNvPr id="6" name="TextBox 5"/>
          <p:cNvSpPr txBox="1"/>
          <p:nvPr/>
        </p:nvSpPr>
        <p:spPr>
          <a:xfrm>
            <a:off x="467544" y="3429000"/>
            <a:ext cx="4608512" cy="3416320"/>
          </a:xfrm>
          <a:prstGeom prst="rect">
            <a:avLst/>
          </a:prstGeom>
          <a:noFill/>
        </p:spPr>
        <p:txBody>
          <a:bodyPr wrap="square" rtlCol="0">
            <a:spAutoFit/>
          </a:bodyPr>
          <a:lstStyle/>
          <a:p>
            <a:pPr algn="just"/>
            <a:r>
              <a:rPr lang="ru-RU" dirty="0" smtClean="0"/>
              <a:t>   Вероятно также, что прозвище произошло от глагола «охапать», который в некоторых диалектах употреблялся в значении «обнять». Можно предположить, что именование  Охапка мог получить человек, который приветствовал близких людей</a:t>
            </a:r>
          </a:p>
          <a:p>
            <a:pPr algn="just"/>
            <a:r>
              <a:rPr lang="ru-RU" dirty="0" smtClean="0"/>
              <a:t>В отдельных местностях глагол «охапать» означал «овладеть чем-либо, захватить», поэтому не исключено, что прозвание Охапка, к примеру, дали землевладельцу, освоившему новые территории.</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9052014369 гот"/>
          <p:cNvPicPr>
            <a:picLocks noGrp="1" noChangeAspect="1"/>
          </p:cNvPicPr>
          <p:nvPr isPhoto="1"/>
        </p:nvPicPr>
        <p:blipFill>
          <a:blip r:embed="rId2" cstate="print">
            <a:lum/>
            <a:extLst>
              <a:ext uri="{28A0092B-C50C-407E-A947-70E740481C1C}">
                <a14:useLocalDpi xmlns="" xmlns:a14="http://schemas.microsoft.com/office/drawing/2010/main" val="0"/>
              </a:ext>
            </a:extLst>
          </a:blip>
          <a:stretch>
            <a:fillRect/>
          </a:stretch>
        </p:blipFill>
        <p:spPr>
          <a:xfrm>
            <a:off x="323528" y="548680"/>
            <a:ext cx="2304255" cy="3259457"/>
          </a:xfrm>
          <a:prstGeom prst="rect">
            <a:avLst/>
          </a:prstGeom>
          <a:noFill/>
          <a:ln>
            <a:noFill/>
          </a:ln>
        </p:spPr>
      </p:pic>
      <p:sp>
        <p:nvSpPr>
          <p:cNvPr id="4" name="TextBox 3"/>
          <p:cNvSpPr txBox="1"/>
          <p:nvPr/>
        </p:nvSpPr>
        <p:spPr>
          <a:xfrm>
            <a:off x="323568" y="531719"/>
            <a:ext cx="8568952" cy="6278642"/>
          </a:xfrm>
          <a:prstGeom prst="rect">
            <a:avLst/>
          </a:prstGeom>
          <a:noFill/>
          <a:ln>
            <a:noFill/>
          </a:ln>
          <a:scene3d>
            <a:camera prst="orthographicFront"/>
            <a:lightRig rig="threePt" dir="t"/>
          </a:scene3d>
          <a:sp3d>
            <a:bevelT w="165100" prst="coolSlant"/>
          </a:sp3d>
        </p:spPr>
        <p:txBody>
          <a:bodyPr wrap="square" rtlCol="0">
            <a:spAutoFit/>
          </a:bodyPr>
          <a:lstStyle/>
          <a:p>
            <a:r>
              <a:rPr lang="ru-RU" sz="2400" b="1" dirty="0" smtClean="0"/>
              <a:t>                                            Ахапкин Евгений Иванович</a:t>
            </a:r>
            <a:endParaRPr lang="ru-RU" sz="2400" b="1" u="sng" dirty="0" smtClean="0"/>
          </a:p>
          <a:p>
            <a:r>
              <a:rPr lang="ru-RU" dirty="0"/>
              <a:t> </a:t>
            </a:r>
            <a:r>
              <a:rPr lang="ru-RU" dirty="0" smtClean="0"/>
              <a:t>                                              </a:t>
            </a:r>
          </a:p>
          <a:p>
            <a:r>
              <a:rPr lang="ru-RU" dirty="0"/>
              <a:t> </a:t>
            </a:r>
            <a:r>
              <a:rPr lang="ru-RU" dirty="0" smtClean="0"/>
              <a:t>                                                    </a:t>
            </a:r>
            <a:r>
              <a:rPr lang="ru-RU" b="1" dirty="0" smtClean="0"/>
              <a:t>Награды: </a:t>
            </a:r>
          </a:p>
          <a:p>
            <a:r>
              <a:rPr lang="ru-RU" dirty="0"/>
              <a:t> </a:t>
            </a:r>
            <a:r>
              <a:rPr lang="ru-RU" dirty="0" smtClean="0"/>
              <a:t>                                                - Орден Отечественной войны 1 степени;</a:t>
            </a:r>
          </a:p>
          <a:p>
            <a:r>
              <a:rPr lang="ru-RU" dirty="0"/>
              <a:t> </a:t>
            </a:r>
            <a:r>
              <a:rPr lang="ru-RU" dirty="0" smtClean="0"/>
              <a:t>                                                - Медаль за боевые заслуги.</a:t>
            </a:r>
          </a:p>
          <a:p>
            <a:r>
              <a:rPr lang="ru-RU" b="1" dirty="0"/>
              <a:t> </a:t>
            </a:r>
            <a:r>
              <a:rPr lang="ru-RU" b="1" dirty="0" smtClean="0"/>
              <a:t>                                                  Знаки:</a:t>
            </a:r>
          </a:p>
          <a:p>
            <a:r>
              <a:rPr lang="ru-RU" dirty="0"/>
              <a:t> </a:t>
            </a:r>
            <a:r>
              <a:rPr lang="ru-RU" dirty="0" smtClean="0"/>
              <a:t>                                                - Фронтовик;</a:t>
            </a:r>
          </a:p>
          <a:p>
            <a:r>
              <a:rPr lang="ru-RU" dirty="0"/>
              <a:t> </a:t>
            </a:r>
            <a:r>
              <a:rPr lang="ru-RU" dirty="0" smtClean="0"/>
              <a:t>                                                - Ветеран Воздушно-десантных войск;</a:t>
            </a:r>
          </a:p>
          <a:p>
            <a:r>
              <a:rPr lang="ru-RU" dirty="0" smtClean="0"/>
              <a:t>                                                 - Почетный ветеран России.</a:t>
            </a:r>
          </a:p>
          <a:p>
            <a:r>
              <a:rPr lang="ru-RU" b="1" dirty="0"/>
              <a:t> </a:t>
            </a:r>
            <a:r>
              <a:rPr lang="ru-RU" b="1" dirty="0" smtClean="0"/>
              <a:t>                                                  Медали:</a:t>
            </a:r>
          </a:p>
          <a:p>
            <a:r>
              <a:rPr lang="ru-RU" dirty="0"/>
              <a:t> </a:t>
            </a:r>
            <a:r>
              <a:rPr lang="ru-RU" dirty="0" smtClean="0"/>
              <a:t>                                                - За победу над Германией;</a:t>
            </a:r>
          </a:p>
          <a:p>
            <a:r>
              <a:rPr lang="ru-RU" dirty="0"/>
              <a:t> </a:t>
            </a:r>
            <a:r>
              <a:rPr lang="ru-RU" dirty="0" smtClean="0"/>
              <a:t>                                                - Юбилейные более 20 штук.</a:t>
            </a:r>
            <a:endParaRPr lang="ru-RU" dirty="0"/>
          </a:p>
          <a:p>
            <a:pPr algn="just"/>
            <a:r>
              <a:rPr lang="ru-RU" dirty="0" smtClean="0"/>
              <a:t>   Родился в старинном г. Муроме Владимирской области, 9 июля 1927 г. в многодетной семье, пятым ребенком. Остался без матери в пятилетнем возрасте (мать умерла в 1932 г.) Отца увели в 1937 году, больше он его не видел. Жили в родительском доме с мачехой, у которой было своих двое детей.</a:t>
            </a:r>
          </a:p>
          <a:p>
            <a:pPr algn="just"/>
            <a:r>
              <a:rPr lang="ru-RU" dirty="0"/>
              <a:t> </a:t>
            </a:r>
            <a:r>
              <a:rPr lang="ru-RU" dirty="0" smtClean="0"/>
              <a:t>  В 1941 г. поступил в ремесленное училище при военном заводе и/я-6 в г. Муроме. Был зачислен в группу слесарей по ремонту металлорежущих станков в качестве слесаря. В мае 1944 г. добровольно ушел в Советскую Армию, защищать Родину. В июне 1944 г. был направлен в действующую армию в г. Могилев (Беларусь). Прошел подготовительные курсы солдата воздушно-десантных войск. В декабре 1944 г. перебрасывают в Венгрию в составе 98-й гвардейской Свирской воздушно-</a:t>
            </a:r>
            <a:endParaRPr lang="ru-RU" dirty="0"/>
          </a:p>
        </p:txBody>
      </p:sp>
    </p:spTree>
    <p:extLst>
      <p:ext uri="{BB962C8B-B14F-4D97-AF65-F5344CB8AC3E}">
        <p14:creationId xmlns="" xmlns:p14="http://schemas.microsoft.com/office/powerpoint/2010/main" val="12837052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260648"/>
            <a:ext cx="8712968" cy="6463308"/>
          </a:xfrm>
          <a:prstGeom prst="rect">
            <a:avLst/>
          </a:prstGeom>
          <a:noFill/>
        </p:spPr>
        <p:txBody>
          <a:bodyPr wrap="square" rtlCol="0">
            <a:spAutoFit/>
          </a:bodyPr>
          <a:lstStyle/>
          <a:p>
            <a:pPr algn="just"/>
            <a:r>
              <a:rPr lang="ru-RU" dirty="0" smtClean="0"/>
              <a:t>десантной дивизии, где участвовал в разгроме 11 танковой дивизии Вермахта, в районе озера Балатон. 16 мая 1945 г. началось освобождение Венгрии, Австрии. Бои были очень тяжелые, фашисты сопротивлялись ожесточенно. Советские десантники проявляли невиданный героизм. Всему личному составу была объявлена благодарность за взятие города </a:t>
            </a:r>
            <a:r>
              <a:rPr lang="ru-RU" dirty="0" err="1" smtClean="0"/>
              <a:t>Вестрем</a:t>
            </a:r>
            <a:r>
              <a:rPr lang="ru-RU" dirty="0" smtClean="0"/>
              <a:t>, </a:t>
            </a:r>
            <a:r>
              <a:rPr lang="ru-RU" dirty="0" err="1" smtClean="0"/>
              <a:t>Модяро-лац</a:t>
            </a:r>
            <a:r>
              <a:rPr lang="ru-RU" dirty="0" smtClean="0"/>
              <a:t>, за форсирование реки Раба. За освобождение столицы Австрии г. Вена 98-я воздушно-десантная дивизия была награждена орденом Боевого Красного знамени. 21.04.1945 г. получил ранение руки осколком гранаты. Лечился в госпитале. Через неделю был выписан на фронт, так как оружие в руках держать мог, надо было идти вперед. 26.04.1945 г. срочно перебрасывают на машинах в Чехословакию. Надо было быстрыми темпами освобождать территорию от фашистов. Народ Чехословакии встречал советских солдат с радостью: угощали едой, давали пить воду, молоко. Встречали как освободителей, с музыкой, песнями. В районе г. </a:t>
            </a:r>
            <a:r>
              <a:rPr lang="ru-RU" dirty="0" err="1" smtClean="0"/>
              <a:t>Пильзен</a:t>
            </a:r>
            <a:r>
              <a:rPr lang="ru-RU" dirty="0" smtClean="0"/>
              <a:t> за г. Прагой, встретились с американскими войсками. О капитуляции Германии узнали из информации по радио 9 мая 1945 г. Это известие встретили всеобщим ликованием, многие плакали от радости, стреляли в воздух, пели. Из Чехословакии шли маршем песком 830 км в Венгрию по местам боев, шли ночью. Из Венгрии эшелонами отправляли домой в Россию. Демобилизовался 21.04.1951 г. После войны продолжал служить в Приморском крае, на Дальнем Востоке. Имеет более 150 прыжков с парашютом.</a:t>
            </a:r>
          </a:p>
          <a:p>
            <a:pPr algn="just"/>
            <a:r>
              <a:rPr lang="ru-RU" dirty="0"/>
              <a:t> </a:t>
            </a:r>
            <a:r>
              <a:rPr lang="ru-RU" dirty="0" smtClean="0"/>
              <a:t> В мирное время, все годы до пенсии работал главным инженером </a:t>
            </a:r>
            <a:r>
              <a:rPr lang="ru-RU" dirty="0" err="1" smtClean="0"/>
              <a:t>Райгаза</a:t>
            </a:r>
            <a:r>
              <a:rPr lang="ru-RU" dirty="0" smtClean="0"/>
              <a:t>.  Занимался газификацией Павловского района. </a:t>
            </a:r>
          </a:p>
          <a:p>
            <a:pPr algn="just"/>
            <a:r>
              <a:rPr lang="ru-RU" dirty="0" smtClean="0"/>
              <a:t>    </a:t>
            </a:r>
            <a:endParaRPr lang="ru-RU" dirty="0"/>
          </a:p>
          <a:p>
            <a:endParaRPr lang="ru-RU" dirty="0"/>
          </a:p>
        </p:txBody>
      </p:sp>
    </p:spTree>
    <p:extLst>
      <p:ext uri="{BB962C8B-B14F-4D97-AF65-F5344CB8AC3E}">
        <p14:creationId xmlns="" xmlns:p14="http://schemas.microsoft.com/office/powerpoint/2010/main" val="2987603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2015-05-08-1034.jpg"/>
          <p:cNvPicPr>
            <a:picLocks noChangeAspect="1"/>
          </p:cNvPicPr>
          <p:nvPr/>
        </p:nvPicPr>
        <p:blipFill>
          <a:blip r:embed="rId3" cstate="print"/>
          <a:stretch>
            <a:fillRect/>
          </a:stretch>
        </p:blipFill>
        <p:spPr>
          <a:xfrm>
            <a:off x="539552" y="3645024"/>
            <a:ext cx="3600400" cy="2700300"/>
          </a:xfrm>
          <a:prstGeom prst="rect">
            <a:avLst/>
          </a:prstGeom>
          <a:ln>
            <a:solidFill>
              <a:schemeClr val="tx2">
                <a:lumMod val="75000"/>
              </a:schemeClr>
            </a:solidFill>
          </a:ln>
        </p:spPr>
      </p:pic>
      <p:pic>
        <p:nvPicPr>
          <p:cNvPr id="4" name="Рисунок 3" descr="2015-05-09-1045.jpg"/>
          <p:cNvPicPr>
            <a:picLocks noChangeAspect="1"/>
          </p:cNvPicPr>
          <p:nvPr/>
        </p:nvPicPr>
        <p:blipFill>
          <a:blip r:embed="rId4" cstate="print"/>
          <a:stretch>
            <a:fillRect/>
          </a:stretch>
        </p:blipFill>
        <p:spPr>
          <a:xfrm>
            <a:off x="5076055" y="3573016"/>
            <a:ext cx="3696411" cy="2772308"/>
          </a:xfrm>
          <a:prstGeom prst="rect">
            <a:avLst/>
          </a:prstGeom>
          <a:ln>
            <a:solidFill>
              <a:schemeClr val="tx2">
                <a:lumMod val="75000"/>
              </a:schemeClr>
            </a:solidFill>
          </a:ln>
        </p:spPr>
      </p:pic>
      <p:pic>
        <p:nvPicPr>
          <p:cNvPr id="6" name="Рисунок 5" descr="2015-05-10-1050.jpg"/>
          <p:cNvPicPr>
            <a:picLocks noChangeAspect="1"/>
          </p:cNvPicPr>
          <p:nvPr/>
        </p:nvPicPr>
        <p:blipFill>
          <a:blip r:embed="rId5" cstate="print"/>
          <a:stretch>
            <a:fillRect/>
          </a:stretch>
        </p:blipFill>
        <p:spPr>
          <a:xfrm>
            <a:off x="5076056" y="476672"/>
            <a:ext cx="3707904" cy="2780928"/>
          </a:xfrm>
          <a:prstGeom prst="rect">
            <a:avLst/>
          </a:prstGeom>
          <a:ln>
            <a:solidFill>
              <a:schemeClr val="tx2">
                <a:lumMod val="75000"/>
              </a:schemeClr>
            </a:solidFill>
          </a:ln>
        </p:spPr>
      </p:pic>
      <p:sp>
        <p:nvSpPr>
          <p:cNvPr id="7" name="TextBox 6"/>
          <p:cNvSpPr txBox="1"/>
          <p:nvPr/>
        </p:nvSpPr>
        <p:spPr>
          <a:xfrm>
            <a:off x="395536" y="260648"/>
            <a:ext cx="4392488" cy="923330"/>
          </a:xfrm>
          <a:prstGeom prst="rect">
            <a:avLst/>
          </a:prstGeom>
          <a:noFill/>
        </p:spPr>
        <p:txBody>
          <a:bodyPr wrap="square" rtlCol="0">
            <a:spAutoFit/>
          </a:bodyPr>
          <a:lstStyle/>
          <a:p>
            <a:r>
              <a:rPr lang="ru-RU" dirty="0" smtClean="0"/>
              <a:t>   В мае 2015 года прадедушка побывал в Крыму. Видео и фото сделаны в городе Севастополе</a:t>
            </a:r>
            <a:endParaRPr lang="ru-RU" dirty="0"/>
          </a:p>
        </p:txBody>
      </p:sp>
      <p:pic>
        <p:nvPicPr>
          <p:cNvPr id="8" name="2015-05-09-1044.mp4">
            <a:hlinkClick r:id="" action="ppaction://media"/>
          </p:cNvPr>
          <p:cNvPicPr>
            <a:picLocks noRot="1" noChangeAspect="1"/>
          </p:cNvPicPr>
          <p:nvPr>
            <a:videoFile r:link="rId1"/>
          </p:nvPr>
        </p:nvPicPr>
        <p:blipFill>
          <a:blip r:embed="rId6" cstate="print"/>
          <a:stretch>
            <a:fillRect/>
          </a:stretch>
        </p:blipFill>
        <p:spPr>
          <a:xfrm>
            <a:off x="683568" y="1412776"/>
            <a:ext cx="2438400" cy="1828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404664"/>
            <a:ext cx="8496944" cy="5078313"/>
          </a:xfrm>
          <a:prstGeom prst="rect">
            <a:avLst/>
          </a:prstGeom>
        </p:spPr>
        <p:txBody>
          <a:bodyPr wrap="square">
            <a:spAutoFit/>
          </a:bodyPr>
          <a:lstStyle/>
          <a:p>
            <a:r>
              <a:rPr lang="ru-RU" dirty="0" smtClean="0"/>
              <a:t>    Дедушке должно было исполниться 89 лет, но до знаменательной даты он не дожил, умер 07 марта 2016 г.</a:t>
            </a:r>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r>
              <a:rPr lang="ru-RU" dirty="0" smtClean="0"/>
              <a:t>Подготовила:</a:t>
            </a:r>
          </a:p>
          <a:p>
            <a:r>
              <a:rPr lang="ru-RU" dirty="0" smtClean="0"/>
              <a:t>Султанова Марина</a:t>
            </a:r>
          </a:p>
          <a:p>
            <a:r>
              <a:rPr lang="ru-RU" smtClean="0"/>
              <a:t>ст. Павловская</a:t>
            </a:r>
            <a:endParaRPr lang="ru-RU" dirty="0" smtClean="0"/>
          </a:p>
          <a:p>
            <a:r>
              <a:rPr lang="ru-RU" dirty="0" smtClean="0"/>
              <a:t>Класс  4 «Г»</a:t>
            </a:r>
          </a:p>
          <a:p>
            <a:endParaRPr lang="ru-RU" dirty="0"/>
          </a:p>
        </p:txBody>
      </p:sp>
      <p:pic>
        <p:nvPicPr>
          <p:cNvPr id="3" name="Рисунок 2"/>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cx1="http://schemas.microsoft.com/office/drawing/2015/9/8/chartex" xmlns:cx="http://schemas.microsoft.com/office/drawing/2014/chartex" xmlns:wpc="http://schemas.microsoft.com/office/word/2010/wordprocessingCanvas" xmlns="" xmlns:pic="http://schemas.openxmlformats.org/drawingml/2006/picture" xmlns:lc="http://schemas.openxmlformats.org/drawingml/2006/lockedCanvas" val="0"/>
              </a:ext>
            </a:extLst>
          </a:blip>
          <a:stretch>
            <a:fillRect/>
          </a:stretch>
        </p:blipFill>
        <p:spPr>
          <a:xfrm>
            <a:off x="5940152" y="1628800"/>
            <a:ext cx="2490537" cy="1203158"/>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735</Words>
  <Application>Microsoft Office PowerPoint</Application>
  <PresentationFormat>Экран (4:3)</PresentationFormat>
  <Paragraphs>40</Paragraphs>
  <Slides>6</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Моя семья в истории Родины</vt:lpstr>
      <vt:lpstr>Слайд 2</vt:lpstr>
      <vt:lpstr>Слайд 3</vt:lpstr>
      <vt:lpstr>Слайд 4</vt:lpstr>
      <vt:lpstr>Слайд 5</vt:lpstr>
      <vt:lpstr>Слайд 6</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Фотоальбом</dc:title>
  <dc:creator>Win7</dc:creator>
  <cp:lastModifiedBy>Вика</cp:lastModifiedBy>
  <cp:revision>18</cp:revision>
  <dcterms:created xsi:type="dcterms:W3CDTF">2016-10-22T12:20:27Z</dcterms:created>
  <dcterms:modified xsi:type="dcterms:W3CDTF">2019-09-23T07:35:58Z</dcterms:modified>
</cp:coreProperties>
</file>