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86" r:id="rId2"/>
    <p:sldId id="256" r:id="rId3"/>
    <p:sldId id="296" r:id="rId4"/>
    <p:sldId id="258" r:id="rId5"/>
    <p:sldId id="304" r:id="rId6"/>
    <p:sldId id="259" r:id="rId7"/>
    <p:sldId id="265" r:id="rId8"/>
    <p:sldId id="299" r:id="rId9"/>
    <p:sldId id="300" r:id="rId10"/>
    <p:sldId id="301" r:id="rId11"/>
    <p:sldId id="264" r:id="rId12"/>
    <p:sldId id="266" r:id="rId13"/>
    <p:sldId id="298" r:id="rId14"/>
    <p:sldId id="269" r:id="rId15"/>
    <p:sldId id="267" r:id="rId16"/>
    <p:sldId id="268" r:id="rId17"/>
    <p:sldId id="270" r:id="rId18"/>
    <p:sldId id="297" r:id="rId19"/>
    <p:sldId id="260" r:id="rId20"/>
    <p:sldId id="262" r:id="rId21"/>
    <p:sldId id="263" r:id="rId22"/>
    <p:sldId id="271" r:id="rId23"/>
    <p:sldId id="272" r:id="rId24"/>
    <p:sldId id="273" r:id="rId25"/>
    <p:sldId id="288" r:id="rId26"/>
    <p:sldId id="275" r:id="rId27"/>
    <p:sldId id="277" r:id="rId28"/>
    <p:sldId id="294" r:id="rId29"/>
    <p:sldId id="295" r:id="rId30"/>
    <p:sldId id="293" r:id="rId31"/>
    <p:sldId id="302" r:id="rId32"/>
    <p:sldId id="276" r:id="rId33"/>
    <p:sldId id="290" r:id="rId34"/>
    <p:sldId id="291" r:id="rId35"/>
    <p:sldId id="289" r:id="rId36"/>
    <p:sldId id="284" r:id="rId37"/>
    <p:sldId id="29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E3F74-4747-4BAB-89EC-9BC33D37807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4B6AC-C057-4388-8B25-C4D0B957D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B6AC-C057-4388-8B25-C4D0B957D3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1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B6AC-C057-4388-8B25-C4D0B957D3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8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B6AC-C057-4388-8B25-C4D0B957D3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B6AC-C057-4388-8B25-C4D0B957D39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B6AC-C057-4388-8B25-C4D0B957D39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6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0810BD-AA7B-42CE-BA1E-F295190116BE}" type="datetime1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81C1-AB20-4806-A2D7-62F7D604BB77}" type="datetime1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8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60E0-F80D-466A-9D80-F10FB9187A46}" type="datetime1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98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2E1-215C-4C42-9467-D6CBDF8827DE}" type="datetime1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92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743B-9A86-4FF1-9E00-E580E01B3069}" type="datetime1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13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049D-5FAF-495A-9DF1-32A3473E37DE}" type="datetime1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10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D98A-9D39-4C4F-8744-263060F2D6D4}" type="datetime1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0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945B-A5F1-446B-BAA7-E441752D6B76}" type="datetime1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642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1FEF-9482-40AE-AC93-F61D86F5446D}" type="datetime1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86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24EC-A097-4DB2-81A2-17298836F5C9}" type="datetime1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2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64F8-4B7E-47C4-A875-1DF6B4F722E1}" type="datetime1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42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2048-2071-4E29-8A3B-DEB281123E99}" type="datetime1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7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A12F-F5F8-492C-9DA3-C8612C722FBC}" type="datetime1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54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3248-531E-4A36-87F6-E49B2CC56EFF}" type="datetime1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64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2D33-4E2C-4663-AB61-14B8640AA100}" type="datetime1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C330-0360-4259-A09F-E022AF279EE0}" type="datetime1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4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9176-2B63-4B78-B7BF-CD46BBC0C722}" type="datetime1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9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3AD4B5-3344-41A0-8C6C-585E9410B1FF}" type="datetime1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6E9434-B106-4C97-A6DB-3303BD894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3.jpeg"/><Relationship Id="rId7" Type="http://schemas.openxmlformats.org/officeDocument/2006/relationships/image" Target="../media/image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4.jpeg"/><Relationship Id="rId7" Type="http://schemas.openxmlformats.org/officeDocument/2006/relationships/image" Target="../media/image4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9.jpe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14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6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0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9.jpeg"/><Relationship Id="rId7" Type="http://schemas.openxmlformats.org/officeDocument/2006/relationships/image" Target="../media/image40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16.jpeg"/><Relationship Id="rId2" Type="http://schemas.openxmlformats.org/officeDocument/2006/relationships/hyperlink" Target="https://ru.wikipedia.org/wiki/10_%D1%81%D0%B5%D0%BD%D1%82%D1%8F%D0%B1%D1%8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7.jpe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14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7" Type="http://schemas.openxmlformats.org/officeDocument/2006/relationships/image" Target="../media/image16.jpeg"/><Relationship Id="rId2" Type="http://schemas.openxmlformats.org/officeDocument/2006/relationships/hyperlink" Target="https://ru.wikipedia.org/wiki/%D0%91%D0%B5%D1%80%D0%BB%D0%B8%D0%BD%D1%81%D0%BA%D0%B0%D1%8F_%D0%BD%D0%B0%D1%81%D1%82%D1%83%D0%BF%D0%B0%D1%82%D0%B5%D0%BB%D1%8C%D0%BD%D0%B0%D1%8F_%D0%BE%D0%BF%D0%B5%D1%80%D0%B0%D1%86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10" Type="http://schemas.openxmlformats.org/officeDocument/2006/relationships/image" Target="../media/image40.jpeg"/><Relationship Id="rId4" Type="http://schemas.openxmlformats.org/officeDocument/2006/relationships/image" Target="../media/image75.jpeg"/><Relationship Id="rId9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9.jpeg"/><Relationship Id="rId7" Type="http://schemas.openxmlformats.org/officeDocument/2006/relationships/image" Target="../media/image14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9.png"/><Relationship Id="rId7" Type="http://schemas.openxmlformats.org/officeDocument/2006/relationships/image" Target="../media/image85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11" Type="http://schemas.openxmlformats.org/officeDocument/2006/relationships/image" Target="../media/image16.jpeg"/><Relationship Id="rId5" Type="http://schemas.openxmlformats.org/officeDocument/2006/relationships/image" Target="../media/image90.png"/><Relationship Id="rId10" Type="http://schemas.openxmlformats.org/officeDocument/2006/relationships/image" Target="../media/image79.jpeg"/><Relationship Id="rId4" Type="http://schemas.openxmlformats.org/officeDocument/2006/relationships/image" Target="../media/image89.jpeg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97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Relationship Id="rId9" Type="http://schemas.openxmlformats.org/officeDocument/2006/relationships/image" Target="../media/image1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9.pn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7.jpeg"/><Relationship Id="rId10" Type="http://schemas.openxmlformats.org/officeDocument/2006/relationships/image" Target="../media/image16.jpeg"/><Relationship Id="rId4" Type="http://schemas.openxmlformats.org/officeDocument/2006/relationships/hyperlink" Target="https://ru.wikipedia.org/wiki/12_%D0%B8%D1%8E%D0%BB%D1%8F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ook.com.ua/pic/201705/1280x720/look.com.ua-211417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9580" y="613029"/>
            <a:ext cx="7894621" cy="331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td1.mycdn.me/image?id=879018696810&amp;t=20&amp;plc=WEB&amp;tkn=*PgVJdd3RKU-CBmNzJWUjzKHY71c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339" y="3773805"/>
            <a:ext cx="6645910" cy="247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://voenpro.ru/img/images/mayka-voennay-razvedka-chyornay-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9" name="Прямоугольник 8"/>
          <p:cNvSpPr/>
          <p:nvPr/>
        </p:nvSpPr>
        <p:spPr>
          <a:xfrm>
            <a:off x="11785504" y="6523536"/>
            <a:ext cx="457799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1</a:t>
            </a:fld>
            <a:endParaRPr lang="ru-RU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01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 descr="(31) Одноклассни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47" y="881063"/>
            <a:ext cx="3793752" cy="5227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59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9544" y="827681"/>
            <a:ext cx="11217243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6-я Армия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Четвёртое формирование,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котором я начинал службу  в ВС СССР с 1973 по1978гг.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базе 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 СК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январе 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апреле 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1952 года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городе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Мурманск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была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армия</a:t>
            </a:r>
            <a:r>
              <a:rPr lang="ru-RU" sz="2000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вошло в состав 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Северного военного округа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(СВО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1952г. </a:t>
            </a: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марте 1960 года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связи с упразднением СВО,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объединение передано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состав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Ленинградского военного округа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(Лен ВО).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июля 1960 года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полевое управление 6-й армии в городе Мурманске расформировано,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упразднённого управления Северного военного округа было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сформировано управление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6-й армии в городе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Петрозаводске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10</a:t>
            </a:fld>
            <a:endParaRPr lang="ru-RU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09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http://voenpro.ru/img/images/mayka-voennay-razvedka-chyornay-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9766" y="6451299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6" name="Прямоугольник 5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6643" y="3866082"/>
            <a:ext cx="6283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Указом Президиума Верховного Совета СССР от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января 1974 г.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6-я общевойсковая армия награждена 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орденом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Красного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Знамени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45" y="3313569"/>
            <a:ext cx="2622021" cy="34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9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4725" y="821931"/>
            <a:ext cx="5364480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1942 – февраль 1943 года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ВОРОНЕЖСКИЙ ФРОНТ;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ЮГО-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ЗАПАДНЫЙ ФРОНТ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второго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(ком.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 Ватутин)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6-я Армия</a:t>
            </a:r>
            <a:r>
              <a:rPr lang="ru-RU" sz="2400" b="1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ru-RU" sz="2400" b="1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</a:t>
            </a:r>
            <a:r>
              <a:rPr lang="ru-RU" sz="2400" b="1" dirty="0" smtClean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</a:t>
            </a:r>
            <a:r>
              <a:rPr lang="ru-RU" sz="2400" b="1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Мотострелковая бригада (МБр)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командир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батареи 45 мм ПТП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broneboy.ru/wp-content/uploads/45mm-11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793" y="4115736"/>
            <a:ext cx="3926725" cy="239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.tyt.by/n/fotofact/0b/b/bogomolov03_158944_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7017" y="1644513"/>
            <a:ext cx="4279150" cy="3811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2" t="17187" r="21930" b="51253"/>
          <a:stretch/>
        </p:blipFill>
        <p:spPr bwMode="auto">
          <a:xfrm>
            <a:off x="615019" y="554879"/>
            <a:ext cx="1539706" cy="2179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avatars.mds.yandex.net/get-pdb/214908/487c0d64-5d07-46ec-8333-607afd8e0442/s120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727" y="5984367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get-pdb/1942510/f0190d95-6e33-4f55-972d-7f46fc6c9e36/s1200?webp=false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164" y="-39898"/>
            <a:ext cx="2160270" cy="93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http://voenpro.ru/img/images/mayka-voennay-razvedka-chyornay-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3" name="Прямоугольник 12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http://itd2.mycdn.me/image?id=866780314557&amp;t=20&amp;plc=WEB&amp;tkn=*y8J_qjNcWFJBymeBsMk2OSmLb3A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5548" y="6363661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11</a:t>
            </a:fld>
            <a:endParaRPr lang="ru-RU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9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61002"/>
              </p:ext>
            </p:extLst>
          </p:nvPr>
        </p:nvGraphicFramePr>
        <p:xfrm>
          <a:off x="0" y="2127565"/>
          <a:ext cx="6210678" cy="3870697"/>
        </p:xfrm>
        <a:graphic>
          <a:graphicData uri="http://schemas.openxmlformats.org/drawingml/2006/table">
            <a:tbl>
              <a:tblPr/>
              <a:tblGrid>
                <a:gridCol w="2070226"/>
                <a:gridCol w="2070226"/>
                <a:gridCol w="2070226"/>
              </a:tblGrid>
              <a:tr h="67185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техники во 17ТК на 16 декабря 1942 года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566"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Т-34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Т-70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</a:tr>
              <a:tr h="2175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66тбр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</a:tr>
              <a:tr h="217566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67тбр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174тбр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</a:tr>
              <a:tr h="380740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</a:tr>
              <a:tr h="135978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 в корпуса было: 38 76мм , 23 45мм ,15 37мм орудий; 9 120мм, 57 82мм минометов; 15 пул. дшк, 59 станк. и 177 ручн. пулеметов; 223 птр, 8 РС, 427 автомашин</a:t>
                      </a:r>
                    </a:p>
                  </a:txBody>
                  <a:tcPr marL="54391" marR="54391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9D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i.pinimg.com/originals/32/bb/5e/32bb5e61bb34a76ed034614ff2c913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258" y="2866453"/>
            <a:ext cx="5889742" cy="39915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75579" y="760037"/>
            <a:ext cx="1093055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17-й танковый корпус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начал формироваться на основании Директивы НКО  от 16.06.1942 г. в Сталинградском ВО (Сталинград). </a:t>
            </a:r>
          </a:p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его состав вошли 66-я, 67-я, 174-я танковые и </a:t>
            </a:r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31-я мотострелковая бригады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6" name="Рисунок 5" descr="https://avatars.mds.yandex.net/get-pdb/214908/487c0d64-5d07-46ec-8333-607afd8e0442/s12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188" y="6116456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get-pdb/1942510/f0190d95-6e33-4f55-972d-7f46fc6c9e36/s1200?webp=false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453" y="-57208"/>
            <a:ext cx="2160270" cy="101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voenpro.ru/img/images/mayka-voennay-razvedka-chyornay-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1" name="Прямоугольник 10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td2.mycdn.me/image?id=866780314557&amp;t=20&amp;plc=WEB&amp;tkn=*y8J_qjNcWFJBymeBsMk2OSmLb3A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1350" y="6429013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12</a:t>
            </a:fld>
            <a:endParaRPr lang="ru-RU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0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gesmystery.ru/wp-content/uploads/2016/04/%D0%BD%D0%B0%D1%81%D1%82%D1%83%D0%BF%D0%BB%D0%B5%D0%BD%D0%B8%D1%8F-%D0%BD%D0%B5%D0%BC%D0%B5%D1%86%D0%BA%D0%BE-%D1%84%D0%B0%D1%88%D0%B8%D1%81%D1%82%D1%81%D0%BA%D0%B8%D1%85-%D0%B2%D0%BE%D0%B9%D1%81%D0%BA-%D0%BD%D0%B0-%D0%B2%D0%BE%D1%80%D0%BE%D0%BD%D0%B5%D0%B6%D1%81%D0%BA%D0%BE%D0%BC-%D0%B8-%D0%B2%D0%BE%D1%80%D0%BE%D1%88%D0%B8%D0%BB%D0%BE%D0%B2%D0%B3%D1%80%D0%B0%D0%B4%D1%81%D0%BA%D0%BE%D0%BC-%D0%BD%D0%B0%D0%BF%D1%80%D0%B0%D0%B2%D0%BB%D0%B5%D0%BD%D0%B8%D1%8F%D1%85-28-%D0%B8%D1%8E%D0%BD%D1%8F-%E2%80%94-24-%D0%B8%D1%8E%D0%BB%D1%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258" y="0"/>
            <a:ext cx="7320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84931" y="199505"/>
            <a:ext cx="335316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17-й танковый корпус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130" y="673947"/>
            <a:ext cx="6317673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июля 1942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Директивой Ставки  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Брянский фронт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был </a:t>
            </a:r>
            <a:r>
              <a:rPr lang="ru-RU" sz="2400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разделён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Брянский и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Воронежский фро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 включен в состав Воронежского фронта.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428" y="2886776"/>
            <a:ext cx="6096000" cy="156966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октября 1942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Директивой Ставки ВГК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ТК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выводится из состава </a:t>
            </a:r>
            <a:endParaRPr lang="ru-RU" sz="2400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Воронежского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фронта </a:t>
            </a:r>
            <a:endParaRPr lang="ru-RU" sz="2400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 Ставки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ВГК.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428" y="4899550"/>
            <a:ext cx="6096000" cy="1200329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декабря 1942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Директивой Ставки ВГК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6-я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вместе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17 ТК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передана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Юго-Западный фронт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13</a:t>
            </a:fld>
            <a:endParaRPr lang="ru-RU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12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4" descr="http://voenpro.ru/img/images/mayka-voennay-razvedka-chyornay-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9766" y="6451299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1" name="Прямоугольник 10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1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азгром войск Германии и ее союзников на Среднем Дону (14-31 декабря 42г.)[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352" y="660901"/>
            <a:ext cx="6373637" cy="522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get-pdb/214908/487c0d64-5d07-46ec-8333-607afd8e0442/s12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550" y="6018148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942510/f0190d95-6e33-4f55-972d-7f46fc6c9e36/s1200?webp=false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335" y="0"/>
            <a:ext cx="2160270" cy="8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://voenpro.ru/img/images/mayka-voennay-razvedka-chyornay-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9" name="Прямоугольник 8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itd2.mycdn.me/image?id=866780314557&amp;t=20&amp;plc=WEB&amp;tkn=*y8J_qjNcWFJBymeBsMk2OSmLb3A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1350" y="6429013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020554" y="3114392"/>
            <a:ext cx="715224" cy="380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i.mycdn.me/i?r=AzEPZsRbOZEKgBhR0XGMT1RkvmjnZ6mTZ9aV1lMvHdYB7KaKTM5SRkZCeTgDn6uOyic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97" y="817244"/>
            <a:ext cx="4954849" cy="39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2497" y="4291353"/>
            <a:ext cx="700738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19 декабря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1942года 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17-й танковый корпус</a:t>
            </a:r>
          </a:p>
          <a:p>
            <a:pPr algn="ctr"/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передали в Юго-Западный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фронт,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и он принял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участие</a:t>
            </a:r>
          </a:p>
          <a:p>
            <a:pPr algn="ctr"/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Сталинградской битве. 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этот день соединения корпуса полностью освободили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станицы 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Кантемировку  и Миллерово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от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немецких войск.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14</a:t>
            </a:fld>
            <a:endParaRPr lang="ru-RU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13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9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79" y="1496203"/>
            <a:ext cx="4771506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гвардейский танковый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 участие в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боевых действиях в Донбассе, на Курской дуге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форсировал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Днепр, громил фашистов в Польше, Германии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Чехословакии.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От Дона до Эльбы, от Воронежа до Праги - таков путь, пройденный корпусом с боями за каждый метр земли, за каждый населенный пункт.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lookmytrips.com/images/look6nh6/big-573490adff9367554f03c05a-57d900264b3ae-1bti01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3049" y="1535816"/>
            <a:ext cx="5513560" cy="44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9099" y="697439"/>
            <a:ext cx="1130789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 января 1943 года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17-й танковый корпус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был переименован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4-й гвардейский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 вскоре получил почетное наименование "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Кантемировский"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endParaRPr lang="ru-RU" sz="2400" dirty="0"/>
          </a:p>
        </p:txBody>
      </p:sp>
      <p:pic>
        <p:nvPicPr>
          <p:cNvPr id="7" name="Рисунок 6" descr="https://avatars.mds.yandex.net/get-pdb/214908/487c0d64-5d07-46ec-8333-607afd8e0442/s12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492" y="6001896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get-pdb/1942510/f0190d95-6e33-4f55-972d-7f46fc6c9e36/s1200?webp=false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192" y="0"/>
            <a:ext cx="2160270" cy="8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voenpro.ru/img/images/mayka-voennay-razvedka-chyornay-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1" name="Прямоугольник 10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td2.mycdn.me/image?id=866780314557&amp;t=20&amp;plc=WEB&amp;tkn=*y8J_qjNcWFJBymeBsMk2OSmLb3A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1350" y="6429013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15</a:t>
            </a:fld>
            <a:endParaRPr lang="ru-RU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14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18" y="1116552"/>
            <a:ext cx="6096000" cy="452431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июня 1945 года корпус был преобразован в 4-ю гвардейскую Кантемировскую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дивизию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вошло в состав войск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военного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с дислокацией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Наро-Фоминск.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1984 года дивизии присвоено имя Ю. В. Андропова –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гвардейская танковая Кантемировская ордена Ленина Краснознамённая дивизия имени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Андропова.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26 июня 1942 г. образована Гвардейская Краснознаменная танковая Кантемировская дивизия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9108" y="796704"/>
            <a:ext cx="4617268" cy="50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get-pdb/214908/487c0d64-5d07-46ec-8333-607afd8e0442/s12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937" y="6011291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://voenpro.ru/img/images/mayka-voennay-razvedka-chyornay-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8" name="Прямоугольник 7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avatars.mds.yandex.net/get-pdb/1942510/f0190d95-6e33-4f55-972d-7f46fc6c9e36/s1200?webp=fals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668" y="0"/>
            <a:ext cx="2160270" cy="8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td2.mycdn.me/image?id=866780314557&amp;t=20&amp;plc=WEB&amp;tkn=*y8J_qjNcWFJBymeBsMk2OSmLb3A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1350" y="6429013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16</a:t>
            </a:fld>
            <a:endParaRPr lang="ru-RU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16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3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361" y="840154"/>
            <a:ext cx="7897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0" dirty="0">
                <a:solidFill>
                  <a:srgbClr val="33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31-я мотострелковая бригада</a:t>
            </a:r>
            <a:endParaRPr lang="ru-RU" sz="3200" b="1" kern="0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33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Сформирована в июле 1942 г</a:t>
            </a:r>
            <a:r>
              <a:rPr lang="ru-RU" b="1" dirty="0" smtClean="0">
                <a:solidFill>
                  <a:srgbClr val="33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приказом </a:t>
            </a:r>
            <a:r>
              <a:rPr lang="ru-RU" sz="2000" b="1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Ставки ВГК включена в состав 17-го танкового </a:t>
            </a:r>
            <a:r>
              <a:rPr lang="ru-RU" sz="2000" b="1" dirty="0" smtClean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корпуса.</a:t>
            </a:r>
            <a:r>
              <a:rPr lang="ru-RU" sz="2000" b="1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2986" y="2109467"/>
            <a:ext cx="9925615" cy="370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июня по 12 сентября 1942 г. </a:t>
            </a:r>
            <a:r>
              <a:rPr lang="ru-RU" sz="2000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бригада вела упорные бои с превосходящими силами противника в районе городов </a:t>
            </a:r>
            <a:r>
              <a:rPr lang="ru-RU" sz="2000" b="1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Воронеж, Горшечное</a:t>
            </a:r>
            <a:r>
              <a:rPr lang="ru-RU" sz="2000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января 1943 г. 31-я мотострелковая бригада переименована в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3-ю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гвардейскую мотострелковую бригаду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26 </a:t>
            </a:r>
            <a:r>
              <a:rPr lang="ru-RU" sz="2000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февраля 1944 г. части бригады выступили из района Шепетовки и после упорных боев на рассвете 2 марта </a:t>
            </a:r>
            <a:r>
              <a:rPr lang="ru-RU" sz="2000" dirty="0" smtClean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внезапным </a:t>
            </a:r>
            <a:r>
              <a:rPr lang="ru-RU" sz="2000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ударом овладели городом Ямполь. </a:t>
            </a:r>
            <a:endParaRPr lang="ru-RU" sz="2000" dirty="0" smtClean="0">
              <a:solidFill>
                <a:srgbClr val="2828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взятие города 3-й гвардейской мотострелковой бригаде 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Верховного Главнокомандующего №60 от 4.03.1944г. присвоено почетное наименование </a:t>
            </a:r>
            <a:r>
              <a:rPr lang="ru-RU" sz="2000" b="1" dirty="0" smtClean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«Ямпольская».</a:t>
            </a:r>
            <a:r>
              <a:rPr lang="ru-RU" sz="2000" b="1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7-62.ru/wa-data/public/shop/products/47/11/11147/images/11255/11255.750x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93378" y="669975"/>
            <a:ext cx="1050008" cy="1252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avatars.mds.yandex.net/get-pdb/214908/487c0d64-5d07-46ec-8333-607afd8e0442/s12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959" y="5957041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pdb/1942510/f0190d95-6e33-4f55-972d-7f46fc6c9e36/s1200?webp=false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429" y="8449"/>
            <a:ext cx="2160270" cy="8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voenpro.ru/img/images/mayka-voennay-razvedka-chyornay-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0" name="Прямоугольник 9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://itd2.mycdn.me/image?id=866780314557&amp;t=20&amp;plc=WEB&amp;tkn=*y8J_qjNcWFJBymeBsMk2OSmLb3A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9991" y="6403827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17</a:t>
            </a:fld>
            <a:endParaRPr lang="ru-RU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15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08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14e/000865bd-0533608a/1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8431" y="1511928"/>
            <a:ext cx="6954544" cy="40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ampol'skii polk shevr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2348" y="334963"/>
            <a:ext cx="1562054" cy="153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6293" y="746444"/>
            <a:ext cx="8101700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окончанию войны полное наименование соединения было следующим: </a:t>
            </a:r>
            <a:r>
              <a:rPr lang="ru-RU" sz="24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3-я гвардейская мотострелковая Ямпольская Краснознамённая, орденов Суворова и Кутузова бригада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Order of Suvorov 2nd clas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2695" y="1776292"/>
            <a:ext cx="1731321" cy="166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rderOfKutuzov1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4016" y="1941452"/>
            <a:ext cx="14287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upload.wikimedia.org/wikipedia/commons/thumb/d/d6/Soviet_Guards_badge.png/170px-Soviet_Guards_badg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1463" y="209343"/>
            <a:ext cx="1026805" cy="138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513" y="3545323"/>
            <a:ext cx="11089178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После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в 1945 году бригада была переформирована в 3-й гвардейский мотострелковый полк (в/ч 18938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мае 1953 года переформирован в 119-й механизированный полк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сентября 1945 г. место постоянной дислокации полка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Наро- Фоминск,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Московской области.</a:t>
            </a:r>
            <a:endParaRPr lang="ru-RU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1957 г.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 переименован в 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423-й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гвардейский мотострелковый полк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501" y="58077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avatars.mds.yandex.net/get-pdb/1942510/f0190d95-6e33-4f55-972d-7f46fc6c9e36/s1200?webp=false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64" y="-97726"/>
            <a:ext cx="2160270" cy="8172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314839"/>
            <a:ext cx="500489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kern="0" dirty="0">
                <a:solidFill>
                  <a:srgbClr val="33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31-я мотострелковая бригада</a:t>
            </a:r>
            <a:endParaRPr lang="ru-RU" sz="2400" b="1" kern="0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td2.mycdn.me/image?id=866780314557&amp;t=20&amp;plc=WEB&amp;tkn=*y8J_qjNcWFJBymeBsMk2OSmLb3A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4363" y="6429013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18</a:t>
            </a:fld>
            <a:endParaRPr lang="ru-RU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17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4" descr="http://voenpro.ru/img/images/mayka-voennay-razvedka-chyornay-1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9766" y="6451299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6" name="Прямоугольник 15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https://cdn.moypolk.ru/static/resize/w800/soldiers/awards/2017/05/09/88e9e27a77793cad98f46ff26d8d9f45.png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9" t="2296" r="11540" b="2998"/>
          <a:stretch/>
        </p:blipFill>
        <p:spPr bwMode="auto">
          <a:xfrm>
            <a:off x="7449078" y="1867218"/>
            <a:ext cx="1396184" cy="1760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6370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5873" y="609748"/>
            <a:ext cx="6750914" cy="150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РАНЕНИЕ.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февраля 1943года сквозное пулевое ранение мягких тканей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средней трети левой голени.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ЭГ №2982  г. Саратов </a:t>
            </a:r>
            <a:r>
              <a:rPr lang="ru-RU" b="1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 февраля по 30 апреля 1943г.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2" t="17187" r="21930" b="51253"/>
          <a:stretch/>
        </p:blipFill>
        <p:spPr bwMode="auto">
          <a:xfrm>
            <a:off x="574354" y="135802"/>
            <a:ext cx="2417275" cy="2670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7-62.ru/wa-data/public/shop/products/47/11/11147/images/11255/11255.750x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56752" y="696061"/>
            <a:ext cx="1048885" cy="1150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s://slide-share.ru/image/1194786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2778" y="2508180"/>
            <a:ext cx="1771911" cy="21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08636" y="3288449"/>
            <a:ext cx="8333716" cy="173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мая 1943 г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после ранения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откомандирован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отдела кадров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артиллерии КА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Москву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получил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4-й УКРАИНСКИЙ ФРОНТ.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avatars.mds.yandex.net/get-pdb/214908/487c0d64-5d07-46ec-8333-607afd8e0442/s120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845" y="5984367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get-pdb/1942510/f0190d95-6e33-4f55-972d-7f46fc6c9e36/s1200?webp=false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359" y="0"/>
            <a:ext cx="2160270" cy="8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voenpro.ru/img/images/mayka-voennay-razvedka-chyornay-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1" name="Прямоугольник 10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td2.mycdn.me/image?id=866780314557&amp;t=20&amp;plc=WEB&amp;tkn=*y8J_qjNcWFJBymeBsMk2OSmLb3A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9991" y="6403827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19</a:t>
            </a:fld>
            <a:endParaRPr lang="ru-RU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7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8062" y="5280394"/>
            <a:ext cx="5921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22.05. 1922 года в г. Моздок, Северная Осетия.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- потомственные Терские казаки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Карта окрестностей города Моздок от НаКарте.RU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12" t="2169" r="2162" b="5710"/>
          <a:stretch/>
        </p:blipFill>
        <p:spPr bwMode="auto">
          <a:xfrm>
            <a:off x="4510448" y="1002178"/>
            <a:ext cx="5060887" cy="434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___Архив\Desktop\G F\Биография\002 Мои родители до ВОВ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1941" y="1785511"/>
            <a:ext cx="3853065" cy="442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2" t="17187" r="21930" b="51253"/>
          <a:stretch/>
        </p:blipFill>
        <p:spPr bwMode="auto">
          <a:xfrm>
            <a:off x="513816" y="72428"/>
            <a:ext cx="3996632" cy="4665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avatars.mds.yandex.net/get-pdb/214908/487c0d64-5d07-46ec-8333-607afd8e0442/s120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484" y="5864975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get-pdb/1942510/f0190d95-6e33-4f55-972d-7f46fc6c9e36/s1200?webp=false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034" y="15561"/>
            <a:ext cx="2160270" cy="72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http://voenpro.ru/img/images/mayka-voennay-razvedka-chyornay-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651" y="6380715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2" name="Прямоугольник 1"/>
          <p:cNvSpPr/>
          <p:nvPr/>
        </p:nvSpPr>
        <p:spPr>
          <a:xfrm>
            <a:off x="11754060" y="644606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td2.mycdn.me/image?id=866780314557&amp;t=20&amp;plc=WEB&amp;tkn=*y8J_qjNcWFJBymeBsMk2OSmLb3A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6031" y="6429013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8996" y="4857661"/>
            <a:ext cx="478567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Федченко  Николай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Мефодьевич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2</a:t>
            </a:fld>
            <a:endParaRPr lang="ru-RU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02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69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7-62.ru/wa-data/public/shop/products/47/11/11147/images/11255/11255.750x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39468" y="862874"/>
            <a:ext cx="1266169" cy="1347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2" t="17187" r="21930" b="51253"/>
          <a:stretch/>
        </p:blipFill>
        <p:spPr bwMode="auto">
          <a:xfrm>
            <a:off x="414595" y="0"/>
            <a:ext cx="2417275" cy="3160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1870" y="696060"/>
            <a:ext cx="5968098" cy="2134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июнь 1943 г. – сентябрь 1944 года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4-й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УКРАИНСКИЙ ФРОНТ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гв</a:t>
            </a:r>
            <a:r>
              <a:rPr lang="ru-RU" sz="2800" b="1" u="sng" dirty="0" smtClean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Армия</a:t>
            </a:r>
            <a:r>
              <a:rPr lang="ru-RU" sz="2400" b="1" dirty="0" smtClean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33-я гв</a:t>
            </a:r>
            <a:r>
              <a:rPr lang="ru-RU" sz="2400" b="1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СД -   91-й гв. СП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командир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батареи 45мм ПТП,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гвардии лейтенант.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avatars.mds.yandex.net/get-zen_doc/112656/pub_5cab8efa1274fb00af67b2d9_5caba2f7bd3a3000b0738d88/scale_120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80633"/>
            <a:ext cx="4971011" cy="337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5hobbi.ru/wp-content/uploads/2017/12/iW3K2G5EJ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792" y="2816860"/>
            <a:ext cx="6307845" cy="343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214908/487c0d64-5d07-46ec-8333-607afd8e0442/s120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675" y="5919017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get-pdb/1942510/f0190d95-6e33-4f55-972d-7f46fc6c9e36/s1200?webp=false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372" y="-4814"/>
            <a:ext cx="2160270" cy="80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http://voenpro.ru/img/images/mayka-voennay-razvedka-chyornay-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3" name="Прямоугольник 12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http://itd2.mycdn.me/image?id=866780314557&amp;t=20&amp;plc=WEB&amp;tkn=*y8J_qjNcWFJBymeBsMk2OSmLb3A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9991" y="6403827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20</a:t>
            </a:fld>
            <a:endParaRPr lang="ru-RU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19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3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6421" y="817018"/>
            <a:ext cx="2361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гв.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Армия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6421" y="1313337"/>
            <a:ext cx="5128495" cy="465960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июле 1943 года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армия участвовала в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Миусской операции.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августе—сентябре 1943 года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армия участвовала в 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Донбасской операции.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 сентября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Мелитопольской операции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её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войска вышли к низовьям 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ДНЕПРА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побережье Чёрного моря.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14166" y="1541514"/>
            <a:ext cx="165917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 гв. СД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9440" y="2111279"/>
            <a:ext cx="4588625" cy="30637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Почётное звание </a:t>
            </a:r>
            <a:r>
              <a:rPr lang="ru-RU" sz="2400" dirty="0" smtClean="0">
                <a:solidFill>
                  <a:srgbClr val="0B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Гвардейская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присвоено 17 мая 1942 года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преобразовании 3-го воздушно-десантного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корпуса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33-ю гвардейскую стрелковую дивизию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7-62.ru/wa-data/public/shop/products/47/11/11147/images/11255/11255.750x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0677" y="938279"/>
            <a:ext cx="1546442" cy="15389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avatars.mds.yandex.net/get-pdb/214908/487c0d64-5d07-46ec-8333-607afd8e0442/s12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506" y="5945982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avatars.mds.yandex.net/get-pdb/1942510/f0190d95-6e33-4f55-972d-7f46fc6c9e36/s1200?webp=false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735" y="-30958"/>
            <a:ext cx="2160270" cy="96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http://voenpro.ru/img/images/mayka-voennay-razvedka-chyornay-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4" name="Прямоугольник 13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http://itd2.mycdn.me/image?id=866780314557&amp;t=20&amp;plc=WEB&amp;tkn=*y8J_qjNcWFJBymeBsMk2OSmLb3A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4363" y="6429013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21</a:t>
            </a:fld>
            <a:endParaRPr lang="ru-RU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79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8902" y="994041"/>
            <a:ext cx="6511636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РАНЕНИЕ.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декабря 1943 года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черепно - поверхностное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ранение.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лечения ПЕРЕВЕДЕН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 </a:t>
            </a:r>
            <a:r>
              <a:rPr lang="ru-RU" b="1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88-й гв. СП    33 гв СД.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РАНЕНИЕ.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февраля 1944года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сквозное пулевое ранение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мягких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тканей средней трети  левого бедра.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 16 </a:t>
            </a:r>
            <a:r>
              <a:rPr lang="ru-RU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февраля по 25 мая 1944 года лечение в </a:t>
            </a:r>
            <a:r>
              <a:rPr lang="ru-RU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Госпитале </a:t>
            </a:r>
          </a:p>
          <a:p>
            <a:pPr algn="just">
              <a:lnSpc>
                <a:spcPct val="107000"/>
              </a:lnSpc>
            </a:pPr>
            <a:r>
              <a:rPr lang="ru-RU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2-й гв. А для </a:t>
            </a:r>
            <a:r>
              <a:rPr lang="ru-RU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легко раненых </a:t>
            </a:r>
            <a:r>
              <a:rPr lang="ru-RU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4560  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лечения ПЕРЕВЕДЕН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59гв </a:t>
            </a:r>
            <a:r>
              <a:rPr lang="ru-RU" b="1" dirty="0" smtClean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Арт. </a:t>
            </a:r>
            <a:r>
              <a:rPr lang="ru-RU" b="1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Полк   33-й гв СД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25.05 по 17. 07.1944г.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17 июля по 26 сентября 1944 года находился на лечении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–открылась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левого бедра-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эвакогоспитале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в/ч 25752.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2" t="17187" r="21930" b="51253"/>
          <a:stretch/>
        </p:blipFill>
        <p:spPr bwMode="auto">
          <a:xfrm>
            <a:off x="717857" y="597529"/>
            <a:ext cx="3075709" cy="36169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7-62.ru/wa-data/public/shop/products/47/11/11147/images/11255/11255.750x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9018" y="696060"/>
            <a:ext cx="1696619" cy="1781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0902" y="5533440"/>
            <a:ext cx="9559636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лечения ПЕРЕВЕДЕН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         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1-й БЕЛОРУССКИЙ ФРОНТ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avatars.mds.yandex.net/get-pdb/214908/487c0d64-5d07-46ec-8333-607afd8e0442/s120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9168" y="5984367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pdb/1942510/f0190d95-6e33-4f55-972d-7f46fc6c9e36/s1200?webp=fals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862" y="-12282"/>
            <a:ext cx="2160270" cy="8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voenpro.ru/img/images/mayka-voennay-razvedka-chyornay-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0" name="Прямоугольник 9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td2.mycdn.me/image?id=866780314557&amp;t=20&amp;plc=WEB&amp;tkn=*y8J_qjNcWFJBymeBsMk2OSmLb3A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2506" y="6446067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22</a:t>
            </a:fld>
            <a:endParaRPr lang="ru-RU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45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7351" y="729672"/>
            <a:ext cx="6434053" cy="252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1-й БЕЛОРУССКИЙ ФРОНТ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сентябрь 1944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май 1945 года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 </a:t>
            </a:r>
            <a:r>
              <a:rPr lang="ru-RU" sz="2800" b="1" u="sng" dirty="0" smtClean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Армия</a:t>
            </a:r>
            <a:r>
              <a:rPr lang="ru-RU" sz="2800" b="1" dirty="0" smtClean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125 СК – 175 СД- 123-й </a:t>
            </a:r>
            <a:r>
              <a:rPr lang="ru-RU" sz="2400" b="1" dirty="0" smtClean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ОИПТД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отдельный истребительно противотанковый дивизион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командир арт. дивизиона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76 мм ПТП,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гв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лейтенант.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7-62.ru/wa-data/public/shop/products/47/11/11147/images/11255/11255.750x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13133" y="696060"/>
            <a:ext cx="1492504" cy="1781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187011.selcdn.ru/thumbnails/photos/f/4/3/f4315bd4de48cc8a_102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021" y="3177766"/>
            <a:ext cx="5679321" cy="309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2" t="17187" r="21930" b="51253"/>
          <a:stretch/>
        </p:blipFill>
        <p:spPr bwMode="auto">
          <a:xfrm>
            <a:off x="681642" y="525983"/>
            <a:ext cx="3075709" cy="3557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avatars.mds.yandex.net/get-pdb/214908/487c0d64-5d07-46ec-8333-607afd8e0442/s120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274" y="6034166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voenpro.ru/img/images/mayka-voennay-razvedka-chyornay-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1" name="Прямоугольник 10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avatars.mds.yandex.net/get-pdb/1942510/f0190d95-6e33-4f55-972d-7f46fc6c9e36/s1200?webp=false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668" y="0"/>
            <a:ext cx="2160270" cy="8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td2.mycdn.me/image?id=866780314557&amp;t=20&amp;plc=WEB&amp;tkn=*y8J_qjNcWFJBymeBsMk2OSmLb3A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2506" y="6446067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23</a:t>
            </a:fld>
            <a:endParaRPr lang="ru-RU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67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186" y="833643"/>
            <a:ext cx="1823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Армия.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3686" y="1420294"/>
            <a:ext cx="5497485" cy="47089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	В 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ходе </a:t>
            </a:r>
            <a:endParaRPr lang="ru-RU" sz="20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Люблин-Брестской операции </a:t>
            </a:r>
          </a:p>
          <a:p>
            <a:r>
              <a:rPr lang="ru-RU" sz="2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(с18.о7 по 02.08. 1944г.)</a:t>
            </a:r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sz="20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армия 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наряду с другими войсками фронта прорвала оборону противника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sz="2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6 июля освободила </a:t>
            </a:r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</a:rPr>
              <a:t>город </a:t>
            </a:r>
            <a:r>
              <a:rPr lang="ru-RU" sz="2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Ковель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форсировала реку 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Западный Буг,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вступив на территорию 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Польши.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В августе армия продолжила наступление и к концу месяца </a:t>
            </a:r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</a:rPr>
              <a:t>вышла к </a:t>
            </a:r>
            <a:r>
              <a:rPr lang="ru-RU" sz="2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Висле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 в районе 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Варшавы. </a:t>
            </a:r>
          </a:p>
          <a:p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	 10 сентября</a:t>
            </a:r>
            <a:r>
              <a:rPr lang="ru-RU" sz="2000" dirty="0">
                <a:solidFill>
                  <a:srgbClr val="0B0080"/>
                </a:solidFill>
                <a:latin typeface="Arial" panose="020B0604020202020204" pitchFamily="34" charset="0"/>
                <a:hlinkClick r:id="rId2" tooltip="10 сентября"/>
              </a:rPr>
              <a:t> 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армия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возобновив</a:t>
            </a:r>
          </a:p>
          <a:p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  наступление, после четырёхдневных ожесточённых боёв 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14 сентября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 овладела крепостью 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Прага, пригородом Варшавы.</a:t>
            </a:r>
            <a:endParaRPr lang="ru-RU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 descr="http://www.edinainedelima.ru/wp-content/uploads/2017/08/%D0%9B%D1%8E%D0%B1%D0%BB%D0%B8%D0%BD-%D0%91%D1%80%D0%B5%D1%81%D1%82%D1%81%D0%BA%D0%B0%D1%8F-%D0%BE%D0%BF%D0%B5%D1%80%D0%B0%D1%86%D0%B8%D1%8F-1944.-%D1%84%D0%BE%D1%82%D0%BE-7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793" y="0"/>
            <a:ext cx="6057207" cy="67166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avatars.mds.yandex.net/get-pdb/214908/487c0d64-5d07-46ec-8333-607afd8e0442/s120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1749" y="6024146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voenpro.ru/img/images/mayka-voennay-razvedka-chyornay-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0" name="Прямоугольник 9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s://avatars.mds.yandex.net/get-pdb/1942510/f0190d95-6e33-4f55-972d-7f46fc6c9e36/s1200?webp=false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849" y="0"/>
            <a:ext cx="2160270" cy="8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td2.mycdn.me/image?id=866780314557&amp;t=20&amp;plc=WEB&amp;tkn=*y8J_qjNcWFJBymeBsMk2OSmLb3A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2506" y="6446067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45038" y="5150417"/>
            <a:ext cx="887240" cy="372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24</a:t>
            </a:fld>
            <a:endParaRPr lang="ru-RU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23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80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247665/pub_5c9a418c82fd5400b32a1b21_5c9a62fbd567d300b3d7d4ee/scale_120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275" y="967306"/>
            <a:ext cx="6645910" cy="38493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43925" y="1426743"/>
            <a:ext cx="4113350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июля 1944 г. 175-й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мужество и героизм, личного состава, проявленные при освобождении города Ковеля» присвоено почётное наименование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Уральско-Ковельская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4" name="Овал 3"/>
          <p:cNvSpPr/>
          <p:nvPr/>
        </p:nvSpPr>
        <p:spPr>
          <a:xfrm>
            <a:off x="9216427" y="3748135"/>
            <a:ext cx="977774" cy="398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91350" y="4586199"/>
            <a:ext cx="9311835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октября 1944 г. «За образцовое выполнение боевых заданий командования на фронте борьбы с немецкими захватчиками при освобождении Праги и проявленные при этом доблесть и мужество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175-я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«Уральско-Ковельская» СД награждена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Красного Знамени.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03667" y="3014804"/>
            <a:ext cx="552262" cy="253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voenpro.ru/img/images/mayka-voennay-razvedka-chyornay-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8" name="Прямоугольник 7"/>
          <p:cNvSpPr/>
          <p:nvPr/>
        </p:nvSpPr>
        <p:spPr>
          <a:xfrm>
            <a:off x="643925" y="753462"/>
            <a:ext cx="9163791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125-й Стрелковый Корпус – 175-я Стрелковая Дивизия</a:t>
            </a:r>
            <a:endParaRPr lang="ru-RU" sz="2800" dirty="0"/>
          </a:p>
        </p:txBody>
      </p:sp>
      <p:pic>
        <p:nvPicPr>
          <p:cNvPr id="9" name="Рисунок 8" descr="https://avatars.mds.yandex.net/get-pdb/1942510/f0190d95-6e33-4f55-972d-7f46fc6c9e36/s1200?webp=false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849" y="0"/>
            <a:ext cx="2160270" cy="8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get-pdb/214908/487c0d64-5d07-46ec-8333-607afd8e0442/s120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0118" y="5919017"/>
            <a:ext cx="4357370" cy="5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td2.mycdn.me/image?id=866780314557&amp;t=20&amp;plc=WEB&amp;tkn=*y8J_qjNcWFJBymeBsMk2OSmLb3A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2402" y="6392797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25</a:t>
            </a:fld>
            <a:endParaRPr lang="ru-RU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24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4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2" t="17187" r="21930" b="51253"/>
          <a:stretch/>
        </p:blipFill>
        <p:spPr bwMode="auto">
          <a:xfrm>
            <a:off x="581890" y="199505"/>
            <a:ext cx="3241965" cy="3441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7-62.ru/wa-data/public/shop/products/47/11/11147/images/11255/11255.750x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9018" y="696060"/>
            <a:ext cx="1696619" cy="1781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78778" y="615217"/>
            <a:ext cx="5730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РАНЕНИЕ.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марта 1945 года, осколочное ранение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левой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ягодицы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Полевом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госпитале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05825.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лечения ПЕРЕВЕДЕН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1327" y="2537234"/>
            <a:ext cx="6096000" cy="14680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апрель –май 1945г.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47-я Армия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</a:t>
            </a:r>
            <a:r>
              <a:rPr lang="ru-RU" sz="2400" b="1" dirty="0" smtClean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129 СК- </a:t>
            </a:r>
            <a:r>
              <a:rPr lang="ru-RU" sz="2000" b="1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143 </a:t>
            </a:r>
            <a:r>
              <a:rPr lang="ru-RU" sz="2000" b="1" dirty="0" smtClean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СД, 635 сп.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Командир взвода управления 76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мм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ПТП 635 СП. 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pastvu.com/_p/a/7/f/h/7fh8lrwz3dmkugj8q1.jpe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0325" y="3618472"/>
            <a:ext cx="7939435" cy="3044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avatars.mds.yandex.net/get-pdb/214908/487c0d64-5d07-46ec-8333-607afd8e0442/s120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643" y="6054029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get-pdb/1942510/f0190d95-6e33-4f55-972d-7f46fc6c9e36/s1200?webp=false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669" y="0"/>
            <a:ext cx="2160270" cy="8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voenpro.ru/img/images/mayka-voennay-razvedka-chyornay-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1" name="Прямоугольник 10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td2.mycdn.me/image?id=866780314557&amp;t=20&amp;plc=WEB&amp;tkn=*y8J_qjNcWFJBymeBsMk2OSmLb3A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2506" y="6446067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26</a:t>
            </a:fld>
            <a:endParaRPr lang="ru-RU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25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36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194" y="635406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47А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500" y="635406"/>
            <a:ext cx="1042813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участвовала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Варшавско - Познанской и Восточно-Померанской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операции,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успешно овладела несколькими городами Германии в Померании, разгромила окружённую группировку противника в городе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Шнайдемюль, затем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наступлении на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штеттинском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ходе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Берлинской наступательной операции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Берлинская наступательная операция"/>
              </a:rPr>
              <a:t>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апреля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армия,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наряду с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2-й ТА,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вышла в район западнее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Потсдама,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соединилась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4-й ТА,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завершив окружение берлинской группировки противника.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мая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армия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вышла к 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Эльбе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северо-западнее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Бранденбурга.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battle.volgadmin.ru/Maps/Images/karta_40_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928" y="3888318"/>
            <a:ext cx="7143750" cy="276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498803" y="4430312"/>
            <a:ext cx="579421" cy="389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avatars.mds.yandex.net/get-pdb/214908/487c0d64-5d07-46ec-8333-607afd8e0442/s120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637" y="0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voenpro.ru/img/images/mayka-voennay-razvedka-chyornay-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0" name="Прямоугольник 9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s://avatars.mds.yandex.net/get-pdb/1942510/f0190d95-6e33-4f55-972d-7f46fc6c9e36/s1200?webp=false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668" y="126005"/>
            <a:ext cx="2160270" cy="636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td2.mycdn.me/image?id=866780314557&amp;t=20&amp;plc=WEB&amp;tkn=*y8J_qjNcWFJBymeBsMk2OSmLb3A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2506" y="6446067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27</a:t>
            </a:fld>
            <a:endParaRPr lang="ru-RU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26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78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voenpro.ru/img/images/mayka-voennay-razvedka-chyornay-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1" name="Прямоугольник 10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avatars.mds.yandex.net/get-pdb/1948869/0253a2fd-e63f-4337-afa7-1cf73f119b23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77" y="518896"/>
            <a:ext cx="11158529" cy="591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s://avatars.mds.yandex.net/get-pdb/214908/487c0d64-5d07-46ec-8333-607afd8e0442/s120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649" y="5984367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itd2.mycdn.me/image?id=866780314557&amp;t=20&amp;plc=WEB&amp;tkn=*y8J_qjNcWFJBymeBsMk2OSmLb3A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7507" y="6380075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2" t="17187" r="21930" b="51253"/>
          <a:stretch/>
        </p:blipFill>
        <p:spPr bwMode="auto">
          <a:xfrm>
            <a:off x="0" y="0"/>
            <a:ext cx="3253881" cy="4363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ttp://www.opaltai.ru/home/VOV/IstoriiPobedy/CHavkin/NastupenkahRejhstaga..jpe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881" y="518896"/>
            <a:ext cx="4929138" cy="281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https://xn--b1aa3b.xn--p1ai/upload/medialibrary/494/494a34c32eea6640a147b1d4eac87b54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1415" y="0"/>
            <a:ext cx="3030585" cy="43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300329" y="4214775"/>
            <a:ext cx="5594623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Гвардии старший лейтенант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Федченко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Мефодьевич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начав войну 22 июня 1941 года, закончил ее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мая 1945 года в Берлине ,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расписавшись на  стене Рейхстага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https://avatars.mds.yandex.net/get-pdb/1942510/f0190d95-6e33-4f55-972d-7f46fc6c9e36/s1200?webp=fals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507" y="-17691"/>
            <a:ext cx="2160270" cy="817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28</a:t>
            </a:fld>
            <a:endParaRPr lang="ru-RU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27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87527" y="5606332"/>
            <a:ext cx="2233613" cy="36036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41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(Ф Н М  41-45 гг. 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36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uku.travel/wp-content/uploads/2019/06/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18" y="733331"/>
            <a:ext cx="11706132" cy="59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avatars.mds.yandex.net/get-pdb/1942510/f0190d95-6e33-4f55-972d-7f46fc6c9e36/s1200?webp=false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8453" y="0"/>
            <a:ext cx="2160270" cy="73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8466" y="3024804"/>
            <a:ext cx="2652667" cy="3648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3544" y="298764"/>
            <a:ext cx="4418456" cy="3085198"/>
          </a:xfrm>
          <a:prstGeom prst="rect">
            <a:avLst/>
          </a:prstGeom>
        </p:spPr>
      </p:pic>
      <p:pic>
        <p:nvPicPr>
          <p:cNvPr id="6" name="Рисунок 5" descr="D:\___Архив\Desktop\541351.bmp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4305"/>
            <a:ext cx="4729193" cy="297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214908/487c0d64-5d07-46ec-8333-607afd8e0442/s120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756" y="5988827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td2.mycdn.me/image?id=866780314557&amp;t=20&amp;plc=WEB&amp;tkn=*y8J_qjNcWFJBymeBsMk2OSmLb3A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7507" y="6380075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 descr="http://voenpro.ru/img/images/mayka-voennay-razvedka-chyornay-1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0" name="Прямоугольник 9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29</a:t>
            </a:fld>
            <a:endParaRPr lang="ru-RU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808483" y="18106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28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planeta.ru/_nw/527/28056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4" y="63375"/>
            <a:ext cx="12113536" cy="63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4" y="0"/>
            <a:ext cx="4022390" cy="5197205"/>
          </a:xfrm>
          <a:prstGeom prst="rect">
            <a:avLst/>
          </a:prstGeom>
        </p:spPr>
      </p:pic>
      <p:pic>
        <p:nvPicPr>
          <p:cNvPr id="4" name="Рисунок 3" descr="D:\___Архив\Desktop\G F\Биография\001 продедушка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8031" y="0"/>
            <a:ext cx="2688879" cy="3512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Картинки по запросу фото города моздока до войны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7482" y="2974562"/>
            <a:ext cx="5354115" cy="36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9737" y="5197205"/>
            <a:ext cx="3044423" cy="3359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>
                <a:solidFill>
                  <a:srgbClr val="44444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Георгиевский кавалер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406" y="5623729"/>
            <a:ext cx="3703578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44444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Федченко Мефодий Николаевич</a:t>
            </a:r>
            <a:r>
              <a:rPr lang="ru-RU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Младший урядник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avatars.mds.yandex.net/get-zen_doc/164147/pub_5d007fdc19c6dd00ad05e75a_5d0095de05d2fa00ad9d9762/scale_1200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2124" y="90535"/>
            <a:ext cx="440266" cy="814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catalog.faleristika.info/wp-content/uploads/sites/2/2018/07/orden_sv_anny_4st-02-1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68240" y="497940"/>
            <a:ext cx="534153" cy="754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439879" y="3603279"/>
            <a:ext cx="2737031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Кавалер </a:t>
            </a:r>
            <a:r>
              <a:rPr lang="ru-RU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Ордена </a:t>
            </a:r>
          </a:p>
          <a:p>
            <a:pPr algn="ctr"/>
            <a:r>
              <a:rPr lang="ru-RU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Святой </a:t>
            </a: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Анны 4 степени.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81044" y="4357309"/>
            <a:ext cx="352134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Федченко Николай Георгиевич</a:t>
            </a:r>
            <a:r>
              <a:rPr lang="ru-RU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Вахмистр</a:t>
            </a: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td2.mycdn.me/image?id=866780314557&amp;t=20&amp;plc=WEB&amp;tkn=*y8J_qjNcWFJBymeBsMk2OSmLb3A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802257" y="6003793"/>
            <a:ext cx="2511542" cy="897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3</a:t>
            </a:fld>
            <a:endParaRPr lang="ru-RU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03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34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015825/63f4d575-000e-46a3-a5a8-67ffb1e7ba85/s120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440" y="20699"/>
            <a:ext cx="11370169" cy="62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voenpro.ru/img/images/mayka-voennay-razvedka-chyornay-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8837" y="4135698"/>
            <a:ext cx="4610590" cy="2722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avatars.mds.yandex.net/get-pdb/214908/487c0d64-5d07-46ec-8333-607afd8e0442/s120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5447" y="6126013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td2.mycdn.me/image?id=866780314557&amp;t=20&amp;plc=WEB&amp;tkn=*y8J_qjNcWFJBymeBsMk2OSmLb3A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1712" y="6437013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0307" y="20699"/>
            <a:ext cx="4789284" cy="3331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2" y="11481"/>
            <a:ext cx="4834550" cy="3241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30</a:t>
            </a:fld>
            <a:endParaRPr lang="ru-RU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29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71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31</a:t>
            </a:fld>
            <a:endParaRPr lang="ru-RU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187011.selcdn.ru/thumbnails/photos/2017/09/04/yxwgzmu2xvaufcfx_102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96" y="244177"/>
            <a:ext cx="11160151" cy="661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2094" y="117693"/>
            <a:ext cx="112262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Принимал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оборонительных боях в Приграничном сражении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войск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Юго-Западного фронта на Львовском направлении летом 1941 года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Выходил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окружения из-под Умани.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Осенью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1941 года участвовал в оборонительных боях в Донбассе.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зимне- весенней компании 1942 года наступал на Харьковском направлении.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После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провального наступления под Харьковом весной 1942 года выходил из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окружения, сохранив при этом два орудия. ( Награжден медалью «За боевые заслуги»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Летом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1942года оборонялся на Воронежском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направлении, осенью -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отступлении.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Зимой 1942,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весной и летом 1943 года принял участие в Сталинградской битве и освобождении городов в Большой излучине Дона.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 сентября 1943года принял участие в форсировании Днепра и захвате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плацдарма. Участвовал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битве за Днепр, освобождении городов Украины и Белоруссии, освобождении Варшавы,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боях за Германию и Берлинской наступательной операции.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Награждён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орденом «Отечественной войны»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медалями.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voenpro.ru/img/images/mayka-voennay-razvedka-chyornay-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8" name="Прямоугольник 7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58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1954" y="690761"/>
            <a:ext cx="676164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окончании Великой Отечественной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</a:p>
          <a:p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47-я армия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вошла в состав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образованной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июня 1945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 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советских оккупационных войск в Германии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Дислоцировалась в г. Галле.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Армия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расформирована 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05 февраля 1946 года.</a:t>
            </a: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129 СК был выведен из Германии в конце мая 1945 года в Донбасс.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209" y="4270237"/>
            <a:ext cx="3986073" cy="2261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Гвардии старший лейтенант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Федченко  Николай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Мефодьевич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ДЕМОБИЛИЗОВАЛСЯ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рядов Красной Армии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МАЯ 1946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(24 года)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 АРТЕМОВСКЕ,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Луганской области.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2" t="17187" r="21930" b="51253"/>
          <a:stretch/>
        </p:blipFill>
        <p:spPr bwMode="auto">
          <a:xfrm>
            <a:off x="667974" y="-28904"/>
            <a:ext cx="3253881" cy="4363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7-62.ru/wa-data/public/shop/products/47/11/11147/images/11255/11255.750x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2082" y="690761"/>
            <a:ext cx="701513" cy="950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www.goldenkorona.ru/pic/orden_vov_1_stepeni_b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287" y="3524434"/>
            <a:ext cx="1336367" cy="14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Бессмертный полк. Казахстан. Донец Николай Михайлович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0238">
            <a:off x="5996576" y="3829136"/>
            <a:ext cx="1230841" cy="206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ntik-skupka.com.ua/wp-content/uploads/2016/01/8647840.jpg.pagespeed.ce.gtNcWeh-qp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487" y="3796265"/>
            <a:ext cx="4295830" cy="204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7-62.ru/wa-data/public/shop/products/47/11/11147/images/11255/11255.750x0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9712" y="4988696"/>
            <a:ext cx="788035" cy="975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16904" y="3429972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Награждён: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 descr="https://avatars.mds.yandex.net/get-pdb/214908/487c0d64-5d07-46ec-8333-607afd8e0442/s1200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871" y="6029285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http://voenpro.ru/img/images/mayka-voennay-razvedka-chyornay-1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4" name="Прямоугольник 13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https://avatars.mds.yandex.net/get-pdb/1942510/f0190d95-6e33-4f55-972d-7f46fc6c9e36/s1200?webp=fals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800" y="-3659"/>
            <a:ext cx="2160270" cy="73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itd2.mycdn.me/image?id=866780314557&amp;t=20&amp;plc=WEB&amp;tkn=*y8J_qjNcWFJBymeBsMk2OSmLb3A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5826" y="6446067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32</a:t>
            </a:fld>
            <a:endParaRPr lang="ru-RU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80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2009 год\Коссово 2009 ЗАМОК\101MSDCF\DSC028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27" y="497942"/>
            <a:ext cx="11235350" cy="63600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1727" y="497942"/>
            <a:ext cx="547734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06 июня 1946 года РОДИТЕЛИ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ПОЖЕНИЛИСЬ.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2" t="17187" r="21930" b="51253"/>
          <a:stretch/>
        </p:blipFill>
        <p:spPr bwMode="auto">
          <a:xfrm>
            <a:off x="6922585" y="357009"/>
            <a:ext cx="2428167" cy="2936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89917" y="409871"/>
            <a:ext cx="2346325" cy="2936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356" y="4373449"/>
            <a:ext cx="2328425" cy="2405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668" y="3293249"/>
            <a:ext cx="2652161" cy="35647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14" y="800602"/>
            <a:ext cx="4689696" cy="3484695"/>
          </a:xfrm>
          <a:prstGeom prst="rect">
            <a:avLst/>
          </a:prstGeom>
        </p:spPr>
      </p:pic>
      <p:pic>
        <p:nvPicPr>
          <p:cNvPr id="11" name="Picture 4" descr="http://voenpro.ru/img/images/mayka-voennay-razvedka-chyornay-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2" name="Прямоугольник 11"/>
          <p:cNvSpPr/>
          <p:nvPr/>
        </p:nvSpPr>
        <p:spPr>
          <a:xfrm>
            <a:off x="11793042" y="6498124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33</a:t>
            </a:fld>
            <a:endParaRPr lang="ru-RU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32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39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rogiby.info/files/kossovo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582" y="38476"/>
            <a:ext cx="11969723" cy="63057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5308" y="54322"/>
            <a:ext cx="111682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Коссовская </a:t>
            </a:r>
            <a:r>
              <a:rPr lang="ru-RU" sz="24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средняя школа, </a:t>
            </a:r>
            <a:r>
              <a:rPr lang="ru-RU" sz="2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преподаватель физической культуры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https://i.mycdn.me/image?id=546897078456&amp;t=3&amp;plc=WEB&amp;tkn=*U0pCsmKz4agB8KcuK53EqZgJNKY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48960"/>
            <a:ext cx="8181686" cy="330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3963" y="2770360"/>
            <a:ext cx="3530851" cy="3713898"/>
          </a:xfrm>
          <a:prstGeom prst="rect">
            <a:avLst/>
          </a:prstGeom>
        </p:spPr>
      </p:pic>
      <p:pic>
        <p:nvPicPr>
          <p:cNvPr id="6" name="Picture 4" descr="http://voenpro.ru/img/images/mayka-voennay-razvedka-chyornay-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8" name="Прямоугольник 7"/>
          <p:cNvSpPr/>
          <p:nvPr/>
        </p:nvSpPr>
        <p:spPr>
          <a:xfrm>
            <a:off x="11803752" y="6511417"/>
            <a:ext cx="388248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34</a:t>
            </a:fld>
            <a:endParaRPr lang="ru-RU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594800" y="54322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33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15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?r=AyH4iRPQ2q0otWIFepML2LxRufwpqZ6Vzl6vu9YaMlBlQ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17" y="301240"/>
            <a:ext cx="11438313" cy="640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www.sb.by/images/2014/2014/oktobr/10-%D0%B8%D1%81%D1%82%D0%BE%D1%80%D0%B8%D1%8F-%D1%83%D1%87%D0%B8%D1%82%D0%B5%D0%BB%D1%8F-%D0%BA%D0%BE%D1%81%D1%81%D0%BE%D0%B2%D0%BE-0207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448553"/>
            <a:ext cx="7025489" cy="432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9510" y="1448553"/>
            <a:ext cx="3464438" cy="4164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://voenpro.ru/img/images/mayka-voennay-razvedka-chyornay-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7757" y="6392333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6" name="Прямоугольник 5"/>
          <p:cNvSpPr/>
          <p:nvPr/>
        </p:nvSpPr>
        <p:spPr>
          <a:xfrm>
            <a:off x="11734201" y="6457685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35</a:t>
            </a:fld>
            <a:endParaRPr lang="ru-RU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34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40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114" y="1781269"/>
            <a:ext cx="4264341" cy="38024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29613" y="560447"/>
            <a:ext cx="412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Учебный центр академии в городе Луге.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276" y="1810693"/>
            <a:ext cx="4837241" cy="3802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2114" y="652780"/>
            <a:ext cx="44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Ленинград. Артиллерийская академия.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5504" y="977804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 г</a:t>
            </a:r>
          </a:p>
        </p:txBody>
      </p:sp>
      <p:pic>
        <p:nvPicPr>
          <p:cNvPr id="7" name="Рисунок 6" descr="http://itd2.mycdn.me/image?id=866780314557&amp;t=20&amp;plc=WEB&amp;tkn=*y8J_qjNcWFJBymeBsMk2OSmLb3A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5043446" y="5554300"/>
            <a:ext cx="2292350" cy="651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4" descr="http://voenpro.ru/img/images/mayka-voennay-razvedka-chyornay-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9" name="Прямоугольник 8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36</a:t>
            </a:fld>
            <a:endParaRPr lang="ru-RU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35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33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elaruscity.net/ivacevichi/images/map_ivacevichi_region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700" y="324283"/>
            <a:ext cx="11561503" cy="6309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D:\___Архив\Desktop\На печать\DSC01250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4820" y="678624"/>
            <a:ext cx="2188222" cy="384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___Архив\Desktop\На печать\DSC01248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4628" y="0"/>
            <a:ext cx="3340730" cy="362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587" y="3020993"/>
            <a:ext cx="2426334" cy="3239959"/>
          </a:xfrm>
          <a:prstGeom prst="rect">
            <a:avLst/>
          </a:prstGeom>
        </p:spPr>
      </p:pic>
      <p:pic>
        <p:nvPicPr>
          <p:cNvPr id="7" name="Рисунок 6" descr="https://ds05.infourok.ru/uploads/ex/12dc/000ac13b-0cbd384e/hello_html_m1b35489d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0718" y="6260952"/>
            <a:ext cx="6644640" cy="474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 descr="http://voenpro.ru/img/images/mayka-voennay-razvedka-chyornay-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9766" y="6451299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0" name="Прямоугольник 9"/>
          <p:cNvSpPr/>
          <p:nvPr/>
        </p:nvSpPr>
        <p:spPr>
          <a:xfrm>
            <a:off x="11793042" y="6498124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03486" y="4712383"/>
            <a:ext cx="4013856" cy="10156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Федченко  Николай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Мефодьевич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30 мая 1976 года.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Похоронен в городе Коссово.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  <a:endParaRPr lang="ru-RU" sz="2000" dirty="0"/>
          </a:p>
        </p:txBody>
      </p:sp>
      <p:pic>
        <p:nvPicPr>
          <p:cNvPr id="12" name="Рисунок 11" descr="D:\___Архив\Desktop\G F\GF Автобиография в фото\Родители и я\С папой 1960 год        335.jpg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18" y="340807"/>
            <a:ext cx="2750958" cy="3838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37</a:t>
            </a:fld>
            <a:endParaRPr lang="ru-RU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36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4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435" y="894607"/>
            <a:ext cx="7435914" cy="167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 1941года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лейтенант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лет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ВЫПУСКНИК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1-го РОСТОВСКОГО АРТИЛЛЕРИЙСКОГО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УЧИЛИЩА ПРОТИВОТАНКОВОЙ АРТИЛЛЕРИИ (РАУ).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Киевский Особый ВО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avatars.mds.yandex.net/get-pdb/214908/487c0d64-5d07-46ec-8333-607afd8e0442/s120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642" y="6134249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1942510/f0190d95-6e33-4f55-972d-7f46fc6c9e36/s1200?webp=false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162" y="0"/>
            <a:ext cx="2160270" cy="97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://voenpro.ru/img/images/mayka-voennay-razvedka-chyornay-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pic>
        <p:nvPicPr>
          <p:cNvPr id="9" name="Picture 4" descr="http://voenpro.ru/img/images/mayka-voennay-razvedka-chyornay-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55120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0" name="Прямоугольник 9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itd2.mycdn.me/image?id=866780314557&amp;t=20&amp;plc=WEB&amp;tkn=*y8J_qjNcWFJBymeBsMk2OSmLb3A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6031" y="6429013"/>
            <a:ext cx="2435383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avatars.mds.yandex.net/get-zen_doc/1222645/pub_5c12456be430de00aaac9e42_5c124b54eaf0a500aa6a0760/scale_120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054" y="2054336"/>
            <a:ext cx="6603138" cy="407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forum.vgd.ru/file.php?a=preview&amp;fid=389551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9888" y="1065665"/>
            <a:ext cx="1267486" cy="1176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4</a:t>
            </a:fld>
            <a:endParaRPr lang="ru-RU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04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Рисунок 14" descr="http://www.anumiz.ru/img/213/9782b1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678838" y="786887"/>
            <a:ext cx="1961064" cy="160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Примеры знаков различия РККА, образца 1935 г.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2157" y="2242615"/>
            <a:ext cx="1106805" cy="1670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Пример офицерских петлиц РККА ВОВ 1940 - 1943 гг.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7069" y="3912665"/>
            <a:ext cx="2738472" cy="2221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98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09726" y="784292"/>
            <a:ext cx="811492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сентября 1951 года</a:t>
            </a:r>
            <a:r>
              <a:rPr lang="ru-RU" dirty="0">
                <a:solidFill>
                  <a:srgbClr val="FF7FF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Постановления Совета Министров ССР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существовавшего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Ростове-на Дону с 1937года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Ростовского артиллерийского училище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(в годы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1-е Ростовское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военное артиллерийское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училище ПТА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было создано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Ростовское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 артиллерийское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инженерное училище 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готовящий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военных инженеров для РВСН.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ic.pics.livejournal.com/lexstar61/65311167/5261/5261_9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68" y="2791176"/>
            <a:ext cx="3571419" cy="26231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074059" y="2329511"/>
            <a:ext cx="7441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октябре 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1961 года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училищу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присвоено имя первого Главнокомандующего Ракетными войсками стратегического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назначения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М.И. Неделина.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8916" y="3252841"/>
            <a:ext cx="74057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сентябре 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1962 года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училище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переименовано</a:t>
            </a:r>
          </a:p>
          <a:p>
            <a:pPr algn="ctr" fontAlgn="base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Ростовское высшее командно-инженерное училище (РВКИУ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главного маршала артиллерии М. И. Неделина.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1982 году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было рассекречено и переименовано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Ростовское высшее военное командно-инженерное училище ракетных войск (РВВКИУ РВ)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главного маршала артиллерии М. И. Неделина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0594" y="5322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2010 года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Ростовский военный институт стал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филиалом Военной академии РВСН имени Петра Великого.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407406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04а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 descr="7-я ракетная бригад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777" y="2969842"/>
            <a:ext cx="2326741" cy="244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Ростовское высшее военное командно-инженерное училище ракетных войск имени главного маршала артиллерии М.И. Неделина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3377">
            <a:off x="382708" y="235390"/>
            <a:ext cx="3150320" cy="28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nummi.cdnvideo.ru/images/detailed/164/2304_avers_l0ds-9a.pn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50" y="4318260"/>
            <a:ext cx="857873" cy="179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4" descr="http://voenpro.ru/img/images/mayka-voennay-razvedka-chyornay-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5" name="Прямоугольник 14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vsn.info/images/coat/vuz_rostov_rvvkiurv_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0683" y="4828977"/>
            <a:ext cx="14478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4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ont.ws/uploads/posts/99724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4108" y="615636"/>
            <a:ext cx="5770542" cy="5495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80255" y="783743"/>
            <a:ext cx="8347706" cy="2816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июнь 1941-сентябрь1942 годы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КИЕВСКИЙ ОСОБЫЙ ВОЕННЫЙ ОКРУГ,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ЮЖНЫЙ ФРОНТ,   ЮГО- ЗАПАДНЫЙ ФРОНТ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ВОРОНЕЖСКИЙ ФРОНТ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u="sng" dirty="0" smtClean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6-я Армия</a:t>
            </a:r>
            <a:r>
              <a:rPr lang="ru-RU" sz="2400" b="1" dirty="0" smtClean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-15-я Авиадесантная бригад</a:t>
            </a:r>
            <a:r>
              <a:rPr lang="ru-RU" sz="2400" dirty="0" smtClean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</a:t>
            </a:r>
            <a:r>
              <a:rPr lang="ru-RU" sz="2800" b="1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МК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бригада расформирована из-за больших потерь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командир огневого взвода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u="sng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 tooltip="12 июля"/>
            </a:endParaRPr>
          </a:p>
        </p:txBody>
      </p:sp>
      <p:pic>
        <p:nvPicPr>
          <p:cNvPr id="6" name="Рисунок 5" descr="https://s00.yaplakal.com/pics/pics_original/9/4/0/628304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03" y="3613364"/>
            <a:ext cx="6697186" cy="3179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2" t="17187" r="21930" b="51253"/>
          <a:stretch/>
        </p:blipFill>
        <p:spPr bwMode="auto">
          <a:xfrm>
            <a:off x="681561" y="657749"/>
            <a:ext cx="1469590" cy="18915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avatars.mds.yandex.net/get-pdb/214908/487c0d64-5d07-46ec-8333-607afd8e0442/s120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011" y="6075963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get-pdb/1942510/f0190d95-6e33-4f55-972d-7f46fc6c9e36/s1200?webp=false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869" y="-37803"/>
            <a:ext cx="2160270" cy="92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http://voenpro.ru/img/images/mayka-voennay-razvedka-chyornay-1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3" name="Прямоугольник 12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http://itd2.mycdn.me/image?id=866780314557&amp;t=20&amp;plc=WEB&amp;tkn=*y8J_qjNcWFJBymeBsMk2OSmLb3A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2869" y="6408641"/>
            <a:ext cx="1973655" cy="42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6</a:t>
            </a:fld>
            <a:endParaRPr lang="ru-RU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05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6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old.ivo.unn.ru/vi/project/pics/shems/shems4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1913" y="588475"/>
            <a:ext cx="6280087" cy="6269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avatars.mds.yandex.net/get-pdb/214908/487c0d64-5d07-46ec-8333-607afd8e0442/s12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353" y="6375397"/>
            <a:ext cx="435737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://voenpro.ru/img/images/mayka-voennay-razvedka-chyornay-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201" y="6446067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8" name="Прямоугольник 7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avatars.mds.yandex.net/get-pdb/1942510/f0190d95-6e33-4f55-972d-7f46fc6c9e36/s1200?webp=fals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668" y="0"/>
            <a:ext cx="2160270" cy="81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0" y="749548"/>
            <a:ext cx="6255945" cy="249299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Юго-Западный фронт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образован на юго-западном направлении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 июня 1941 года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основании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приказа  НКО СССР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 22 июня 1941 года на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Киевского Особого военного округа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составе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5-й,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6-й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12-й и 26-й армий.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376328"/>
            <a:ext cx="6578938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сентябре — ноябре 1941 года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остатки сил Юго-Западного фронта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отошл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рубеж восточнее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Курска, Харькова, Изюма,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были пополнены новобранцами очередного года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призыва.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июля 1942 года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Юго-Западный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расформирован. Действовавшие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его составе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армии были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переданы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Южному фронту,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8-я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воздушная армия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Сталинградскому фронту.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7</a:t>
            </a:fld>
            <a:endParaRPr lang="ru-RU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06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748" y="681443"/>
            <a:ext cx="11065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Великой Отечественной войны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Армия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развёрнута в составе 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Юго- Западного фронта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львовском направлении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армии входили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два стрелковых корпуса,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15-й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механизированные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корпуса 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кавалерийский корпус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два укрепрайона,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 артиллерийских и других частей. 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avatars.mds.yandex.net/get-pdb/1942510/f0190d95-6e33-4f55-972d-7f46fc6c9e36/s1200?webp=fals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668" y="0"/>
            <a:ext cx="2160270" cy="8172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199" y="2004882"/>
            <a:ext cx="11032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6-я Армия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вела оборонительные бои в приграничном сражении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северо-западнее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Львова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ударами сил противника была вынуждена отступить на </a:t>
            </a:r>
            <a:r>
              <a:rPr lang="ru-RU" sz="20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Броды, Ямполь, Бердичев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июля фронт обороны 6-й 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армии был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разорван. </a:t>
            </a:r>
            <a:endParaRPr lang="ru-RU" sz="2000" b="1" dirty="0" smtClean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Противник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достиг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Житомир</a:t>
            </a:r>
            <a:r>
              <a:rPr lang="ru-RU" sz="20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Бердичев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6-й армии входили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 стрелковых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корпуса,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4-й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15-й механизированные корпуса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Войска армии на 9 июля занимали оборону у города 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Бердичев, сдерживая противника.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1601" y="3943874"/>
            <a:ext cx="10483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июля 1941г. 6-я армия -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составе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Южного фронта.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боёв в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июле 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августе 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1942 года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отступала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сдерживая немецкие войска.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199" y="4679043"/>
            <a:ext cx="10915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августа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1941 года во время 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сражения под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УМАНЬЮ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вместе с частями 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12-й армии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попала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окружение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по 8 августа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окружения вышло до 11 000 человек и 1015 автомашин с боевым 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имуществом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состава 6-й и 12-й 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армий.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315" y="6029765"/>
            <a:ext cx="1155222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Командование армии, включая 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генерал-лейтенанта И.Н. Музыченко, </a:t>
            </a:r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попало в 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плен</a:t>
            </a:r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погибло.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августа 1941 года 6-я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армия была расформирована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8</a:t>
            </a:fld>
            <a:endParaRPr lang="ru-RU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07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4" descr="http://voenpro.ru/img/images/mayka-voennay-razvedka-chyornay-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9766" y="6451299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2" name="Прямоугольник 11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942510/f0190d95-6e33-4f55-972d-7f46fc6c9e36/s1200?webp=fals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2866" y="0"/>
            <a:ext cx="2160270" cy="8172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07379" y="146614"/>
            <a:ext cx="1101584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Bef>
                <a:spcPts val="1440"/>
              </a:spcBef>
              <a:spcAft>
                <a:spcPts val="1440"/>
              </a:spcAft>
            </a:pP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37" y="611053"/>
            <a:ext cx="11054281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6-я Армия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Второе формирование.</a:t>
            </a:r>
          </a:p>
          <a:p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Образована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августа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1941 года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 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48-го СК 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составе Южного фронта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Обороняла </a:t>
            </a:r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рубеж по левому берегу </a:t>
            </a:r>
            <a:r>
              <a:rPr lang="ru-RU" sz="2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Днепра</a:t>
            </a:r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районе </a:t>
            </a:r>
            <a:r>
              <a:rPr lang="ru-RU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северо-западнее Днепропетровска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сентября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1941 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вела бои в ходе 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обороны Донбасса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составе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Юго- Западного фронта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январе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1942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участвовала в 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Барвенково- Лозовской,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мае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1942г.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Харьковской наступательных операциях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окружения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Харьковом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состоявшегося 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мая 1942 года,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тяжёлых боёв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частям 6-й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армии удалось пробиться к своим войскам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июня 1942 года 6-я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армия была расформирована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0492" y="3511847"/>
            <a:ext cx="111267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6-я Армия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Третье формирование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Образована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июля1942 г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базе 6-й резервной армии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резерва 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Ставки ВГК.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июля 1942 г.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составе Воронежского фронта.</a:t>
            </a: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июле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1942 года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участвовала в 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Воронежско- Ворошиловской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стратегической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оборонительной операции.</a:t>
            </a:r>
          </a:p>
          <a:p>
            <a:pPr algn="ctr"/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августе вела наступательные бои, в ходе которых освободила г. 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Коротояк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захватила два плацдарма на правом берегу 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Дона.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19 декабря 1942года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вошла в состав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Юго-Западного фронта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2-го формирования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E9434-B106-4C97-A6DB-3303BD894F77}" type="slidenum">
              <a:rPr lang="ru-RU" smtClean="0"/>
              <a:t>9</a:t>
            </a:fld>
            <a:endParaRPr lang="ru-RU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808483" y="0"/>
            <a:ext cx="368300" cy="334963"/>
          </a:xfrm>
          <a:prstGeom prst="rect">
            <a:avLst/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08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4" descr="http://voenpro.ru/img/images/mayka-voennay-razvedka-chyornay-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9766" y="6451299"/>
            <a:ext cx="457799" cy="411933"/>
          </a:xfrm>
          <a:prstGeom prst="rect">
            <a:avLst/>
          </a:prstGeom>
          <a:noFill/>
          <a:extLst/>
        </p:spPr>
      </p:pic>
      <p:sp>
        <p:nvSpPr>
          <p:cNvPr id="10" name="Прямоугольник 9"/>
          <p:cNvSpPr/>
          <p:nvPr/>
        </p:nvSpPr>
        <p:spPr>
          <a:xfrm>
            <a:off x="11786609" y="6511417"/>
            <a:ext cx="352982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32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1879</TotalTime>
  <Words>1025</Words>
  <Application>Microsoft Office PowerPoint</Application>
  <PresentationFormat>Широкоэкранный</PresentationFormat>
  <Paragraphs>378</Paragraphs>
  <Slides>37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</vt:lpstr>
      <vt:lpstr>Garamond</vt:lpstr>
      <vt:lpstr>Georgia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Georg</dc:creator>
  <cp:lastModifiedBy>Georg</cp:lastModifiedBy>
  <cp:revision>160</cp:revision>
  <dcterms:created xsi:type="dcterms:W3CDTF">2020-01-24T13:26:16Z</dcterms:created>
  <dcterms:modified xsi:type="dcterms:W3CDTF">2020-04-29T12:33:26Z</dcterms:modified>
</cp:coreProperties>
</file>