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9427-820F-4870-937E-5E78E79CF86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96C0905-4595-4CF9-986C-21026466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7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9427-820F-4870-937E-5E78E79CF86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0905-4595-4CF9-986C-21026466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2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9427-820F-4870-937E-5E78E79CF86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0905-4595-4CF9-986C-21026466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9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9427-820F-4870-937E-5E78E79CF86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0905-4595-4CF9-986C-21026466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7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6CC9427-820F-4870-937E-5E78E79CF86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96C0905-4595-4CF9-986C-21026466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9427-820F-4870-937E-5E78E79CF86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0905-4595-4CF9-986C-21026466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2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9427-820F-4870-937E-5E78E79CF86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0905-4595-4CF9-986C-21026466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9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9427-820F-4870-937E-5E78E79CF86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0905-4595-4CF9-986C-21026466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9427-820F-4870-937E-5E78E79CF86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0905-4595-4CF9-986C-21026466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2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9427-820F-4870-937E-5E78E79CF86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0905-4595-4CF9-986C-21026466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5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9427-820F-4870-937E-5E78E79CF866}" type="datetimeFigureOut">
              <a:rPr lang="ru-RU" smtClean="0"/>
              <a:t>05.05.2020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0905-4595-4CF9-986C-21026466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0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6CC9427-820F-4870-937E-5E78E79CF86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96C0905-4595-4CF9-986C-21026466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3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sv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68180-F717-4A9D-8514-69E2A98A2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>
                <a:latin typeface="Monotype Corsiva" panose="03010101010201010101" pitchFamily="66" charset="0"/>
              </a:rPr>
              <a:t>Гайсинский Лев Александрович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65C908-E37F-422A-946E-D35D7EBFDE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Участник Великой Отечественной Войны 1941-1945гг.</a:t>
            </a:r>
          </a:p>
        </p:txBody>
      </p:sp>
    </p:spTree>
    <p:extLst>
      <p:ext uri="{BB962C8B-B14F-4D97-AF65-F5344CB8AC3E}">
        <p14:creationId xmlns:p14="http://schemas.microsoft.com/office/powerpoint/2010/main" val="131747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C88BA3-65EC-456C-97CC-56D5B298E3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88" y="861391"/>
            <a:ext cx="297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429D9-92A5-4EA0-8F1F-C61AFF88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0" y="98249"/>
            <a:ext cx="6298361" cy="668307"/>
          </a:xfrm>
        </p:spPr>
        <p:txBody>
          <a:bodyPr>
            <a:noAutofit/>
          </a:bodyPr>
          <a:lstStyle/>
          <a:p>
            <a:r>
              <a:rPr lang="ru-RU" sz="2800" dirty="0"/>
              <a:t>Благодарности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5DE64C-F86E-4BA0-88F7-326628FD9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427" y="847903"/>
            <a:ext cx="2888883" cy="385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95C41E-DE07-4AF1-A564-BF36887037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058" y="3212688"/>
            <a:ext cx="2786532" cy="371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E56AA6-29AD-4E47-89A4-7C01712E60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054" y="861391"/>
            <a:ext cx="297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E023B7-F3C0-4489-9CFE-0261383868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234" y="3212688"/>
            <a:ext cx="2786532" cy="371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2460B6-473C-40E8-96B0-C1DA9CE382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870" y="3314315"/>
            <a:ext cx="2720468" cy="362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895684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964DD-CE92-4DD6-BA0F-F76CADEC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354" y="-14179"/>
            <a:ext cx="8100656" cy="99961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Награды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DCAFB-6542-451D-A9BB-37EF65FF1B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478" y="3266239"/>
            <a:ext cx="4595885" cy="344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440CB4-AF13-4802-AD0E-69929CC93D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511285"/>
            <a:ext cx="4346714" cy="434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249062-800D-48C5-9AC4-7886D5C7CE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653" y="72827"/>
            <a:ext cx="4346714" cy="326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1D11DF-7C1A-4765-AB8C-01138FC07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3339" y="-533714"/>
            <a:ext cx="3260036" cy="434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EFA46A-9040-4B00-B943-689A0F98EB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191" y="728167"/>
            <a:ext cx="4121426" cy="309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B10C24-64A5-4BEA-A25E-6D23480075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61894" y="3251750"/>
            <a:ext cx="3091070" cy="412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983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964B4-09ED-47C6-B545-F2900737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118" y="-151472"/>
            <a:ext cx="10058400" cy="1609344"/>
          </a:xfrm>
        </p:spPr>
        <p:txBody>
          <a:bodyPr/>
          <a:lstStyle/>
          <a:p>
            <a:r>
              <a:rPr lang="ru-RU" dirty="0"/>
              <a:t>Окончание службы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5B4B4-3E09-4F29-9C85-CB0D36E78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9" y="1298711"/>
            <a:ext cx="5848881" cy="5367131"/>
          </a:xfrm>
        </p:spPr>
        <p:txBody>
          <a:bodyPr>
            <a:normAutofit/>
          </a:bodyPr>
          <a:lstStyle/>
          <a:p>
            <a:r>
              <a:rPr lang="ru-RU" dirty="0"/>
              <a:t>Гайсинский Лев Александрович – ветеран 76 гвардейской Черниговской стрелковой дивизии и 61 Армии чему есть подтверждение в виде именных личных удостоверений и нагрудных знаков. </a:t>
            </a:r>
          </a:p>
          <a:p>
            <a:r>
              <a:rPr lang="ru-RU" dirty="0"/>
              <a:t>Демобилизован он был по приказу Главнокомандующего Советскими оккупационными войсками в Германии Маршала Советского Союза </a:t>
            </a:r>
            <a:r>
              <a:rPr lang="ru-RU" dirty="0" err="1"/>
              <a:t>Г.К.Жукова</a:t>
            </a:r>
            <a:r>
              <a:rPr lang="ru-RU" dirty="0"/>
              <a:t> и члена Военного Совета Генерал-Лейтенанта Телегина 29 июля 1945г, также ему объявлена благодарность: «За честную службу на благо нашей Родины».</a:t>
            </a:r>
          </a:p>
          <a:p>
            <a:r>
              <a:rPr lang="ru-RU" dirty="0"/>
              <a:t>Вернулся в </a:t>
            </a:r>
            <a:r>
              <a:rPr lang="ru-RU" dirty="0" err="1"/>
              <a:t>г.Омск</a:t>
            </a:r>
            <a:r>
              <a:rPr lang="ru-RU" dirty="0"/>
              <a:t>. Усыновил Бориса – сына Ларионовой Веры Васильевной. Женился на ней. Устроился на работу в Агрегатный завод им. </a:t>
            </a:r>
            <a:r>
              <a:rPr lang="ru-RU" dirty="0" err="1"/>
              <a:t>В.В.Куйбышева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622796-1EFD-48C8-A988-020F77DC08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48087">
            <a:off x="6059485" y="1903955"/>
            <a:ext cx="3502966" cy="4670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F9B0A-AEAF-4388-88AB-09E7CF672F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06546">
            <a:off x="8242246" y="621711"/>
            <a:ext cx="3981491" cy="29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1924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B655D-6E8E-414E-BD34-D57DCF4A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854" y="230707"/>
            <a:ext cx="3529383" cy="2008910"/>
          </a:xfrm>
        </p:spPr>
        <p:txBody>
          <a:bodyPr>
            <a:normAutofit/>
          </a:bodyPr>
          <a:lstStyle/>
          <a:p>
            <a:r>
              <a:rPr lang="ru-RU" sz="4000" dirty="0"/>
              <a:t>Юбилейные</a:t>
            </a:r>
            <a:br>
              <a:rPr lang="ru-RU" sz="4000" dirty="0"/>
            </a:br>
            <a:r>
              <a:rPr lang="ru-RU" sz="4000" dirty="0"/>
              <a:t> медали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ABE01B-815C-4E0C-AC32-EB6E2E122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8" y="187690"/>
            <a:ext cx="4482819" cy="336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66449B-7A45-47D1-B2BE-FC4507C7B7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688" y="2491282"/>
            <a:ext cx="3445564" cy="344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35F998-517B-4E8B-91B9-52B4E09AB9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1821" y="2885303"/>
            <a:ext cx="3262185" cy="434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2DCFF6-D263-4B20-B84B-D3D2234D3A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09472" y="3024440"/>
            <a:ext cx="3262184" cy="434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437007-3E80-4DDF-80EF-EBBB1A61C2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19727" y="-76914"/>
            <a:ext cx="3882151" cy="409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29886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589BF-421A-4267-AC45-C40935B8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859" y="-379501"/>
            <a:ext cx="10058400" cy="1609344"/>
          </a:xfrm>
        </p:spPr>
        <p:txBody>
          <a:bodyPr>
            <a:normAutofit/>
          </a:bodyPr>
          <a:lstStyle/>
          <a:p>
            <a:r>
              <a:rPr lang="ru-RU" sz="4400" dirty="0"/>
              <a:t>Юбилейные медали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070E86-A44A-4D53-BB00-88B18650D4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216" y="709298"/>
            <a:ext cx="4706043" cy="437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BF6E97-EA9E-474E-AE20-90AF95F936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322" y="2895144"/>
            <a:ext cx="5283808" cy="396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C485C0-DBD8-415F-86F5-6AC2110A8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2997" y="157247"/>
            <a:ext cx="3529533" cy="470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132789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1E971-BB6E-403A-9AB9-60A94B50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75" y="-185531"/>
            <a:ext cx="10058400" cy="1609344"/>
          </a:xfrm>
        </p:spPr>
        <p:txBody>
          <a:bodyPr/>
          <a:lstStyle/>
          <a:p>
            <a:r>
              <a:rPr lang="ru-RU" dirty="0"/>
              <a:t>Жизнь после войны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EA559A-6A14-4366-A1EB-C10736D28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48" y="1047982"/>
            <a:ext cx="6550152" cy="56244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Лев Александрович вел активную воспитательную и военно-патриотическую работу среди молодёжи. Принимал активное участие в социалистических соревнованиях, различных съездах. Его приглашали на важные мероприятия в другие города, в т.ч. и в Москву. </a:t>
            </a:r>
          </a:p>
          <a:p>
            <a:r>
              <a:rPr lang="ru-RU" dirty="0"/>
              <a:t>Его любил рабочий коллектив, а также все дети, подростки.</a:t>
            </a:r>
          </a:p>
          <a:p>
            <a:r>
              <a:rPr lang="ru-RU" dirty="0"/>
              <a:t>Награждён множеством дипломов, благодарственных писем, памятными знаками.</a:t>
            </a:r>
          </a:p>
          <a:p>
            <a:r>
              <a:rPr lang="ru-RU" dirty="0"/>
              <a:t>Воспитал сына и двух внуков (мою маму – Елену и дядю Олега). </a:t>
            </a:r>
          </a:p>
          <a:p>
            <a:r>
              <a:rPr lang="ru-RU" dirty="0"/>
              <a:t>К сожалению, его жизнь трагически оборвалась 21 мая 2000г, он не дожил всего несколько месяцев до своего юбилея. Если бы не определенные обстоятельства, он бы мог жить и сейчас.</a:t>
            </a:r>
          </a:p>
          <a:p>
            <a:r>
              <a:rPr lang="ru-RU" dirty="0"/>
              <a:t> Всего через три года родилась я, его первая правнучка. Я опечалена тем, что не смогла застать вживую Героя нашей семьи, Героя Великой Отечественной Войны. Но тем не менее я очень горжусь своим прадедом! И хочу, чтобы он тоже мной гордился! Нашу историю пишут простые люди, каждый человек по отдельности. Без них не было бы победы, не было бы нашей страны. Это забыть невозможно.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29785F-9B8F-498E-97D2-55AC59F5FF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936" y="1047982"/>
            <a:ext cx="4218366" cy="56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562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3064E3-C657-40A1-95BC-1098858B75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2159">
            <a:off x="7927732" y="-233313"/>
            <a:ext cx="4151014" cy="55346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9CA9D3-D7DF-4B8E-8976-41721D9E2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4714" y="-652377"/>
            <a:ext cx="5048640" cy="673152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5D07A9-8829-4040-B51E-FA1FE5AB3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774" y="0"/>
            <a:ext cx="4051300" cy="40513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ACB4E0-9C4C-4E79-8ED7-D19CF8EACB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148" y="3538697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F77E42-3FD8-48B2-9768-D72C14404C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59942">
            <a:off x="8062570" y="2267041"/>
            <a:ext cx="3668978" cy="48919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312DE6-CF5A-461F-B2FE-3CF0874E30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440" y="3238673"/>
            <a:ext cx="5157047" cy="38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8158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54B5E4-A301-4F7E-A4A4-CD5F29606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3068" y="-373758"/>
            <a:ext cx="3038475" cy="405130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1B1A7E-3D3C-4771-B415-3C5873A8BF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49840">
            <a:off x="6903095" y="557447"/>
            <a:ext cx="5706445" cy="42798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990279-DE8A-4064-9585-2DFEFDB576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8493" y="2320510"/>
            <a:ext cx="3821596" cy="50954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9C1C67-0126-4179-B0A9-26D2B466B6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519" y="-157168"/>
            <a:ext cx="4930637" cy="3372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BF2108-F77A-4DDE-B28B-A845CB3829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57705" y="1671362"/>
            <a:ext cx="3372959" cy="44972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09BAD11-1DC7-46CF-A1EA-BFA7A0118B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12093">
            <a:off x="3119402" y="3737067"/>
            <a:ext cx="2382261" cy="3800808"/>
          </a:xfrm>
          <a:prstGeom prst="rect">
            <a:avLst/>
          </a:prstGeom>
        </p:spPr>
      </p:pic>
      <p:pic>
        <p:nvPicPr>
          <p:cNvPr id="9" name="Рисунок 8" descr="Закругленная стрелка по часовой стрелке">
            <a:extLst>
              <a:ext uri="{FF2B5EF4-FFF2-40B4-BE49-F238E27FC236}">
                <a16:creationId xmlns:a16="http://schemas.microsoft.com/office/drawing/2014/main" id="{1B58D86D-5985-4064-9A27-2F4DD06E2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4059" y="3632195"/>
            <a:ext cx="914400" cy="914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7786D98-20C7-4553-96E2-38B6A763D6E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03869" y="2789353"/>
            <a:ext cx="3304898" cy="4406531"/>
          </a:xfrm>
          <a:prstGeom prst="rect">
            <a:avLst/>
          </a:prstGeom>
        </p:spPr>
      </p:pic>
      <p:pic>
        <p:nvPicPr>
          <p:cNvPr id="21" name="Рисунок 20" descr="Закругленная стрелка по часовой стрелке">
            <a:extLst>
              <a:ext uri="{FF2B5EF4-FFF2-40B4-BE49-F238E27FC236}">
                <a16:creationId xmlns:a16="http://schemas.microsoft.com/office/drawing/2014/main" id="{9FBC8299-2D96-4CAF-B7DF-2F1C48E6ABF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95271" y="6318581"/>
            <a:ext cx="441866" cy="4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9004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03373B-8432-4679-8E89-AB6943A4E9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26754">
            <a:off x="4224934" y="1312922"/>
            <a:ext cx="6288658" cy="47164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AB0C1D-5E06-4007-A171-389E747070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983" y="0"/>
            <a:ext cx="5044017" cy="378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3205D7-4F01-4EB8-9A52-F5AB9C0C20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65380">
            <a:off x="525416" y="2363799"/>
            <a:ext cx="3909666" cy="521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629EA0-1088-4D1D-A0DC-1FE3B64B1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96" y="-33613"/>
            <a:ext cx="5088834" cy="381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A1D1FE-D23F-489C-8682-C6737D8FC4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5324">
            <a:off x="7309103" y="3303519"/>
            <a:ext cx="4862414" cy="364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Закругленная стрелка по часовой стрелке">
            <a:extLst>
              <a:ext uri="{FF2B5EF4-FFF2-40B4-BE49-F238E27FC236}">
                <a16:creationId xmlns:a16="http://schemas.microsoft.com/office/drawing/2014/main" id="{85F18F4D-CA52-46A9-ADDC-BEF58A4A31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79843" y="1514061"/>
            <a:ext cx="914400" cy="914400"/>
          </a:xfrm>
          <a:prstGeom prst="rect">
            <a:avLst/>
          </a:prstGeom>
        </p:spPr>
      </p:pic>
      <p:pic>
        <p:nvPicPr>
          <p:cNvPr id="17" name="Рисунок 16" descr="Закругленная стрелка по часовой стрелке">
            <a:extLst>
              <a:ext uri="{FF2B5EF4-FFF2-40B4-BE49-F238E27FC236}">
                <a16:creationId xmlns:a16="http://schemas.microsoft.com/office/drawing/2014/main" id="{AF826E05-F39C-4BF4-8D59-B29D36191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2648" y="4665341"/>
            <a:ext cx="914400" cy="914400"/>
          </a:xfrm>
          <a:prstGeom prst="rect">
            <a:avLst/>
          </a:prstGeom>
        </p:spPr>
      </p:pic>
      <p:pic>
        <p:nvPicPr>
          <p:cNvPr id="19" name="Рисунок 18" descr="Закругленная стрелка по часовой стрелке">
            <a:extLst>
              <a:ext uri="{FF2B5EF4-FFF2-40B4-BE49-F238E27FC236}">
                <a16:creationId xmlns:a16="http://schemas.microsoft.com/office/drawing/2014/main" id="{F2141080-CD09-4449-8D8B-A71F767AE4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63311" y="924421"/>
            <a:ext cx="690590" cy="69059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1C287FE-465D-419A-8C72-565664B69DD3}"/>
              </a:ext>
            </a:extLst>
          </p:cNvPr>
          <p:cNvCxnSpPr/>
          <p:nvPr/>
        </p:nvCxnSpPr>
        <p:spPr>
          <a:xfrm>
            <a:off x="4954187" y="3678720"/>
            <a:ext cx="2283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CDB7588-A45A-4E67-8AD7-5DEAD973A1C5}"/>
              </a:ext>
            </a:extLst>
          </p:cNvPr>
          <p:cNvCxnSpPr/>
          <p:nvPr/>
        </p:nvCxnSpPr>
        <p:spPr>
          <a:xfrm>
            <a:off x="7147983" y="2928730"/>
            <a:ext cx="0" cy="854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323EF26-55BF-4217-A491-1A68E851D4B7}"/>
              </a:ext>
            </a:extLst>
          </p:cNvPr>
          <p:cNvCxnSpPr/>
          <p:nvPr/>
        </p:nvCxnSpPr>
        <p:spPr>
          <a:xfrm flipV="1">
            <a:off x="6400800" y="2875722"/>
            <a:ext cx="747183" cy="106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9A3F667-758E-4B1E-B021-FBFCCD28F0F4}"/>
              </a:ext>
            </a:extLst>
          </p:cNvPr>
          <p:cNvCxnSpPr/>
          <p:nvPr/>
        </p:nvCxnSpPr>
        <p:spPr>
          <a:xfrm flipH="1">
            <a:off x="4954187" y="2978080"/>
            <a:ext cx="1261083" cy="521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0520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7539B-BDA6-4688-AE59-F71A81CEC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0"/>
            <a:ext cx="10058400" cy="1609344"/>
          </a:xfrm>
        </p:spPr>
        <p:txBody>
          <a:bodyPr/>
          <a:lstStyle/>
          <a:p>
            <a:r>
              <a:rPr lang="ru-RU" dirty="0"/>
              <a:t>Сведения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AF250-376A-4D1E-8F01-52F269953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325217"/>
            <a:ext cx="7116417" cy="539363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Год рождения: 19.12.1915 </a:t>
            </a:r>
          </a:p>
          <a:p>
            <a:r>
              <a:rPr lang="ru-RU" dirty="0"/>
              <a:t>Место рождения: Украинская ССР, Полтавская обл., г. Кременчуг</a:t>
            </a:r>
          </a:p>
          <a:p>
            <a:r>
              <a:rPr lang="ru-RU" dirty="0"/>
              <a:t>Национальность: Еврей</a:t>
            </a:r>
          </a:p>
          <a:p>
            <a:r>
              <a:rPr lang="ru-RU" dirty="0"/>
              <a:t>Политическая принадлежность: Коммунист</a:t>
            </a:r>
          </a:p>
          <a:p>
            <a:r>
              <a:rPr lang="ru-RU" dirty="0"/>
              <a:t>Образование: 10 классов</a:t>
            </a:r>
          </a:p>
          <a:p>
            <a:r>
              <a:rPr lang="ru-RU" dirty="0"/>
              <a:t>В 20-30гг. учился при заводах машиностроительного профиля в учебном заведении-школе ФЗУ по подготовке рабочих-литейщиков, кузнецов, фрезеровщиков 1,5г.</a:t>
            </a:r>
          </a:p>
          <a:p>
            <a:r>
              <a:rPr lang="ru-RU" dirty="0"/>
              <a:t>Прошел школу пионервожатых в 1935-1936гг, стал старшим пионервожатым.</a:t>
            </a:r>
          </a:p>
          <a:p>
            <a:r>
              <a:rPr lang="ru-RU" dirty="0"/>
              <a:t>На начало войны имел жену и дочь Елену.</a:t>
            </a:r>
          </a:p>
          <a:p>
            <a:r>
              <a:rPr lang="ru-RU" dirty="0"/>
              <a:t>Был назначен зам. командира роты по политчасти, удостоверение №419, начальником штаба бригады содействия милиции.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C2154-73A1-4F10-84DF-E8759B5484E1}"/>
              </a:ext>
            </a:extLst>
          </p:cNvPr>
          <p:cNvSpPr txBox="1"/>
          <p:nvPr/>
        </p:nvSpPr>
        <p:spPr>
          <a:xfrm>
            <a:off x="7474226" y="6187934"/>
            <a:ext cx="372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Фото Гайсинского Л.А. до войны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169306-D697-4BB3-B310-E41F1C78F8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344" y="420920"/>
            <a:ext cx="4286569" cy="57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8219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E57A2D-82BE-45D1-94CD-163FD7E1D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6421" y="-440924"/>
            <a:ext cx="5138532" cy="6851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56F16A-2D62-4B9E-83ED-617031947C1E}"/>
              </a:ext>
            </a:extLst>
          </p:cNvPr>
          <p:cNvSpPr txBox="1"/>
          <p:nvPr/>
        </p:nvSpPr>
        <p:spPr>
          <a:xfrm>
            <a:off x="212035" y="4961571"/>
            <a:ext cx="5660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Школа пионервожатых. Удостоверение</a:t>
            </a:r>
          </a:p>
          <a:p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56A001-D84B-4015-8E76-105003965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25965F-E4F8-4FDD-911C-18560C233CD1}"/>
              </a:ext>
            </a:extLst>
          </p:cNvPr>
          <p:cNvSpPr txBox="1"/>
          <p:nvPr/>
        </p:nvSpPr>
        <p:spPr>
          <a:xfrm>
            <a:off x="7341704" y="6334539"/>
            <a:ext cx="172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Школа ФЗУ</a:t>
            </a:r>
          </a:p>
        </p:txBody>
      </p:sp>
    </p:spTree>
    <p:extLst>
      <p:ext uri="{BB962C8B-B14F-4D97-AF65-F5344CB8AC3E}">
        <p14:creationId xmlns:p14="http://schemas.microsoft.com/office/powerpoint/2010/main" val="11865946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1150E-C1ED-496A-AD66-EAC7FC9D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118872"/>
            <a:ext cx="10058400" cy="1609344"/>
          </a:xfrm>
        </p:spPr>
        <p:txBody>
          <a:bodyPr/>
          <a:lstStyle/>
          <a:p>
            <a:r>
              <a:rPr lang="ru-RU" dirty="0"/>
              <a:t>Начало боевого пути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8BDC6-4E83-4759-ACE7-837571A7C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35" y="1490472"/>
            <a:ext cx="5993163" cy="5340626"/>
          </a:xfrm>
        </p:spPr>
        <p:txBody>
          <a:bodyPr>
            <a:normAutofit/>
          </a:bodyPr>
          <a:lstStyle/>
          <a:p>
            <a:r>
              <a:rPr lang="ru-RU" dirty="0"/>
              <a:t>Призван Кременчугским РВК, Украинской ССР, Полтавской обл., Кременчугским районом 23 июня 1941г.</a:t>
            </a:r>
          </a:p>
          <a:p>
            <a:r>
              <a:rPr lang="ru-RU" dirty="0"/>
              <a:t>Лев Александрович был взят в истребительный батальон по борьбе со шпионажем и диверсантами в </a:t>
            </a:r>
            <a:r>
              <a:rPr lang="ru-RU" dirty="0" err="1"/>
              <a:t>г.Кременчуге</a:t>
            </a:r>
            <a:r>
              <a:rPr lang="ru-RU" dirty="0"/>
              <a:t>. Командир батальона старший лейтенант милиции </a:t>
            </a:r>
            <a:r>
              <a:rPr lang="ru-RU" dirty="0" err="1"/>
              <a:t>Сиряченко</a:t>
            </a:r>
            <a:r>
              <a:rPr lang="ru-RU" dirty="0"/>
              <a:t> Григорий Семенович, командир роты Соколовский Иосиф Моисеевич. </a:t>
            </a:r>
          </a:p>
          <a:p>
            <a:r>
              <a:rPr lang="ru-RU" dirty="0"/>
              <a:t>Добровольцы сражались с парашютным десантом и диверсантами врага в прифронтовой полосе, а также охраняли предприятия и учреждения г. Кременчуга и близлежащих городов. 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9E6F78-3DF6-4EDE-9734-B1937CF89A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198" y="1302476"/>
            <a:ext cx="5271186" cy="5271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02395E-8C1B-4DC2-9D3A-CFFDDD671520}"/>
              </a:ext>
            </a:extLst>
          </p:cNvPr>
          <p:cNvSpPr txBox="1"/>
          <p:nvPr/>
        </p:nvSpPr>
        <p:spPr>
          <a:xfrm>
            <a:off x="1226847" y="5943838"/>
            <a:ext cx="5103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Газета «Красная звезда» с выделенной самим прадедом </a:t>
            </a:r>
          </a:p>
          <a:p>
            <a:r>
              <a:rPr lang="ru-RU" sz="1400" b="1" i="1" dirty="0"/>
              <a:t>Информацией об истребительных батальонах, где он</a:t>
            </a:r>
          </a:p>
          <a:p>
            <a:r>
              <a:rPr lang="ru-RU" sz="1400" b="1" i="1" dirty="0"/>
              <a:t>Служил в начале войны</a:t>
            </a:r>
          </a:p>
        </p:txBody>
      </p:sp>
    </p:spTree>
    <p:extLst>
      <p:ext uri="{BB962C8B-B14F-4D97-AF65-F5344CB8AC3E}">
        <p14:creationId xmlns:p14="http://schemas.microsoft.com/office/powerpoint/2010/main" val="224649667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AB4E9-9DD1-4D00-A25D-AE09AAF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70" y="-118872"/>
            <a:ext cx="10058400" cy="1609344"/>
          </a:xfrm>
        </p:spPr>
        <p:txBody>
          <a:bodyPr>
            <a:normAutofit/>
          </a:bodyPr>
          <a:lstStyle/>
          <a:p>
            <a:r>
              <a:rPr lang="ru-RU" sz="4800" dirty="0"/>
              <a:t>Личная трагедия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A93C3F5-BF62-47EB-9757-1E57D3F5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4" y="1285461"/>
            <a:ext cx="6109252" cy="54731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10 июля 1941г начались бомбардировки </a:t>
            </a:r>
            <a:r>
              <a:rPr lang="ru-RU" dirty="0" err="1"/>
              <a:t>г.Кременчуга</a:t>
            </a:r>
            <a:r>
              <a:rPr lang="ru-RU" dirty="0"/>
              <a:t>. В один из авианалетов дом семьи прадеда был полностью разрушен, все погибли. Через тридцать лет родится моя мама, прадедушка даст ей уже столь знакомое имя своей первой погибшей дочери – Елена.</a:t>
            </a:r>
          </a:p>
          <a:p>
            <a:r>
              <a:rPr lang="ru-RU" dirty="0"/>
              <a:t>В составе истребительного батальона он получил тяжелое ранение, его контузило, была получена травма нижних конечностей ног. </a:t>
            </a:r>
          </a:p>
          <a:p>
            <a:r>
              <a:rPr lang="ru-RU" dirty="0"/>
              <a:t>В 1943г. Находился в госпитале в </a:t>
            </a:r>
            <a:r>
              <a:rPr lang="ru-RU" dirty="0" err="1"/>
              <a:t>г.Омске</a:t>
            </a:r>
            <a:r>
              <a:rPr lang="ru-RU" dirty="0"/>
              <a:t>. Познакомился с медсестрой – Ларионовой Верой Васильевной. Она стала его любовью. Жизнь вновь обрела смысл. Хранится множество их писем друг другу до самого его возвращения в Омск летом 1945г. В 1945г у моей прабабушки рождается сын Борис, но он не был родным прадеду. Лев Александрович усыновляет его. До конца своей жизни он будет любит свою жену, а детей и внуков считать ближе, чем просто родными.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CBD453-46AB-4875-8F34-5DC6CB6A14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552" y="273172"/>
            <a:ext cx="4287608" cy="5716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9DE173-2E65-4E1E-9DCE-8810746C6980}"/>
              </a:ext>
            </a:extLst>
          </p:cNvPr>
          <p:cNvSpPr txBox="1"/>
          <p:nvPr/>
        </p:nvSpPr>
        <p:spPr>
          <a:xfrm>
            <a:off x="7474226" y="5897218"/>
            <a:ext cx="333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Фото во время войны</a:t>
            </a:r>
          </a:p>
        </p:txBody>
      </p:sp>
    </p:spTree>
    <p:extLst>
      <p:ext uri="{BB962C8B-B14F-4D97-AF65-F5344CB8AC3E}">
        <p14:creationId xmlns:p14="http://schemas.microsoft.com/office/powerpoint/2010/main" val="157337850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B9BC5-B966-4DAB-8E3D-452CC99C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423" y="-485317"/>
            <a:ext cx="10058400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Письма с фронта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A6AC5B-D4E6-4A19-A813-C04D5FF290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573" y="558581"/>
            <a:ext cx="3507387" cy="46765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F3790A-E8BB-4AC7-9152-5C0F9C4C38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459" y="2841126"/>
            <a:ext cx="3248465" cy="43312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FF4CDE-EA5D-4A3C-B5DD-B867EB1674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5120">
            <a:off x="8919883" y="129134"/>
            <a:ext cx="3216274" cy="42883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F84BBA-B36F-4AC7-81C0-E234F79EE4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8140">
            <a:off x="7628650" y="-35965"/>
            <a:ext cx="2591655" cy="34555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5BCC41-CAF2-4691-A28D-22409C7A6E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94789">
            <a:off x="8475249" y="3053768"/>
            <a:ext cx="2858081" cy="3810774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230E90-BDC1-4687-8749-027037353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04622" y="3555751"/>
            <a:ext cx="3742411" cy="280680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70E9B7-B50A-4A0F-A902-5EDC4CCD98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7657">
            <a:off x="0" y="2225596"/>
            <a:ext cx="3384933" cy="45132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A6F4A8-4B6E-4210-8237-75DA4660E5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10304">
            <a:off x="475992" y="-225566"/>
            <a:ext cx="2985804" cy="39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4346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62109-C73C-4C67-BBFA-59E09C8F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3" y="-118872"/>
            <a:ext cx="10058400" cy="1609344"/>
          </a:xfrm>
        </p:spPr>
        <p:txBody>
          <a:bodyPr/>
          <a:lstStyle/>
          <a:p>
            <a:r>
              <a:rPr lang="ru-RU" dirty="0"/>
              <a:t>Боевой путь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11F54-BAB7-4095-A0D7-30E7896AD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060174"/>
            <a:ext cx="11542643" cy="563217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начале 1943 года Льва Александровича передали в состав 61 армии (командир генерал Белов) 9 гвардейского корпуса 76 гвардейской стрелковой дивизии (которая ранее именовалась 157 стрелковой дивизии) – командир дивизии генерал-майор Кирсанов. Он был определен в 239 гвардейский стрелковый полк под командованием полковника Андрусенко, 3 батальон -  командир капитан Грехов, 8 роту – командование - старший лейтенант Гусаков и </a:t>
            </a:r>
            <a:r>
              <a:rPr lang="ru-RU" dirty="0" err="1"/>
              <a:t>Сидорцев</a:t>
            </a:r>
            <a:r>
              <a:rPr lang="ru-RU" dirty="0"/>
              <a:t>.</a:t>
            </a:r>
          </a:p>
          <a:p>
            <a:r>
              <a:rPr lang="ru-RU" dirty="0"/>
              <a:t>Принимал участие в одном из важнейших сражений Великой Отечественной Войны – Курской битве. </a:t>
            </a:r>
          </a:p>
          <a:p>
            <a:r>
              <a:rPr lang="ru-RU" dirty="0"/>
              <a:t>Последовала Орловская наступательная операция, в ходе которой полк прадеда освободил город Болхов, </a:t>
            </a:r>
            <a:r>
              <a:rPr lang="ru-RU" dirty="0" err="1"/>
              <a:t>Черниговско-Припятская</a:t>
            </a:r>
            <a:r>
              <a:rPr lang="ru-RU" dirty="0"/>
              <a:t>, после этого сражения 76 дивизии было присвоено почетное наименование Черниговская.</a:t>
            </a:r>
          </a:p>
          <a:p>
            <a:r>
              <a:rPr lang="ru-RU" dirty="0"/>
              <a:t>Однако перенесенная контузия в 1941г. дала о себе знать и у Льва началось резкое </a:t>
            </a:r>
            <a:r>
              <a:rPr lang="ru-RU" dirty="0" err="1"/>
              <a:t>атрофирование</a:t>
            </a:r>
            <a:r>
              <a:rPr lang="ru-RU" dirty="0"/>
              <a:t> нижних конечностей ног. Он был переведен в 264 отдельный автомобильный батальон осенью 1943г. Командиром батальона являлся </a:t>
            </a:r>
            <a:r>
              <a:rPr lang="ru-RU" dirty="0" err="1"/>
              <a:t>Анипченко</a:t>
            </a:r>
            <a:r>
              <a:rPr lang="ru-RU" dirty="0"/>
              <a:t>. Батальон также подчинялся 61 Армии. </a:t>
            </a:r>
          </a:p>
          <a:p>
            <a:r>
              <a:rPr lang="ru-RU" dirty="0"/>
              <a:t>В начале 1944г прадед был переведен в 26 отдельный дорожно-строительный батальон под командованием капитана </a:t>
            </a:r>
            <a:r>
              <a:rPr lang="ru-RU" dirty="0" err="1"/>
              <a:t>Дербова</a:t>
            </a:r>
            <a:r>
              <a:rPr lang="ru-RU" dirty="0"/>
              <a:t>. При этом он получил специальность сапёра. </a:t>
            </a:r>
          </a:p>
          <a:p>
            <a:r>
              <a:rPr lang="ru-RU" dirty="0"/>
              <a:t>И все это время, 61 Армия, в составе которой находился дед на протяжении практически всей войны, уверенно продвигалась вперед, вглубь позиций противника. Одержана решительная победа в ходе Белорусской наступательной операции «Багратион». </a:t>
            </a:r>
          </a:p>
        </p:txBody>
      </p:sp>
    </p:spTree>
    <p:extLst>
      <p:ext uri="{BB962C8B-B14F-4D97-AF65-F5344CB8AC3E}">
        <p14:creationId xmlns:p14="http://schemas.microsoft.com/office/powerpoint/2010/main" val="34902001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1CB9BC-4B92-4ECF-B32F-A67BEBC3F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0709" y="-676230"/>
            <a:ext cx="4204253" cy="5605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8E74C3-EFB7-4551-AB4F-E82A834CA121}"/>
              </a:ext>
            </a:extLst>
          </p:cNvPr>
          <p:cNvSpPr txBox="1"/>
          <p:nvPr/>
        </p:nvSpPr>
        <p:spPr>
          <a:xfrm>
            <a:off x="-85642" y="3365854"/>
            <a:ext cx="613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Фото из семейных архивов – альбом Агрегатного завода </a:t>
            </a:r>
          </a:p>
          <a:p>
            <a:r>
              <a:rPr lang="ru-RU" i="1" dirty="0"/>
              <a:t>Им. </a:t>
            </a:r>
            <a:r>
              <a:rPr lang="ru-RU" i="1" dirty="0" err="1"/>
              <a:t>В.В.Куйбышева</a:t>
            </a:r>
            <a:endParaRPr lang="ru-RU" i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E96E36-737F-4A5F-85DC-882BF4A09A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784" y="24477"/>
            <a:ext cx="4170626" cy="3127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9CA264-4D1B-4F27-BF11-6B8FDA981C62}"/>
              </a:ext>
            </a:extLst>
          </p:cNvPr>
          <p:cNvSpPr txBox="1"/>
          <p:nvPr/>
        </p:nvSpPr>
        <p:spPr>
          <a:xfrm>
            <a:off x="7464784" y="2761002"/>
            <a:ext cx="324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/>
              <a:t>Удостоверение о вручении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6228A7-B8E2-4030-8007-E866AF9195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965" y="3123332"/>
            <a:ext cx="5325054" cy="3710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6B29EF-D337-49AB-98CD-7CB2F7E6CBB9}"/>
              </a:ext>
            </a:extLst>
          </p:cNvPr>
          <p:cNvSpPr txBox="1"/>
          <p:nvPr/>
        </p:nvSpPr>
        <p:spPr>
          <a:xfrm>
            <a:off x="5327374" y="6464191"/>
            <a:ext cx="478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Удостоверение о вручении памятного знака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3E3410-D581-4B47-ABF2-B090BC7C4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6202" y="3139422"/>
            <a:ext cx="2819838" cy="4532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40FC6-87E1-4301-BD9A-11446679F00D}"/>
              </a:ext>
            </a:extLst>
          </p:cNvPr>
          <p:cNvSpPr txBox="1"/>
          <p:nvPr/>
        </p:nvSpPr>
        <p:spPr>
          <a:xfrm>
            <a:off x="111588" y="6279525"/>
            <a:ext cx="167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Знак 61 Армии</a:t>
            </a:r>
          </a:p>
        </p:txBody>
      </p:sp>
    </p:spTree>
    <p:extLst>
      <p:ext uri="{BB962C8B-B14F-4D97-AF65-F5344CB8AC3E}">
        <p14:creationId xmlns:p14="http://schemas.microsoft.com/office/powerpoint/2010/main" val="30608468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856E2-E545-4F53-BF63-0483133F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51394"/>
            <a:ext cx="10058400" cy="1609344"/>
          </a:xfrm>
        </p:spPr>
        <p:txBody>
          <a:bodyPr/>
          <a:lstStyle/>
          <a:p>
            <a:r>
              <a:rPr lang="ru-RU" dirty="0"/>
              <a:t>Завершающий этап войны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362C8-5D00-4098-A82C-DD349E98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007164"/>
            <a:ext cx="11966713" cy="57183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начале 1945г. прадед был направлен в полевую передвижную авторемонтную базу №310, командир – капитан Романов. Это была финишная прямая. </a:t>
            </a:r>
          </a:p>
          <a:p>
            <a:r>
              <a:rPr lang="ru-RU" dirty="0"/>
              <a:t> Гайсинский Лев Александрович награжден медалью «За отвагу». За добросовестное выполнение обязанностей слесаря-монтажника, выработка превышена на 111%, ни одного брака, исполнителен и дисциплинирован. </a:t>
            </a:r>
          </a:p>
          <a:p>
            <a:r>
              <a:rPr lang="ru-RU" dirty="0"/>
              <a:t>Прадеду была объявлена благодарность приказом Верховного Главнокомандующего Маршала Советского Союза И.В. Сталина целых 6 раз! </a:t>
            </a:r>
          </a:p>
          <a:p>
            <a:r>
              <a:rPr lang="ru-RU" dirty="0"/>
              <a:t>За отличные боевые действия при прорыве глубоко эшелонированной обороны фашистов на западном берегу Вислы южнее Варшавы, 16 января 1945г (приказ №221). За овладение столицей Польши – Варшавой от17 января 1945г (приказ №223). К этому же событию, периоду относится вручение медали моему прадеду «За освобождение Варшавы» (А №112192).18 января 1945г. прадедушка участвовал в битвах за овладение городами и крупными узлами коммуникация Сохачев, </a:t>
            </a:r>
            <a:r>
              <a:rPr lang="ru-RU" dirty="0" err="1"/>
              <a:t>Скерневице</a:t>
            </a:r>
            <a:r>
              <a:rPr lang="ru-RU" dirty="0"/>
              <a:t> и </a:t>
            </a:r>
            <a:r>
              <a:rPr lang="ru-RU" dirty="0" err="1"/>
              <a:t>Лович</a:t>
            </a:r>
            <a:r>
              <a:rPr lang="ru-RU" dirty="0"/>
              <a:t>, приказ №228. А уже 29 января в ходе </a:t>
            </a:r>
            <a:r>
              <a:rPr lang="ru-RU" dirty="0" err="1"/>
              <a:t>Варшавско</a:t>
            </a:r>
            <a:r>
              <a:rPr lang="ru-RU" dirty="0"/>
              <a:t>-Познанской операции соединение, в котором был Лев Александрович вторглось в пределы немецком Померании и овладело городами </a:t>
            </a:r>
            <a:r>
              <a:rPr lang="ru-RU" dirty="0" err="1"/>
              <a:t>Шенланке</a:t>
            </a:r>
            <a:r>
              <a:rPr lang="ru-RU" dirty="0"/>
              <a:t>, </a:t>
            </a:r>
            <a:r>
              <a:rPr lang="ru-RU" dirty="0" err="1"/>
              <a:t>Лукатц-Крейц</a:t>
            </a:r>
            <a:r>
              <a:rPr lang="ru-RU" dirty="0"/>
              <a:t>, </a:t>
            </a:r>
            <a:r>
              <a:rPr lang="ru-RU" dirty="0" err="1"/>
              <a:t>Волденьберг</a:t>
            </a:r>
            <a:r>
              <a:rPr lang="ru-RU" dirty="0"/>
              <a:t> и </a:t>
            </a:r>
            <a:r>
              <a:rPr lang="ru-RU" dirty="0" err="1"/>
              <a:t>Дризен</a:t>
            </a:r>
            <a:r>
              <a:rPr lang="ru-RU" dirty="0"/>
              <a:t> (приказ №265). 5 марта он участвовал в овладении городов </a:t>
            </a:r>
            <a:r>
              <a:rPr lang="ru-RU" dirty="0" err="1"/>
              <a:t>Штаргард</a:t>
            </a:r>
            <a:r>
              <a:rPr lang="ru-RU" dirty="0"/>
              <a:t>, </a:t>
            </a:r>
            <a:r>
              <a:rPr lang="ru-RU" dirty="0" err="1"/>
              <a:t>Наугард</a:t>
            </a:r>
            <a:r>
              <a:rPr lang="ru-RU" dirty="0"/>
              <a:t> и </a:t>
            </a:r>
            <a:r>
              <a:rPr lang="ru-RU" dirty="0" err="1"/>
              <a:t>Польцин</a:t>
            </a:r>
            <a:r>
              <a:rPr lang="ru-RU" dirty="0"/>
              <a:t> (приказ №290). </a:t>
            </a:r>
          </a:p>
          <a:p>
            <a:r>
              <a:rPr lang="ru-RU" dirty="0"/>
              <a:t>23 апреля 1945г прадед участвовал в прорыве обороны немцев с востока и в наступлении на столицу Германии (приказ №339). Лев Александрович получил медаль «За взятие Берлина» (Б №030829). 2 мая 1945г столица врага пала. </a:t>
            </a:r>
          </a:p>
          <a:p>
            <a:r>
              <a:rPr lang="ru-RU" dirty="0"/>
              <a:t>Прадеду была вручена еще одна медаль «За победу над Германией в Великой Отечественной Войне 1941-1945гг.» А затем и орден Отечественной Войны </a:t>
            </a:r>
            <a:r>
              <a:rPr lang="en-US" dirty="0"/>
              <a:t>II</a:t>
            </a:r>
            <a:r>
              <a:rPr lang="ru-RU" dirty="0"/>
              <a:t> степени (№937601).</a:t>
            </a:r>
          </a:p>
        </p:txBody>
      </p:sp>
    </p:spTree>
    <p:extLst>
      <p:ext uri="{BB962C8B-B14F-4D97-AF65-F5344CB8AC3E}">
        <p14:creationId xmlns:p14="http://schemas.microsoft.com/office/powerpoint/2010/main" val="301912008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110</TotalTime>
  <Words>1186</Words>
  <Application>Microsoft Office PowerPoint</Application>
  <PresentationFormat>Широкоэкранный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Cambria</vt:lpstr>
      <vt:lpstr>Monotype Corsiva</vt:lpstr>
      <vt:lpstr>Rockwell</vt:lpstr>
      <vt:lpstr>Rockwell Condensed</vt:lpstr>
      <vt:lpstr>Wingdings</vt:lpstr>
      <vt:lpstr>Дерево</vt:lpstr>
      <vt:lpstr>Гайсинский Лев Александрович</vt:lpstr>
      <vt:lpstr>Сведения </vt:lpstr>
      <vt:lpstr>Презентация PowerPoint</vt:lpstr>
      <vt:lpstr>Начало боевого пути</vt:lpstr>
      <vt:lpstr>Личная трагедия</vt:lpstr>
      <vt:lpstr>Письма с фронта</vt:lpstr>
      <vt:lpstr>Боевой путь</vt:lpstr>
      <vt:lpstr>Презентация PowerPoint</vt:lpstr>
      <vt:lpstr>Завершающий этап войны</vt:lpstr>
      <vt:lpstr>Благодарности</vt:lpstr>
      <vt:lpstr>Награды</vt:lpstr>
      <vt:lpstr>Окончание службы</vt:lpstr>
      <vt:lpstr>Юбилейные  медали</vt:lpstr>
      <vt:lpstr>Юбилейные медали</vt:lpstr>
      <vt:lpstr>Жизнь после войны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Гайсинский Лев Александрович</dc:title>
  <dc:creator>USER</dc:creator>
  <cp:lastModifiedBy>USER</cp:lastModifiedBy>
  <cp:revision>62</cp:revision>
  <dcterms:created xsi:type="dcterms:W3CDTF">2020-03-11T08:43:35Z</dcterms:created>
  <dcterms:modified xsi:type="dcterms:W3CDTF">2020-05-05T08:58:52Z</dcterms:modified>
</cp:coreProperties>
</file>