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Libre Franklin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  <p:embeddedFont>
      <p:font typeface="Libre Baskerville"/>
      <p:regular r:id="rId23"/>
      <p:bold r:id="rId24"/>
      <p: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Italic.fntdata"/><Relationship Id="rId22" Type="http://schemas.openxmlformats.org/officeDocument/2006/relationships/font" Target="fonts/Tahoma-bold.fntdata"/><Relationship Id="rId21" Type="http://schemas.openxmlformats.org/officeDocument/2006/relationships/font" Target="fonts/Tahoma-regular.fntdata"/><Relationship Id="rId24" Type="http://schemas.openxmlformats.org/officeDocument/2006/relationships/font" Target="fonts/LibreBaskerville-bold.fntdata"/><Relationship Id="rId23" Type="http://schemas.openxmlformats.org/officeDocument/2006/relationships/font" Target="fonts/LibreBaskervill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ibreBaskervill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ibreFranklin-regular.fntdata"/><Relationship Id="rId16" Type="http://schemas.openxmlformats.org/officeDocument/2006/relationships/slide" Target="slides/slide11.xml"/><Relationship Id="rId19" Type="http://schemas.openxmlformats.org/officeDocument/2006/relationships/font" Target="fonts/LibreFranklin-italic.fntdata"/><Relationship Id="rId18" Type="http://schemas.openxmlformats.org/officeDocument/2006/relationships/font" Target="fonts/LibreFrankli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fmla="val 4929" name="adj"/>
            </a:avLst>
          </a:prstGeom>
          <a:solidFill>
            <a:srgbClr val="FCF7BA"/>
          </a:soli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580"/>
              </a:spcBef>
              <a:spcAft>
                <a:spcPts val="0"/>
              </a:spcAft>
              <a:buSzPts val="221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7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rgbClr val="BDBD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" name="Google Shape;23;p2"/>
          <p:cNvSpPr txBox="1"/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" type="body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 rot="5400000">
            <a:off x="4709477" y="2194564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 rot="5400000">
            <a:off x="7699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fmla="val 4929" name="adj"/>
            </a:avLst>
          </a:prstGeom>
          <a:solidFill>
            <a:srgbClr val="FCF7BA"/>
          </a:soli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3" name="Google Shape;33;p4"/>
          <p:cNvSpPr txBox="1"/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b="0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1400"/>
              <a:buFont typeface="Libre Baskerville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 flipH="1" rot="10800000">
            <a:off x="69412" y="2376830"/>
            <a:ext cx="9013515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rgbClr val="BDBD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0" name="Google Shape;40;p4"/>
          <p:cNvSpPr/>
          <p:nvPr>
            <p:ph idx="12" type="sldNum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2040"/>
              <a:buNone/>
              <a:defRPr b="1" sz="24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b="1" sz="16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2040"/>
              <a:buNone/>
              <a:defRPr b="1" sz="24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b="1" sz="16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5" name="Google Shape;55;p6"/>
          <p:cNvSpPr txBox="1"/>
          <p:nvPr>
            <p:ph idx="3" type="body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4" type="body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fmla="val 4929" name="adj"/>
            </a:avLst>
          </a:prstGeom>
          <a:solidFill>
            <a:srgbClr val="FCF7BA"/>
          </a:soli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9" name="Google Shape;69;p9"/>
          <p:cNvSpPr txBox="1"/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" type="body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1530"/>
              <a:buNone/>
              <a:defRPr sz="1800"/>
            </a:lvl1pPr>
            <a:lvl2pPr indent="-228600" lvl="1" marL="914400" algn="l">
              <a:spcBef>
                <a:spcPts val="37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37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spcBef>
                <a:spcPts val="37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None/>
              <a:defRPr sz="9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5755" lvl="0" marL="457200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indent="-325755" lvl="1" marL="9144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indent="-325755" lvl="2" marL="1371600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indent="-320039" lvl="3" marL="1828800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indent="-342900" lvl="4" marL="22860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SzPts val="1360"/>
              <a:buFont typeface="Libre Baskerville"/>
              <a:buNone/>
              <a:defRPr sz="1600"/>
            </a:lvl1pPr>
            <a:lvl2pPr indent="-293369" lvl="1" marL="914400" algn="l">
              <a:spcBef>
                <a:spcPts val="37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82575" lvl="2" marL="1371600" algn="l">
              <a:spcBef>
                <a:spcPts val="370"/>
              </a:spcBef>
              <a:spcAft>
                <a:spcPts val="0"/>
              </a:spcAft>
              <a:buSzPts val="850"/>
              <a:buChar char="⚫"/>
              <a:defRPr sz="1000"/>
            </a:lvl3pPr>
            <a:lvl4pPr indent="-274319" lvl="3" marL="1828800" algn="l">
              <a:spcBef>
                <a:spcPts val="370"/>
              </a:spcBef>
              <a:spcAft>
                <a:spcPts val="0"/>
              </a:spcAft>
              <a:buSzPts val="720"/>
              <a:buChar char="⚫"/>
              <a:defRPr sz="900"/>
            </a:lvl4pPr>
            <a:lvl5pPr indent="-285750" lvl="4" marL="228600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Char char="o"/>
              <a:defRPr sz="900"/>
            </a:lvl5pPr>
            <a:lvl6pPr indent="-342900" lvl="5" marL="27432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/>
          <p:nvPr>
            <p:ph idx="12" type="sldNum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1" name="Google Shape;81;p10"/>
          <p:cNvSpPr/>
          <p:nvPr/>
        </p:nvSpPr>
        <p:spPr>
          <a:xfrm flipH="1" rot="10800000">
            <a:off x="68307" y="4683555"/>
            <a:ext cx="900684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rgbClr val="BDBD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4" name="Google Shape;84;p10"/>
          <p:cNvSpPr/>
          <p:nvPr>
            <p:ph idx="2" type="pic"/>
          </p:nvPr>
        </p:nvSpPr>
        <p:spPr>
          <a:xfrm>
            <a:off x="68308" y="66675"/>
            <a:ext cx="9001873" cy="4581525"/>
          </a:xfrm>
          <a:prstGeom prst="round2SameRect">
            <a:avLst>
              <a:gd fmla="val 7101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marR="0" rtl="0" algn="l">
              <a:spcBef>
                <a:spcPts val="370"/>
              </a:spcBef>
              <a:spcAft>
                <a:spcPts val="0"/>
              </a:spcAft>
              <a:buClr>
                <a:srgbClr val="BDBDBD"/>
              </a:buClr>
              <a:buSzPts val="17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marR="0" rtl="0" algn="l">
              <a:spcBef>
                <a:spcPts val="370"/>
              </a:spcBef>
              <a:spcAft>
                <a:spcPts val="0"/>
              </a:spcAft>
              <a:buClr>
                <a:srgbClr val="BDBDBD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marR="0" rtl="0" algn="l">
              <a:spcBef>
                <a:spcPts val="370"/>
              </a:spcBef>
              <a:spcAft>
                <a:spcPts val="0"/>
              </a:spcAft>
              <a:buClr>
                <a:srgbClr val="F9DDA8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F7B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fmla="val 4929" name="adj"/>
            </a:avLst>
          </a:prstGeom>
          <a:solidFill>
            <a:srgbClr val="FCF7BA"/>
          </a:solidFill>
          <a:ln cap="sq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b="0" i="0" sz="4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8935" lvl="0" marL="457200" marR="0" rtl="0" algn="l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58140" lvl="1" marL="91440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36550" lvl="2" marL="1371600" marR="0" rtl="0" algn="l">
              <a:spcBef>
                <a:spcPts val="370"/>
              </a:spcBef>
              <a:spcAft>
                <a:spcPts val="0"/>
              </a:spcAft>
              <a:buClr>
                <a:srgbClr val="BDBDBD"/>
              </a:buClr>
              <a:buSzPts val="17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30200" lvl="3" marL="18288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5600" lvl="4" marL="22860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b="0" i="0" sz="20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marR="0" rtl="0" algn="l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42900" lvl="6" marL="3200400" marR="0" rtl="0" algn="l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42900" lvl="7" marL="3657600" marR="0" rtl="0" algn="l">
              <a:spcBef>
                <a:spcPts val="370"/>
              </a:spcBef>
              <a:spcAft>
                <a:spcPts val="0"/>
              </a:spcAft>
              <a:buClr>
                <a:srgbClr val="BDBDBD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42900" lvl="8" marL="4114800" marR="0" rtl="0" algn="l">
              <a:spcBef>
                <a:spcPts val="370"/>
              </a:spcBef>
              <a:spcAft>
                <a:spcPts val="0"/>
              </a:spcAft>
              <a:buClr>
                <a:srgbClr val="F9DDA8"/>
              </a:buClr>
              <a:buSzPts val="1800"/>
              <a:buFont typeface="Libre Baskerville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" name="Google Shape;12;p1"/>
          <p:cNvSpPr/>
          <p:nvPr>
            <p:ph idx="12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22.jpg"/><Relationship Id="rId5" Type="http://schemas.openxmlformats.org/officeDocument/2006/relationships/image" Target="../media/image17.png"/><Relationship Id="rId6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idx="1" type="subTitle"/>
          </p:nvPr>
        </p:nvSpPr>
        <p:spPr>
          <a:xfrm rot="10800000">
            <a:off x="3552921" y="1398885"/>
            <a:ext cx="923655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81"/>
              <a:buNone/>
            </a:pPr>
            <a:r>
              <a:t/>
            </a:r>
            <a:endParaRPr sz="1625"/>
          </a:p>
        </p:txBody>
      </p:sp>
      <p:sp>
        <p:nvSpPr>
          <p:cNvPr id="102" name="Google Shape;102;p13"/>
          <p:cNvSpPr txBox="1"/>
          <p:nvPr>
            <p:ph type="ctrTitle"/>
          </p:nvPr>
        </p:nvSpPr>
        <p:spPr>
          <a:xfrm>
            <a:off x="685800" y="3861048"/>
            <a:ext cx="7772400" cy="26642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000"/>
              <a:buFont typeface="Cambria"/>
              <a:buNone/>
            </a:pPr>
            <a:r>
              <a:rPr b="1" i="1" lang="ru-RU">
                <a:solidFill>
                  <a:srgbClr val="800000"/>
                </a:solidFill>
                <a:latin typeface="Cambria"/>
                <a:ea typeface="Cambria"/>
                <a:cs typeface="Cambria"/>
                <a:sym typeface="Cambria"/>
              </a:rPr>
              <a:t>«Мой прадедушка – участник </a:t>
            </a:r>
            <a:br>
              <a:rPr b="1" lang="ru-RU" sz="3200">
                <a:solidFill>
                  <a:srgbClr val="365F9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ru-RU">
                <a:solidFill>
                  <a:srgbClr val="800000"/>
                </a:solidFill>
                <a:latin typeface="Cambria"/>
                <a:ea typeface="Cambria"/>
                <a:cs typeface="Cambria"/>
                <a:sym typeface="Cambria"/>
              </a:rPr>
              <a:t>Великой Отечественной войны»</a:t>
            </a:r>
            <a:br>
              <a:rPr b="1" lang="ru-RU" sz="3200">
                <a:solidFill>
                  <a:srgbClr val="365F9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/>
          </a:p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2" y="196858"/>
            <a:ext cx="3672408" cy="370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type="title"/>
          </p:nvPr>
        </p:nvSpPr>
        <p:spPr>
          <a:xfrm>
            <a:off x="467550" y="215800"/>
            <a:ext cx="8301600" cy="191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Libre Franklin"/>
              <a:buNone/>
            </a:pPr>
            <a:r>
              <a:rPr lang="ru-RU" sz="1700">
                <a:solidFill>
                  <a:srgbClr val="C00000"/>
                </a:solidFill>
              </a:rPr>
              <a:t>9 мая мы помянем всех кто погиб, умер от ран, не дожил до дня сегодняшнего. Отдадим дань погибщим “Минутой Молчания”, постоим  со свечами у открытого окна и низко поклонимся ветеранам. Это их праздник, это их Победа. Одна на всех: на павших и живых. А нам останется Память. Огонь, которым пылают сожженные войной сердца. И надеждой на то, что когда-нибудь он станет Огнем Вечного Мира.</a:t>
            </a:r>
            <a:br>
              <a:rPr lang="ru-RU" sz="1700">
                <a:solidFill>
                  <a:srgbClr val="C00000"/>
                </a:solidFill>
              </a:rPr>
            </a:br>
            <a:endParaRPr sz="1700">
              <a:solidFill>
                <a:srgbClr val="C00000"/>
              </a:solidFill>
            </a:endParaRPr>
          </a:p>
        </p:txBody>
      </p:sp>
      <p:pic>
        <p:nvPicPr>
          <p:cNvPr descr="C:\Documents and Settings\Сергей\Рабочий стол\детское\4646.jpg" id="177" name="Google Shape;177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2132856"/>
            <a:ext cx="6748339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t/>
            </a:r>
            <a:endParaRPr/>
          </a:p>
        </p:txBody>
      </p:sp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6096000" y="2636912"/>
            <a:ext cx="552980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3985" lvl="0" marL="274320" rtl="0" algn="l">
              <a:spcBef>
                <a:spcPts val="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</p:txBody>
      </p:sp>
      <p:pic>
        <p:nvPicPr>
          <p:cNvPr id="184" name="Google Shape;18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265237"/>
            <a:ext cx="8892480" cy="640871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/>
          <p:nvPr/>
        </p:nvSpPr>
        <p:spPr>
          <a:xfrm>
            <a:off x="5336330" y="1857820"/>
            <a:ext cx="3456384" cy="4847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Никто не забыт</a:t>
            </a:r>
            <a:endParaRPr/>
          </a:p>
          <a:p>
            <a:pPr indent="0" lvl="0" marL="0" marR="0" rtl="0" algn="l">
              <a:spcBef>
                <a:spcPts val="58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И ничто не забыто.</a:t>
            </a:r>
            <a:endParaRPr/>
          </a:p>
          <a:p>
            <a:pPr indent="0" lvl="0" marL="0" marR="0" rtl="0" algn="l">
              <a:spcBef>
                <a:spcPts val="58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Земля</a:t>
            </a:r>
            <a:endParaRPr/>
          </a:p>
          <a:p>
            <a:pPr indent="0" lvl="0" marL="0" marR="0" rtl="0" algn="l">
              <a:spcBef>
                <a:spcPts val="58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Обелисками густо покрыта, </a:t>
            </a:r>
            <a:endParaRPr/>
          </a:p>
          <a:p>
            <a:pPr indent="0" lvl="0" marL="0" marR="0" rtl="0" algn="l">
              <a:spcBef>
                <a:spcPts val="58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Знамена</a:t>
            </a:r>
            <a:endParaRPr/>
          </a:p>
          <a:p>
            <a:pPr indent="0" lvl="0" marL="0" marR="0" rtl="0" algn="l">
              <a:spcBef>
                <a:spcPts val="58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Склонены,</a:t>
            </a:r>
            <a:endParaRPr/>
          </a:p>
          <a:p>
            <a:pPr indent="0" lvl="0" marL="0" marR="0" rtl="0" algn="l">
              <a:spcBef>
                <a:spcPts val="58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Огни неугасны…</a:t>
            </a:r>
            <a:endParaRPr/>
          </a:p>
          <a:p>
            <a:pPr indent="0" lvl="0" marL="0" marR="0" rtl="0" algn="l">
              <a:spcBef>
                <a:spcPts val="58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У памяти цвет,</a:t>
            </a:r>
            <a:endParaRPr/>
          </a:p>
          <a:p>
            <a:pPr indent="0" lvl="0" marL="0" marR="0" rtl="0" algn="l">
              <a:spcBef>
                <a:spcPts val="58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Как у знамени,</a:t>
            </a:r>
            <a:endParaRPr/>
          </a:p>
          <a:p>
            <a:pPr indent="0" lvl="0" marL="0" marR="0" rtl="0" algn="l">
              <a:spcBef>
                <a:spcPts val="58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Красный.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title"/>
          </p:nvPr>
        </p:nvSpPr>
        <p:spPr>
          <a:xfrm>
            <a:off x="1619672" y="1844824"/>
            <a:ext cx="3096344" cy="137301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5508104" y="908720"/>
            <a:ext cx="3352002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42857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ru-RU" sz="280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Не откладывайте</a:t>
            </a:r>
            <a:endParaRPr/>
          </a:p>
          <a:p>
            <a:pPr indent="0" lvl="0" marL="0" rtl="0" algn="r">
              <a:lnSpc>
                <a:spcPct val="42857"/>
              </a:lnSpc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solidFill>
                <a:srgbClr val="00B05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r">
              <a:lnSpc>
                <a:spcPct val="42857"/>
              </a:lnSpc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rPr lang="ru-RU" sz="280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на завтра то,</a:t>
            </a:r>
            <a:endParaRPr/>
          </a:p>
          <a:p>
            <a:pPr indent="0" lvl="0" marL="0" rtl="0" algn="r">
              <a:lnSpc>
                <a:spcPct val="42857"/>
              </a:lnSpc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42857"/>
              </a:lnSpc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rPr lang="ru-RU" sz="280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что можно узнать</a:t>
            </a:r>
            <a:endParaRPr/>
          </a:p>
          <a:p>
            <a:pPr indent="0" lvl="0" marL="0" rtl="0" algn="r">
              <a:lnSpc>
                <a:spcPct val="42857"/>
              </a:lnSpc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solidFill>
                <a:srgbClr val="00B05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r">
              <a:lnSpc>
                <a:spcPct val="42857"/>
              </a:lnSpc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rPr lang="ru-RU" sz="280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из</a:t>
            </a:r>
            <a:endParaRPr/>
          </a:p>
          <a:p>
            <a:pPr indent="0" lvl="0" marL="0" rtl="0" algn="r">
              <a:lnSpc>
                <a:spcPct val="42857"/>
              </a:lnSpc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42857"/>
              </a:lnSpc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rPr lang="ru-RU" sz="280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истории семьи</a:t>
            </a:r>
            <a:endParaRPr/>
          </a:p>
          <a:p>
            <a:pPr indent="0" lvl="0" marL="0" rtl="0" algn="r">
              <a:lnSpc>
                <a:spcPct val="42857"/>
              </a:lnSpc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solidFill>
                <a:srgbClr val="00B05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r">
              <a:lnSpc>
                <a:spcPct val="42857"/>
              </a:lnSpc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rPr lang="ru-RU" sz="280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сегодня,</a:t>
            </a:r>
            <a:endParaRPr/>
          </a:p>
          <a:p>
            <a:pPr indent="0" lvl="0" marL="0" rtl="0" algn="r">
              <a:lnSpc>
                <a:spcPct val="42857"/>
              </a:lnSpc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42857"/>
              </a:lnSpc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rPr lang="ru-RU" sz="280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особенно, если эту</a:t>
            </a:r>
            <a:endParaRPr/>
          </a:p>
          <a:p>
            <a:pPr indent="0" lvl="0" marL="0" rtl="0" algn="r">
              <a:lnSpc>
                <a:spcPct val="42857"/>
              </a:lnSpc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42857"/>
              </a:lnSpc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rPr lang="ru-RU" sz="280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информацию</a:t>
            </a:r>
            <a:endParaRPr/>
          </a:p>
          <a:p>
            <a:pPr indent="0" lvl="0" marL="0" rtl="0" algn="r">
              <a:lnSpc>
                <a:spcPct val="42857"/>
              </a:lnSpc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solidFill>
                <a:srgbClr val="00B05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r">
              <a:lnSpc>
                <a:spcPct val="42857"/>
              </a:lnSpc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rPr lang="ru-RU" sz="280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хранят люди</a:t>
            </a:r>
            <a:endParaRPr/>
          </a:p>
          <a:p>
            <a:pPr indent="0" lvl="0" marL="0" rtl="0" algn="r">
              <a:lnSpc>
                <a:spcPct val="42857"/>
              </a:lnSpc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42857"/>
              </a:lnSpc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rPr lang="ru-RU" sz="280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преклонного</a:t>
            </a:r>
            <a:endParaRPr/>
          </a:p>
          <a:p>
            <a:pPr indent="0" lvl="0" marL="0" rtl="0" algn="r">
              <a:lnSpc>
                <a:spcPct val="42857"/>
              </a:lnSpc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solidFill>
                <a:srgbClr val="00B05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r">
              <a:lnSpc>
                <a:spcPct val="42857"/>
              </a:lnSpc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rPr lang="ru-RU" sz="280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возраста…</a:t>
            </a:r>
            <a:endParaRPr/>
          </a:p>
          <a:p>
            <a:pPr indent="0" lvl="0" marL="0" rtl="0" algn="r">
              <a:lnSpc>
                <a:spcPct val="42857"/>
              </a:lnSpc>
              <a:spcBef>
                <a:spcPts val="580"/>
              </a:spcBef>
              <a:spcAft>
                <a:spcPts val="0"/>
              </a:spcAft>
              <a:buSzPts val="2380"/>
              <a:buNone/>
            </a:pPr>
            <a:r>
              <a:t/>
            </a:r>
            <a:endParaRPr sz="28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60000"/>
              </a:lnSpc>
              <a:spcBef>
                <a:spcPts val="580"/>
              </a:spcBef>
              <a:spcAft>
                <a:spcPts val="0"/>
              </a:spcAft>
              <a:buSzPts val="1700"/>
              <a:buNone/>
            </a:pPr>
            <a:r>
              <a:rPr lang="ru-RU" sz="200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sz="20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6370" lvl="0" marL="274320" rtl="0" algn="l">
              <a:spcBef>
                <a:spcPts val="58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2000"/>
          </a:p>
        </p:txBody>
      </p:sp>
      <p:pic>
        <p:nvPicPr>
          <p:cNvPr descr="C:\Documents and Settings\Сергей\Рабочий стол\детское\images (38).jpg" id="110" name="Google Shape;11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175" y="836712"/>
            <a:ext cx="5368596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type="title"/>
          </p:nvPr>
        </p:nvSpPr>
        <p:spPr>
          <a:xfrm>
            <a:off x="251520" y="3429000"/>
            <a:ext cx="5256584" cy="32403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238125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Tahoma"/>
              <a:buNone/>
            </a:pPr>
            <a:r>
              <a:rPr lang="ru-RU" sz="150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Великая Отечественная война! Как давно это было для нас и как недавно для истории. Великая война и Великая трагедия для нашего народа. Наверное, не осталось и семьи, которая не была бы задета этой кровопролитной войной. С каждым днём становится всё меньше и меньше свидетелей тех дней. Пока живы ветераны и труженики тыла, их знают и помнят, но многих уже нет с нами. Поэтому я бы хотела рассказать о своем прадедушке – Зелинском Николае Николаевиче, которого уже нет в живых, но он с нами благодаря памяти, потому, что он оставил свой след в жизни как и многие другие прошедшие суровое испытание войной. </a:t>
            </a:r>
            <a:endParaRPr sz="1500"/>
          </a:p>
        </p:txBody>
      </p:sp>
      <p:pic>
        <p:nvPicPr>
          <p:cNvPr descr="C:\Documents and Settings\Сергей\Рабочий стол\детское\wpapers_ru_День-Победы.jpg" id="116" name="Google Shape;116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88640"/>
            <a:ext cx="5292439" cy="3169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ЗЕЛИНСКИЙ Николай Николаевич(1901-1975) | Информационный сайт 2" id="117" name="Google Shape;11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3959" y="836712"/>
            <a:ext cx="3456682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type="title"/>
          </p:nvPr>
        </p:nvSpPr>
        <p:spPr>
          <a:xfrm>
            <a:off x="5868144" y="2060848"/>
            <a:ext cx="2477276" cy="5040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"/>
              <a:buNone/>
            </a:pPr>
            <a:r>
              <a:t/>
            </a:r>
            <a:endParaRPr sz="3600"/>
          </a:p>
        </p:txBody>
      </p:sp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54825" y="620701"/>
            <a:ext cx="5115000" cy="60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A7A7A"/>
              </a:buClr>
              <a:buSzPts val="2040"/>
              <a:buNone/>
            </a:pPr>
            <a:r>
              <a:rPr lang="ru-RU" sz="2100">
                <a:solidFill>
                  <a:srgbClr val="000000"/>
                </a:solidFill>
              </a:rPr>
              <a:t>Прадедушка оказался  в действующей армии с первых часов войны. Уроженец г.Кременец Тернопольской области, он встретил ее в районе Каменец-Подольска  в составе 169 стрелковая дивизия Юго-Западного фронта в качестве начальника штаба, зам. командира дивизии; дивизия оказалась в кольце противника, имела задачу помочь войскам 6-й и 12-й армии, дивизия смогла вырваться из окружения и соединиться с войсками ЮЗ фронта. На его долю выпало узнать ужас неразберихи, подвергнуться обстрелу немецкой артиллерии, атаке танков противника, несмотря на большие потери мужественно выдержать нападение немецких войск</a:t>
            </a:r>
            <a:endParaRPr sz="1800"/>
          </a:p>
          <a:p>
            <a:pPr indent="-133985" lvl="0" marL="274320" rtl="0" algn="l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 sz="2500"/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375" y="788725"/>
            <a:ext cx="3756525" cy="581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683568" y="1772816"/>
            <a:ext cx="3292486" cy="58610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"/>
              <a:buNone/>
            </a:pPr>
            <a:r>
              <a:t/>
            </a:r>
            <a:endParaRPr sz="3600"/>
          </a:p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4712950" y="80200"/>
            <a:ext cx="4176600" cy="3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A7A7A"/>
              </a:buClr>
              <a:buSzPts val="1530"/>
              <a:buNone/>
            </a:pPr>
            <a:r>
              <a:rPr lang="ru-RU" sz="1400">
                <a:solidFill>
                  <a:srgbClr val="000000"/>
                </a:solidFill>
              </a:rPr>
              <a:t>Прадед участвовал в боях у Днепропетрвска и Потавы, в декабре 1941- январе 1942 г принимал уастие в Курско-Обоянской операции, в 1942 г сражался под Харьковом</a:t>
            </a:r>
            <a:r>
              <a:rPr lang="ru-RU" sz="1400">
                <a:solidFill>
                  <a:srgbClr val="000000"/>
                </a:solidFill>
              </a:rPr>
              <a:t>. 16.09.1942г Прибыл под Сталинград  в должности зам начальника штаба 28 армии, принимал участие в Сталинградской битве. “Ни шагу назад!”- такой был приказ Ставки, держать оборону. Немцы шли в наступление, постоянно вели обстрел,форсировать территорию было очень тяжело, Тогда, находясь в голодном, холодном аду, где люди теряли рассудок, дыша смрадом, не сломался, не сдался, не предал. За проявленное мужество и героизм награжден был орденом Красной Звезды и Отечественной Войны 1 Степени.</a:t>
            </a:r>
            <a:endParaRPr sz="1400"/>
          </a:p>
        </p:txBody>
      </p:sp>
      <p:sp>
        <p:nvSpPr>
          <p:cNvPr id="131" name="Google Shape;131;p17"/>
          <p:cNvSpPr/>
          <p:nvPr/>
        </p:nvSpPr>
        <p:spPr>
          <a:xfrm>
            <a:off x="179512" y="4076571"/>
            <a:ext cx="417646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Libre Baskerville"/>
                <a:ea typeface="Libre Baskerville"/>
                <a:cs typeface="Libre Baskerville"/>
                <a:sym typeface="Libre Baskerville"/>
              </a:rPr>
              <a:t>Участвовал в операции разгрома Никопольско-Криворожской группировки противника, ликвидации Никопольского плацдарма на Днепре и освобождением Никополя и Кривого Рога в составе 3-ей гвардейской армии 4Украинского фронта</a:t>
            </a:r>
            <a:endParaRPr sz="18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50" y="147050"/>
            <a:ext cx="4565949" cy="278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0700" y="3429000"/>
            <a:ext cx="2155351" cy="3109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2475" y="3429000"/>
            <a:ext cx="2841200" cy="310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type="title"/>
          </p:nvPr>
        </p:nvSpPr>
        <p:spPr>
          <a:xfrm>
            <a:off x="5031829" y="1835069"/>
            <a:ext cx="314057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205775" y="149052"/>
            <a:ext cx="3770700" cy="28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A7A7A"/>
              </a:buClr>
              <a:buSzPts val="1190"/>
              <a:buNone/>
            </a:pPr>
            <a:r>
              <a:rPr lang="ru-RU" sz="1300">
                <a:solidFill>
                  <a:srgbClr val="000000"/>
                </a:solidFill>
              </a:rPr>
              <a:t>И без остановки – вперед 3 армия была включена в состав 1 Украинского фронта; Львовско-Сандомирская операция. Там- новые победы. Форсировал 5 рек в том числе Сан и Вислу, прошел более 250 км ,  овладел Сандорминским плацдармом, участвовал в освобождении Польши.</a:t>
            </a:r>
            <a:endParaRPr sz="1300"/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Clr>
                <a:srgbClr val="7A7A7A"/>
              </a:buClr>
              <a:buSzPts val="1190"/>
              <a:buNone/>
            </a:pPr>
            <a:r>
              <a:rPr lang="ru-RU" sz="1300">
                <a:solidFill>
                  <a:srgbClr val="000000"/>
                </a:solidFill>
              </a:rPr>
              <a:t> Ранения и  вновь фронт:  в январе-феврале 1945г. состав ударной группы 1-го Украинского фронта , разгром островецко-опатувской группировки врага , выход к реке Нейсе, жестокие  бои, стоившие прадедушке седых волос. </a:t>
            </a:r>
            <a:endParaRPr sz="1300"/>
          </a:p>
        </p:txBody>
      </p:sp>
      <p:sp>
        <p:nvSpPr>
          <p:cNvPr id="141" name="Google Shape;141;p18"/>
          <p:cNvSpPr/>
          <p:nvPr/>
        </p:nvSpPr>
        <p:spPr>
          <a:xfrm>
            <a:off x="5136670" y="3575496"/>
            <a:ext cx="3824100" cy="30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Без отдыха, без остановки, преследование врага </a:t>
            </a:r>
            <a:r>
              <a:rPr lang="ru-RU">
                <a:latin typeface="Libre Baskerville"/>
                <a:ea typeface="Libre Baskerville"/>
                <a:cs typeface="Libre Baskerville"/>
                <a:sym typeface="Libre Baskerville"/>
              </a:rPr>
              <a:t> апрель-май 1945 года Берлинская операция </a:t>
            </a:r>
            <a:r>
              <a:rPr lang="ru-RU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Месяцы изнурительных сражений за каждую пядь чужой земли. ликвидация </a:t>
            </a:r>
            <a:r>
              <a:rPr lang="ru-RU">
                <a:latin typeface="Libre Baskerville"/>
                <a:ea typeface="Libre Baskerville"/>
                <a:cs typeface="Libre Baskerville"/>
                <a:sym typeface="Libre Baskerville"/>
              </a:rPr>
              <a:t>Франкфуртско-губенской группы войск врага, Дрезденское направление-Парижская операция.</a:t>
            </a:r>
            <a:endParaRPr/>
          </a:p>
          <a:p>
            <a:pPr indent="0" lvl="0" marL="0" marR="0" rtl="0" algn="l">
              <a:spcBef>
                <a:spcPts val="58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9 мая 1945 года </a:t>
            </a:r>
            <a:r>
              <a:rPr lang="ru-RU">
                <a:latin typeface="Libre Baskerville"/>
                <a:ea typeface="Libre Baskerville"/>
                <a:cs typeface="Libre Baskerville"/>
                <a:sym typeface="Libre Baskerville"/>
              </a:rPr>
              <a:t>передовые части армии вступили в Прагу</a:t>
            </a:r>
            <a:r>
              <a:rPr lang="ru-RU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</a:t>
            </a:r>
            <a:endParaRPr/>
          </a:p>
          <a:p>
            <a:pPr indent="0" lvl="0" marL="0" marR="0" rtl="0" algn="l">
              <a:spcBef>
                <a:spcPts val="580"/>
              </a:spcBef>
              <a:spcAft>
                <a:spcPts val="0"/>
              </a:spcAft>
              <a:buClr>
                <a:srgbClr val="7A7A7A"/>
              </a:buClr>
              <a:buSzPts val="935"/>
              <a:buFont typeface="Noto Sans Symbols"/>
              <a:buNone/>
            </a:pPr>
            <a:r>
              <a:rPr lang="ru-RU">
                <a:latin typeface="Libre Baskerville"/>
                <a:ea typeface="Libre Baskerville"/>
                <a:cs typeface="Libre Baskerville"/>
                <a:sym typeface="Libre Baskerville"/>
              </a:rPr>
              <a:t>За беспредельное мужество, стойкость  и героизм, за умелое руководство в боях с врагом, прадедушке было присвоено Звание Гвардии  Генерала Майора </a:t>
            </a:r>
            <a:endParaRPr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4467" y="80225"/>
            <a:ext cx="5149334" cy="28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775" y="2978075"/>
            <a:ext cx="4245401" cy="3620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611560" y="2636912"/>
            <a:ext cx="331236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4233688" y="260648"/>
            <a:ext cx="4742209" cy="2592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ru-RU" sz="1600"/>
              <a:t>Богата и послевоенная  биография дедушки. После окончания войны с 1951 года был назначен Зам Начальника Таврического Военного Округа в Крыму.  19.08.1955г уволен в отставку по болезни.  Гвардии Генерал-Майор Зелинский Н. Н прослужил в армии более 34 лет от простого солдата до генерала, начальника окружного аппарата. Мужественно сражался с врагами нашей Родины , за что был награжден  медалями и орденами.</a:t>
            </a:r>
            <a:endParaRPr/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00" y="203250"/>
            <a:ext cx="3700274" cy="243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800" y="2636900"/>
            <a:ext cx="3700275" cy="307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0703" y="2852936"/>
            <a:ext cx="2775198" cy="37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7075" y="2852925"/>
            <a:ext cx="2343625" cy="37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877810" y="1484474"/>
            <a:ext cx="331236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t/>
            </a:r>
            <a:endParaRPr/>
          </a:p>
        </p:txBody>
      </p:sp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251525" y="3961673"/>
            <a:ext cx="8496900" cy="27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ru-RU" sz="2000"/>
              <a:t>Медали и ордена моего прадедушки служат ярким образцом подтверждения  его славы!</a:t>
            </a:r>
            <a:endParaRPr/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SzPts val="1700"/>
              <a:buNone/>
            </a:pPr>
            <a:r>
              <a:rPr lang="ru-RU" sz="2000"/>
              <a:t>Зелинский Николай Николаевич </a:t>
            </a:r>
            <a:r>
              <a:rPr lang="ru-RU" sz="2000"/>
              <a:t> – награжден правительственными наградами: орденами Отечественной войны степени, Красной Звезды, 4 орденами Красного Знамени, Кутузова 2 степени, Суворова 2 степени, Ленина,  Медалями: «За боевые заслуги», “За взятие Берлина”, “За Освобождение Праги”, «За Победу над Германией в Великой Отечественной войне», и еще другими. </a:t>
            </a:r>
            <a:endParaRPr/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2000"/>
          </a:p>
        </p:txBody>
      </p:sp>
      <p:pic>
        <p:nvPicPr>
          <p:cNvPr descr="C:\Documents and Settings\Сергей\Рабочий стол\детское\MPobGermA.jpg" id="160" name="Google Shape;1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6475" y="187150"/>
            <a:ext cx="1884850" cy="377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325" y="187150"/>
            <a:ext cx="1884849" cy="377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1800" y="187150"/>
            <a:ext cx="2864675" cy="377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1325" y="152400"/>
            <a:ext cx="2290276" cy="37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type="title"/>
          </p:nvPr>
        </p:nvSpPr>
        <p:spPr>
          <a:xfrm>
            <a:off x="827579" y="1844825"/>
            <a:ext cx="2190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</a:pPr>
            <a:r>
              <a:t/>
            </a:r>
            <a:endParaRPr/>
          </a:p>
        </p:txBody>
      </p:sp>
      <p:sp>
        <p:nvSpPr>
          <p:cNvPr id="169" name="Google Shape;169;p21"/>
          <p:cNvSpPr txBox="1"/>
          <p:nvPr>
            <p:ph idx="1" type="body"/>
          </p:nvPr>
        </p:nvSpPr>
        <p:spPr>
          <a:xfrm>
            <a:off x="5204034" y="260648"/>
            <a:ext cx="3760453" cy="6373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A7A7A"/>
              </a:buClr>
              <a:buSzPts val="1530"/>
              <a:buNone/>
            </a:pPr>
            <a:r>
              <a:rPr lang="ru-RU" sz="1800">
                <a:solidFill>
                  <a:srgbClr val="000000"/>
                </a:solidFill>
              </a:rPr>
              <a:t>Память о прадедушке навсегда останется в страничке нашей семейной истории и служит нам примером силы,  отваги, мужества и любви к своей Родине!</a:t>
            </a:r>
            <a:endParaRPr/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Clr>
                <a:srgbClr val="7A7A7A"/>
              </a:buClr>
              <a:buSzPts val="1530"/>
              <a:buNone/>
            </a:pPr>
            <a:r>
              <a:rPr lang="ru-RU" sz="1800">
                <a:solidFill>
                  <a:srgbClr val="000000"/>
                </a:solidFill>
              </a:rPr>
              <a:t>В этом году мы отмечаем 75-ую годовщину Победы в Великой Отечественной войне. Наш долг - сохранить историческую память о подвигах участников, ветеранов Великой Отечественной Войны и тружеников тыла.</a:t>
            </a:r>
            <a:endParaRPr/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Clr>
                <a:srgbClr val="7A7A7A"/>
              </a:buClr>
              <a:buSzPts val="1530"/>
              <a:buNone/>
            </a:pPr>
            <a:r>
              <a:rPr lang="ru-RU" sz="1800">
                <a:solidFill>
                  <a:srgbClr val="000000"/>
                </a:solidFill>
              </a:rPr>
              <a:t> </a:t>
            </a:r>
            <a:endParaRPr/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Clr>
                <a:srgbClr val="7A7A7A"/>
              </a:buClr>
              <a:buSzPts val="1530"/>
              <a:buNone/>
            </a:pPr>
            <a:r>
              <a:rPr lang="ru-RU" sz="1800">
                <a:solidFill>
                  <a:srgbClr val="000000"/>
                </a:solidFill>
              </a:rPr>
              <a:t>Мы все должны гордиться нашими предками, которые спасли мир от фашистского ига, отстояли независимость нашей Родины. Мы обязаны помнить, какой ценой досталась Победа, и чтить их память.</a:t>
            </a:r>
            <a:endParaRPr/>
          </a:p>
          <a:p>
            <a:pPr indent="0" lvl="0" marL="0" rtl="0" algn="l">
              <a:spcBef>
                <a:spcPts val="580"/>
              </a:spcBef>
              <a:spcAft>
                <a:spcPts val="0"/>
              </a:spcAft>
              <a:buClr>
                <a:srgbClr val="7A7A7A"/>
              </a:buClr>
              <a:buSzPts val="1190"/>
              <a:buNone/>
            </a:pPr>
            <a:r>
              <a:rPr lang="ru-RU" sz="1400">
                <a:solidFill>
                  <a:srgbClr val="000000"/>
                </a:solidFill>
              </a:rPr>
              <a:t> </a:t>
            </a:r>
            <a:endParaRPr/>
          </a:p>
          <a:p>
            <a:pPr indent="-133985" lvl="0" marL="274320" rtl="0" algn="l">
              <a:spcBef>
                <a:spcPts val="580"/>
              </a:spcBef>
              <a:spcAft>
                <a:spcPts val="0"/>
              </a:spcAft>
              <a:buSzPts val="2210"/>
              <a:buNone/>
            </a:pPr>
            <a:r>
              <a:t/>
            </a:r>
            <a:endParaRPr/>
          </a:p>
        </p:txBody>
      </p:sp>
      <p:pic>
        <p:nvPicPr>
          <p:cNvPr id="170" name="Google Shape;17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650" y="159074"/>
            <a:ext cx="2384345" cy="35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0362" y="3060689"/>
            <a:ext cx="2251263" cy="363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Справедливость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