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63" r:id="rId2"/>
    <p:sldId id="264" r:id="rId3"/>
    <p:sldId id="265" r:id="rId4"/>
    <p:sldId id="281" r:id="rId5"/>
    <p:sldId id="268" r:id="rId6"/>
    <p:sldId id="269" r:id="rId7"/>
    <p:sldId id="288" r:id="rId8"/>
    <p:sldId id="287"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2" d="100"/>
          <a:sy n="72" d="100"/>
        </p:scale>
        <p:origin x="-55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2AEC1E-0D03-4B4B-ACA3-7257A8B2D3F2}" type="datetimeFigureOut">
              <a:rPr lang="ru-RU" smtClean="0"/>
              <a:t>07.05.2020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F18F55-F3F4-42BE-B7D1-A14604F98AC3}" type="slidenum">
              <a:rPr lang="ru-RU" smtClean="0"/>
              <a:t>‹#›</a:t>
            </a:fld>
            <a:endParaRPr lang="ru-RU"/>
          </a:p>
        </p:txBody>
      </p:sp>
    </p:spTree>
    <p:extLst>
      <p:ext uri="{BB962C8B-B14F-4D97-AF65-F5344CB8AC3E}">
        <p14:creationId xmlns:p14="http://schemas.microsoft.com/office/powerpoint/2010/main" val="239788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FF18F55-F3F4-42BE-B7D1-A14604F98AC3}" type="slidenum">
              <a:rPr lang="ru-RU" smtClean="0"/>
              <a:t>5</a:t>
            </a:fld>
            <a:endParaRPr lang="ru-RU"/>
          </a:p>
        </p:txBody>
      </p:sp>
    </p:spTree>
    <p:extLst>
      <p:ext uri="{BB962C8B-B14F-4D97-AF65-F5344CB8AC3E}">
        <p14:creationId xmlns:p14="http://schemas.microsoft.com/office/powerpoint/2010/main" val="784810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FF18F55-F3F4-42BE-B7D1-A14604F98AC3}" type="slidenum">
              <a:rPr lang="ru-RU" smtClean="0"/>
              <a:t>6</a:t>
            </a:fld>
            <a:endParaRPr lang="ru-RU"/>
          </a:p>
        </p:txBody>
      </p:sp>
    </p:spTree>
    <p:extLst>
      <p:ext uri="{BB962C8B-B14F-4D97-AF65-F5344CB8AC3E}">
        <p14:creationId xmlns:p14="http://schemas.microsoft.com/office/powerpoint/2010/main" val="3859386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ru-RU" smtClean="0"/>
              <a:t>Образец заголовка</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FCCE59C4-8703-497D-A1CC-96AE2B62FADA}" type="datetimeFigureOut">
              <a:rPr lang="ru-RU" smtClean="0"/>
              <a:t>07.05.2020</a:t>
            </a:fld>
            <a:endParaRPr lang="ru-RU"/>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ru-RU"/>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98086A99-9620-4491-BDA7-DC8A744F8949}" type="slidenum">
              <a:rPr lang="ru-RU" smtClean="0"/>
              <a:t>‹#›</a:t>
            </a:fld>
            <a:endParaRPr lang="ru-RU"/>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71252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677328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726192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708950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842117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ru-RU" smtClean="0"/>
              <a:t>Образец заголовка</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FCCE59C4-8703-497D-A1CC-96AE2B62FADA}" type="datetimeFigureOut">
              <a:rPr lang="ru-RU" smtClean="0"/>
              <a:t>07.05.2020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3530053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ru-RU" smtClean="0"/>
              <a:t>Образец заголовка</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FCCE59C4-8703-497D-A1CC-96AE2B62FADA}" type="datetimeFigureOut">
              <a:rPr lang="ru-RU" smtClean="0"/>
              <a:t>07.05.2020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3067025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CCE59C4-8703-497D-A1CC-96AE2B62FADA}" type="datetimeFigureOut">
              <a:rPr lang="ru-RU" smtClean="0"/>
              <a:t>07.05.2020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955192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ru-RU" smtClean="0"/>
              <a:t>Образец заголовка</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CCE59C4-8703-497D-A1CC-96AE2B62FADA}" type="datetimeFigureOut">
              <a:rPr lang="ru-RU" smtClean="0"/>
              <a:t>07.05.2020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955737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CCE59C4-8703-497D-A1CC-96AE2B62FADA}" type="datetimeFigureOut">
              <a:rPr lang="ru-RU" smtClean="0"/>
              <a:t>07.05.2020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618050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ru-RU" smtClean="0"/>
              <a:t>Образец заголовка</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CCE59C4-8703-497D-A1CC-96AE2B62FADA}" type="datetimeFigureOut">
              <a:rPr lang="ru-RU" smtClean="0"/>
              <a:t>07.05.2020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800962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834395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Content Placeholder 3"/>
          <p:cNvSpPr>
            <a:spLocks noGrp="1"/>
          </p:cNvSpPr>
          <p:nvPr>
            <p:ph sz="quarter" idx="13"/>
          </p:nvPr>
        </p:nvSpPr>
        <p:spPr>
          <a:xfrm>
            <a:off x="685802" y="2861733"/>
            <a:ext cx="5088712" cy="2512852"/>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3" name="Content Placeholder 5"/>
          <p:cNvSpPr>
            <a:spLocks noGrp="1"/>
          </p:cNvSpPr>
          <p:nvPr>
            <p:ph sz="quarter" idx="14"/>
          </p:nvPr>
        </p:nvSpPr>
        <p:spPr>
          <a:xfrm>
            <a:off x="5993969" y="2861733"/>
            <a:ext cx="5088713" cy="2512852"/>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CCE59C4-8703-497D-A1CC-96AE2B62FADA}" type="datetimeFigureOut">
              <a:rPr lang="ru-RU" smtClean="0"/>
              <a:t>07.05.2020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1617136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CCE59C4-8703-497D-A1CC-96AE2B62FADA}" type="datetimeFigureOut">
              <a:rPr lang="ru-RU" smtClean="0"/>
              <a:t>07.05.2020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1603855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CE59C4-8703-497D-A1CC-96AE2B62FADA}" type="datetimeFigureOut">
              <a:rPr lang="ru-RU" smtClean="0"/>
              <a:t>07.05.2020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807352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ru-RU" smtClean="0"/>
              <a:t>Образец заголовка</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557079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CCE59C4-8703-497D-A1CC-96AE2B62FADA}" type="datetimeFigureOut">
              <a:rPr lang="ru-RU" smtClean="0"/>
              <a:t>07.05.2020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8086A99-9620-4491-BDA7-DC8A744F8949}" type="slidenum">
              <a:rPr lang="ru-RU" smtClean="0"/>
              <a:t>‹#›</a:t>
            </a:fld>
            <a:endParaRPr lang="ru-RU"/>
          </a:p>
        </p:txBody>
      </p:sp>
    </p:spTree>
    <p:extLst>
      <p:ext uri="{BB962C8B-B14F-4D97-AF65-F5344CB8AC3E}">
        <p14:creationId xmlns:p14="http://schemas.microsoft.com/office/powerpoint/2010/main" val="2233189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FCCE59C4-8703-497D-A1CC-96AE2B62FADA}" type="datetimeFigureOut">
              <a:rPr lang="ru-RU" smtClean="0"/>
              <a:t>07.05.2020</a:t>
            </a:fld>
            <a:endParaRPr lang="ru-RU"/>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ru-RU"/>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98086A99-9620-4491-BDA7-DC8A744F8949}" type="slidenum">
              <a:rPr lang="ru-RU" smtClean="0"/>
              <a:t>‹#›</a:t>
            </a:fld>
            <a:endParaRPr lang="ru-RU"/>
          </a:p>
        </p:txBody>
      </p:sp>
    </p:spTree>
    <p:extLst>
      <p:ext uri="{BB962C8B-B14F-4D97-AF65-F5344CB8AC3E}">
        <p14:creationId xmlns:p14="http://schemas.microsoft.com/office/powerpoint/2010/main" val="2674245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40755" y="0"/>
            <a:ext cx="11264022" cy="523220"/>
          </a:xfrm>
          <a:prstGeom prst="rect">
            <a:avLst/>
          </a:prstGeom>
        </p:spPr>
        <p:txBody>
          <a:bodyPr wrap="square">
            <a:spAutoFit/>
          </a:bodyPr>
          <a:lstStyle/>
          <a:p>
            <a:r>
              <a:rPr lang="ru-RU" sz="2800" b="1"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Приказчиков Николай Ильич – прадед по материнской линии</a:t>
            </a:r>
            <a:endParaRPr lang="ru-RU" sz="2800" dirty="0">
              <a:solidFill>
                <a:srgbClr val="C00000"/>
              </a:solidFill>
            </a:endParaRPr>
          </a:p>
        </p:txBody>
      </p:sp>
      <p:pic>
        <p:nvPicPr>
          <p:cNvPr id="6" name="Рисунок 5"/>
          <p:cNvPicPr>
            <a:picLocks noChangeAspect="1"/>
          </p:cNvPicPr>
          <p:nvPr/>
        </p:nvPicPr>
        <p:blipFill>
          <a:blip r:embed="rId2"/>
          <a:stretch>
            <a:fillRect/>
          </a:stretch>
        </p:blipFill>
        <p:spPr>
          <a:xfrm>
            <a:off x="188457" y="941293"/>
            <a:ext cx="2796664" cy="408790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Прямоугольник 6"/>
          <p:cNvSpPr/>
          <p:nvPr/>
        </p:nvSpPr>
        <p:spPr>
          <a:xfrm>
            <a:off x="2985121" y="433060"/>
            <a:ext cx="8319442" cy="5016758"/>
          </a:xfrm>
          <a:prstGeom prst="rect">
            <a:avLst/>
          </a:prstGeom>
        </p:spPr>
        <p:txBody>
          <a:bodyPr wrap="square">
            <a:spAutoFit/>
          </a:bodyPr>
          <a:lstStyle/>
          <a:p>
            <a:pPr algn="just">
              <a:spcAft>
                <a:spcPts val="0"/>
              </a:spcAft>
            </a:pPr>
            <a:r>
              <a:rPr lang="ru-RU" sz="2000" b="1" dirty="0" smtClean="0">
                <a:effectLst/>
                <a:latin typeface="Calibri" panose="020F0502020204030204" pitchFamily="34" charset="0"/>
                <a:ea typeface="Calibri" panose="020F0502020204030204" pitchFamily="34" charset="0"/>
                <a:cs typeface="Times New Roman" panose="02020603050405020304" pitchFamily="18" charset="0"/>
              </a:rPr>
              <a:t>Родился 7 августа 1925 года в Кировской области в семье колхозника. Кроме Николая в семье было ещё пятеро  детей.   Началась война все мужчины ушли на фронт. Да ещё неурожай случился. В деревне голод. Матери порой приходилось просить милостыню, а у неё дети.  Николай по природе был мал и худ</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В сорок первом году страшный голод в деревне,</a:t>
            </a:r>
            <a:endPar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Съели всю лебеду и даже листья с деревьев.</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Мой отец – семнадцатилетний мальчишка</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На ногах </a:t>
            </a:r>
            <a:r>
              <a:rPr lang="ru-RU" sz="2000" b="1" dirty="0" err="1"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лапотцы</a:t>
            </a: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да чужое   пальтишко</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Мать за руку взяла, обливаясь слезами,                                                           </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В военкомат привела – пусть уедет с бойцами.</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 Что ты, мать, ведь убьют, он совсем как ребёнок,</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Не курорт тебе тут, а у тебя пять девчонок.»</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 От пули врага его бог защитит,</a:t>
            </a:r>
          </a:p>
          <a:p>
            <a:pPr algn="just">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Господь даст – не убьют, но зато будет сыт.» </a:t>
            </a:r>
            <a:r>
              <a:rPr lang="ru-RU" sz="2000" b="1" dirty="0" smtClean="0">
                <a:effectLst/>
                <a:latin typeface="Calibri" panose="020F0502020204030204" pitchFamily="34" charset="0"/>
                <a:ea typeface="Calibri" panose="020F0502020204030204" pitchFamily="34" charset="0"/>
                <a:cs typeface="Times New Roman" panose="02020603050405020304" pitchFamily="18" charset="0"/>
              </a:rPr>
              <a:t>– так написала об этих событиях  его дочь – моя бабушка  уже после войны с его слов.</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2766" y="4855755"/>
            <a:ext cx="6903075" cy="2188674"/>
          </a:xfrm>
          <a:prstGeom prst="rect">
            <a:avLst/>
          </a:prstGeom>
        </p:spPr>
      </p:pic>
    </p:spTree>
    <p:extLst>
      <p:ext uri="{BB962C8B-B14F-4D97-AF65-F5344CB8AC3E}">
        <p14:creationId xmlns:p14="http://schemas.microsoft.com/office/powerpoint/2010/main" val="10908846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 y="329169"/>
            <a:ext cx="11672047" cy="5170646"/>
          </a:xfrm>
          <a:prstGeom prst="rect">
            <a:avLst/>
          </a:prstGeom>
          <a:ln>
            <a:noFill/>
          </a:ln>
        </p:spPr>
        <p:txBody>
          <a:bodyPr wrap="square">
            <a:spAutoFit/>
          </a:bodyPr>
          <a:lstStyle/>
          <a:p>
            <a:pPr algn="just">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     Так Николай Ильич в 1943 году попал на войну. Окончил школу радистов.  Прошёл с боями от центра России до западной границы.  Был ранен, контужен. </a:t>
            </a:r>
            <a:r>
              <a:rPr lang="ru-RU" b="1" dirty="0">
                <a:latin typeface="Calibri" panose="020F0502020204030204" pitchFamily="34" charset="0"/>
                <a:ea typeface="Calibri" panose="020F0502020204030204" pitchFamily="34" charset="0"/>
                <a:cs typeface="Times New Roman" panose="02020603050405020304" pitchFamily="18" charset="0"/>
              </a:rPr>
              <a:t>Д</a:t>
            </a:r>
            <a:r>
              <a:rPr lang="ru-RU" b="1" dirty="0" smtClean="0">
                <a:effectLst/>
                <a:latin typeface="Calibri" panose="020F0502020204030204" pitchFamily="34" charset="0"/>
                <a:ea typeface="Calibri" panose="020F0502020204030204" pitchFamily="34" charset="0"/>
                <a:cs typeface="Times New Roman" panose="02020603050405020304" pitchFamily="18" charset="0"/>
              </a:rPr>
              <a:t>олго лечился в госпитале, после выздоровления вернулся в строй. Награждён медалью </a:t>
            </a:r>
            <a:r>
              <a:rPr lang="ru-RU" b="1"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«За боевые заслуги» </a:t>
            </a:r>
            <a:r>
              <a:rPr lang="ru-RU" b="1" dirty="0" smtClean="0">
                <a:effectLst/>
                <a:latin typeface="Calibri" panose="020F0502020204030204" pitchFamily="34" charset="0"/>
                <a:ea typeface="Calibri" panose="020F0502020204030204" pitchFamily="34" charset="0"/>
                <a:cs typeface="Times New Roman" panose="02020603050405020304" pitchFamily="18" charset="0"/>
              </a:rPr>
              <a:t>за бесперебойное обеспечение радиосвязью на всём периоде наступательных действий (Сайт «Подвиг народа»)</a:t>
            </a:r>
          </a:p>
          <a:p>
            <a:pPr>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     Во время войны освоил пушку ЗИС-3 был заряжающим. После разговора с отцом его дочь написала:</a:t>
            </a:r>
          </a:p>
          <a:p>
            <a:pPr>
              <a:spcAft>
                <a:spcPts val="0"/>
              </a:spcAft>
            </a:pPr>
            <a:r>
              <a:rPr lang="ru-RU" sz="2000" b="1" dirty="0">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Мой отец воевал, жизнь для нас отстоял,</a:t>
            </a:r>
            <a:endParaRPr lang="ru-RU" sz="20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Ранен был, умирал, но из павших восстал.</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Он вернулся с войны, молчалив и суров,</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Говорить о войне был всегда не готов,</a:t>
            </a:r>
            <a:endParaRPr lang="ru-RU" sz="20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Замыкался, мрачнел, всё молчал и курил,</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Далеко на войну его взгляд уводил.</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Туда, грохот и вой, где бомбы рвались</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И в зенитки броню его пальцы впились</a:t>
            </a:r>
          </a:p>
          <a:p>
            <a:pPr>
              <a:spcAft>
                <a:spcPts val="0"/>
              </a:spcAft>
            </a:pPr>
            <a: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«Заряжай! И огонь!» - командир прокричал,</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И он, как заводной заряжал и стрелял.</a:t>
            </a:r>
            <a:endParaRPr lang="ru-RU" sz="20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И уставшее сердце стучало сильней</a:t>
            </a:r>
          </a:p>
          <a:p>
            <a:pPr>
              <a:spcAft>
                <a:spcPts val="0"/>
              </a:spcAft>
            </a:pPr>
            <a: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0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Текла струйками кровь  из оглохших ушей.</a:t>
            </a:r>
            <a:endParaRPr lang="ru-RU"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5702672" y="1799322"/>
            <a:ext cx="5706983" cy="3700493"/>
          </a:xfrm>
          <a:prstGeom prst="rect">
            <a:avLst/>
          </a:prstGeom>
          <a:ln>
            <a:noFill/>
          </a:ln>
          <a:effectLst>
            <a:softEdge rad="11250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2766" y="4855755"/>
            <a:ext cx="6903075" cy="2188674"/>
          </a:xfrm>
          <a:prstGeom prst="rect">
            <a:avLst/>
          </a:prstGeom>
        </p:spPr>
      </p:pic>
    </p:spTree>
    <p:extLst>
      <p:ext uri="{BB962C8B-B14F-4D97-AF65-F5344CB8AC3E}">
        <p14:creationId xmlns:p14="http://schemas.microsoft.com/office/powerpoint/2010/main" val="28436819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58754" y="151786"/>
            <a:ext cx="5432612" cy="5539978"/>
          </a:xfrm>
          <a:prstGeom prst="rect">
            <a:avLst/>
          </a:prstGeom>
          <a:ln>
            <a:noFill/>
          </a:ln>
        </p:spPr>
        <p:txBody>
          <a:bodyPr wrap="square">
            <a:spAutoFit/>
          </a:bodyPr>
          <a:lstStyle/>
          <a:p>
            <a:pPr>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В 1995 году Николай Ильич приехал в гости к дочери, которая живёт в Москве. Вместе с внуками поехали на Поклонную гору.  Рассмотрели панорамы, помолчали у вечного огня и отправились к технике времён Великой Отечественной войны. Долго шли по дорожке вдоль советской и иностранной техники. Вдруг, Николай Ильич резко остановился, лицо его побледнело, на глазах навернулись слёзы. «Моя!»- чуть слышно прошептал он, опустился на орудие, долго молчал и курил.</a:t>
            </a:r>
          </a:p>
          <a:p>
            <a:pPr algn="ctr">
              <a:spcAft>
                <a:spcPts val="0"/>
              </a:spcAft>
            </a:pP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dirty="0"/>
          </a:p>
        </p:txBody>
      </p:sp>
      <p:pic>
        <p:nvPicPr>
          <p:cNvPr id="5" name="Рисунок 4"/>
          <p:cNvPicPr>
            <a:picLocks noChangeAspect="1"/>
          </p:cNvPicPr>
          <p:nvPr/>
        </p:nvPicPr>
        <p:blipFill>
          <a:blip r:embed="rId2"/>
          <a:stretch>
            <a:fillRect/>
          </a:stretch>
        </p:blipFill>
        <p:spPr>
          <a:xfrm>
            <a:off x="142612" y="277622"/>
            <a:ext cx="5943600" cy="4535520"/>
          </a:xfrm>
          <a:prstGeom prst="rect">
            <a:avLst/>
          </a:prstGeom>
          <a:ln>
            <a:noFill/>
          </a:ln>
          <a:effectLst>
            <a:softEdge rad="11250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2766" y="4855755"/>
            <a:ext cx="6903075" cy="2188674"/>
          </a:xfrm>
          <a:prstGeom prst="rect">
            <a:avLst/>
          </a:prstGeom>
        </p:spPr>
      </p:pic>
    </p:spTree>
    <p:extLst>
      <p:ext uri="{BB962C8B-B14F-4D97-AF65-F5344CB8AC3E}">
        <p14:creationId xmlns:p14="http://schemas.microsoft.com/office/powerpoint/2010/main" val="3422664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61366" y="174812"/>
            <a:ext cx="2299446" cy="49754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TextBox 4"/>
          <p:cNvSpPr txBox="1"/>
          <p:nvPr/>
        </p:nvSpPr>
        <p:spPr>
          <a:xfrm>
            <a:off x="2609850" y="305741"/>
            <a:ext cx="9210115" cy="5039713"/>
          </a:xfrm>
          <a:prstGeom prst="rect">
            <a:avLst/>
          </a:prstGeom>
          <a:noFill/>
          <a:ln>
            <a:noFill/>
          </a:ln>
        </p:spPr>
        <p:txBody>
          <a:bodyPr wrap="square" rtlCol="0">
            <a:spAutoFit/>
          </a:bodyPr>
          <a:lstStyle/>
          <a:p>
            <a:pPr>
              <a:lnSpc>
                <a:spcPct val="107000"/>
              </a:lnSpc>
              <a:spcAft>
                <a:spcPts val="800"/>
              </a:spcAft>
            </a:pPr>
            <a:r>
              <a:rPr lang="ru-RU" sz="1600" b="1" dirty="0">
                <a:latin typeface="Calibri" panose="020F0502020204030204" pitchFamily="34" charset="0"/>
                <a:ea typeface="Calibri" panose="020F0502020204030204" pitchFamily="34" charset="0"/>
                <a:cs typeface="Times New Roman" panose="02020603050405020304" pitchFamily="18" charset="0"/>
              </a:rPr>
              <a:t> </a:t>
            </a:r>
            <a:r>
              <a:rPr lang="ru-RU" sz="2000" b="1" dirty="0">
                <a:latin typeface="Calibri" panose="020F0502020204030204" pitchFamily="34" charset="0"/>
                <a:ea typeface="Calibri" panose="020F0502020204030204" pitchFamily="34" charset="0"/>
                <a:cs typeface="Times New Roman" panose="02020603050405020304" pitchFamily="18" charset="0"/>
              </a:rPr>
              <a:t>Победу  над фашистской Германией Николай Ильич встретил в Венгрии.  Но после окончания войны был направлен на Дальний восток. Там шла война с милитаристской Японией.  Вернулся домой в 1950 году</a:t>
            </a:r>
            <a:r>
              <a:rPr lang="ru-RU" sz="2000" b="1" dirty="0" smtClean="0">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ru-RU" sz="24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Запись в архивных документах:</a:t>
            </a:r>
            <a:endPar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Медаль «За победу над Японией</a:t>
            </a:r>
            <a:r>
              <a:rPr lang="ru-RU" sz="24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«За отвагу»</a:t>
            </a:r>
            <a:r>
              <a:rPr lang="ru-RU" sz="20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Звание: мл. сержант </a:t>
            </a:r>
            <a:b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Место службы: 252 </a:t>
            </a:r>
            <a:r>
              <a:rPr lang="ru-RU" sz="2000" b="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гап</a:t>
            </a:r>
            <a:r>
              <a:rPr lang="ru-RU"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219 </a:t>
            </a:r>
            <a:r>
              <a:rPr lang="ru-RU" sz="2000" b="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каб</a:t>
            </a:r>
            <a:r>
              <a:rPr lang="ru-RU" sz="20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Акт о вручении медалей «За победу над Японией» 20 апреля 1946 года. Мною Командиром 219 Корпусной Артиллерийской Краснознамённой Бригады Полковником Лукьяновым Д.Г. на основании Указа Президиума Верховного Совета Союза ССР от 30 сентября 1945 года произведено вручение медалей «За победу над Японией»  нижеименованному рядовому, сержантскому и офицерскому составу 219 Корпусной Артиллерийской Краснознамённой бригады  </a:t>
            </a:r>
            <a:r>
              <a:rPr lang="ru-RU" sz="20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Приказчикову</a:t>
            </a:r>
            <a:r>
              <a:rPr lang="ru-RU" sz="20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Николаю Ильичу мл. сержанту радиотелеграфисту 252 ГАП 219 </a:t>
            </a:r>
            <a:r>
              <a:rPr lang="ru-RU" sz="20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КАБр</a:t>
            </a:r>
            <a:r>
              <a:rPr lang="ru-RU" sz="20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 073241 </a:t>
            </a:r>
            <a:endParaRPr lang="ru-RU" sz="2000" b="1"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0568" y="4698705"/>
            <a:ext cx="2049397" cy="1625855"/>
          </a:xfrm>
          <a:prstGeom prst="rect">
            <a:avLst/>
          </a:prstGeom>
        </p:spPr>
      </p:pic>
    </p:spTree>
    <p:extLst>
      <p:ext uri="{BB962C8B-B14F-4D97-AF65-F5344CB8AC3E}">
        <p14:creationId xmlns:p14="http://schemas.microsoft.com/office/powerpoint/2010/main" val="38209563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215154" y="173522"/>
            <a:ext cx="2285450" cy="333992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2921001" y="423861"/>
            <a:ext cx="6118224" cy="3046988"/>
          </a:xfrm>
          <a:prstGeom prst="rect">
            <a:avLst/>
          </a:prstGeom>
          <a:ln>
            <a:noFill/>
          </a:ln>
        </p:spPr>
        <p:txBody>
          <a:bodyPr wrap="square">
            <a:spAutoFit/>
          </a:bodyPr>
          <a:lstStyle/>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Началась, вдруг, война,</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А девчонка врачом стать мечтала,</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В один миг растворилась мечта,</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На фронт с подружками убежала.</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…Санитарный поезд сквозь взрывы ползёт,</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Тревожно колёса стучат-</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Молодой офицер операции ждёт,</a:t>
            </a:r>
          </a:p>
          <a:p>
            <a:pPr algn="just">
              <a:spcAft>
                <a:spcPts val="0"/>
              </a:spcAft>
            </a:pPr>
            <a:r>
              <a:rPr lang="ru-RU" sz="24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С надеждой глядит на девчат..</a:t>
            </a:r>
            <a:endParaRPr lang="ru-RU" sz="24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p:cNvSpPr/>
          <p:nvPr/>
        </p:nvSpPr>
        <p:spPr>
          <a:xfrm>
            <a:off x="0" y="3627942"/>
            <a:ext cx="11672047" cy="2031325"/>
          </a:xfrm>
          <a:prstGeom prst="rect">
            <a:avLst/>
          </a:prstGeom>
          <a:ln>
            <a:noFill/>
          </a:ln>
        </p:spPr>
        <p:txBody>
          <a:bodyPr wrap="square">
            <a:spAutoFit/>
          </a:bodyPr>
          <a:lstStyle/>
          <a:p>
            <a:pPr algn="just">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Анна Петровна училась на первом курсе медицинского института, когда грянула война. Всех студенток отправили на фронт медицинскими сёстрами. Работала в санитарном поезде. Вывозили раненых с поля боя в тыл.  Во время пути оперировали тяжелобольных, делали перевязки, а во время набольших передышек помогали раненым писать   письма домой, устраивали концерты. Моя прабабушка  очень хорошо танцевала.  Бывало, что санитарный поезд бомбили. Прабабушка рассказывала:  «Сидели с девчонками, готовили перевязочный материал, начался обстрел. Мы с девочками вышли в тамбур, и вдруг автоматная очередь. Шинель, висящую на стене, словно ножом отрезало, а ведь мы только что тут сидели»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Рисунок 8"/>
          <p:cNvPicPr>
            <a:picLocks noChangeAspect="1"/>
          </p:cNvPicPr>
          <p:nvPr/>
        </p:nvPicPr>
        <p:blipFill rotWithShape="1">
          <a:blip r:embed="rId4"/>
          <a:srcRect l="25269" r="22931"/>
          <a:stretch/>
        </p:blipFill>
        <p:spPr>
          <a:xfrm>
            <a:off x="9220200" y="10035"/>
            <a:ext cx="2419350" cy="347779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24364028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112906" y="103838"/>
            <a:ext cx="2643910" cy="371363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5661212" y="3652197"/>
            <a:ext cx="5702675" cy="369332"/>
          </a:xfrm>
          <a:prstGeom prst="rect">
            <a:avLst/>
          </a:prstGeom>
        </p:spPr>
        <p:txBody>
          <a:bodyPr wrap="square">
            <a:spAutoFit/>
          </a:bodyPr>
          <a:lstStyle/>
          <a:p>
            <a:pPr>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dirty="0"/>
          </a:p>
        </p:txBody>
      </p:sp>
      <p:pic>
        <p:nvPicPr>
          <p:cNvPr id="7" name="Рисунок 6"/>
          <p:cNvPicPr>
            <a:picLocks noChangeAspect="1"/>
          </p:cNvPicPr>
          <p:nvPr/>
        </p:nvPicPr>
        <p:blipFill>
          <a:blip r:embed="rId4"/>
          <a:stretch>
            <a:fillRect/>
          </a:stretch>
        </p:blipFill>
        <p:spPr>
          <a:xfrm>
            <a:off x="112907" y="4021529"/>
            <a:ext cx="1001648" cy="153795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8" name="Рисунок 7"/>
          <p:cNvPicPr>
            <a:picLocks noChangeAspect="1"/>
          </p:cNvPicPr>
          <p:nvPr/>
        </p:nvPicPr>
        <p:blipFill>
          <a:blip r:embed="rId5"/>
          <a:stretch>
            <a:fillRect/>
          </a:stretch>
        </p:blipFill>
        <p:spPr>
          <a:xfrm>
            <a:off x="1609672" y="4021529"/>
            <a:ext cx="1147144" cy="152385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2" name="TextBox 1"/>
          <p:cNvSpPr txBox="1"/>
          <p:nvPr/>
        </p:nvSpPr>
        <p:spPr>
          <a:xfrm>
            <a:off x="3294529" y="0"/>
            <a:ext cx="8337177" cy="6309420"/>
          </a:xfrm>
          <a:prstGeom prst="rect">
            <a:avLst/>
          </a:prstGeom>
          <a:noFill/>
          <a:ln>
            <a:noFill/>
          </a:ln>
        </p:spPr>
        <p:txBody>
          <a:bodyPr wrap="square" rtlCol="0">
            <a:spAutoFit/>
          </a:bodyPr>
          <a:lstStyle/>
          <a:p>
            <a:pPr>
              <a:spcAft>
                <a:spcPts val="0"/>
              </a:spcAft>
            </a:pP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Фёдор Алексеевич- дедушка моей мамы. Служил на Дальнем </a:t>
            </a:r>
            <a:r>
              <a:rPr lang="ru-RU" sz="24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востоке</a:t>
            </a: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a:t>
            </a:r>
            <a:r>
              <a:rPr lang="ru-RU" sz="24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Летал на самолёте Ил-4 ДБ -3Ф   стрелком-радистом в звании старшины.. В составе экипажа совершал  боевые вылеты в районе Хасана и </a:t>
            </a:r>
            <a:r>
              <a:rPr lang="ru-RU" sz="2400" b="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Холхингола</a:t>
            </a: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Началась война с милитаристской Японией. Принимал участие в боевых действиях. Был сбит, весь экипаж погиб. Фёдора Алексеевича врачи буквально собирали по косточкам. Долго лечился в госпиталях. После выздоровления хотел вернуться в строй, но врачи вынесли вердикт: НЕ годен! Федор Алексеевич сжёг медицинские документы и восстановился в звании. Но был отправлен на боевой корабль. </a:t>
            </a:r>
            <a:endParaRPr lang="ru-RU" sz="24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После войны долго работал на заводе, но ходил прихрамывая - болели старые раны.</a:t>
            </a:r>
            <a:endParaRPr lang="ru-RU" sz="24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4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Имеет награды «За боевые заслуги» и орден Красной звезды.</a:t>
            </a:r>
            <a:endParaRPr lang="ru-RU" sz="24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400" b="1" dirty="0">
                <a:latin typeface="Calibri" panose="020F0502020204030204" pitchFamily="34" charset="0"/>
                <a:ea typeface="Calibri" panose="020F0502020204030204" pitchFamily="34" charset="0"/>
                <a:cs typeface="Times New Roman" panose="02020603050405020304" pitchFamily="18" charset="0"/>
              </a:rPr>
              <a:t>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000" b="1" dirty="0">
                <a:latin typeface="Calibri" panose="020F0502020204030204" pitchFamily="34" charset="0"/>
                <a:ea typeface="Calibri" panose="020F0502020204030204" pitchFamily="34" charset="0"/>
                <a:cs typeface="Times New Roman" panose="02020603050405020304" pitchFamily="18" charset="0"/>
              </a:rPr>
              <a:t> </a:t>
            </a:r>
            <a:endParaRPr lang="ru-RU" sz="2000" dirty="0"/>
          </a:p>
        </p:txBody>
      </p:sp>
    </p:spTree>
    <p:extLst>
      <p:ext uri="{BB962C8B-B14F-4D97-AF65-F5344CB8AC3E}">
        <p14:creationId xmlns:p14="http://schemas.microsoft.com/office/powerpoint/2010/main" val="29625348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679" y="335902"/>
            <a:ext cx="2837462" cy="5047861"/>
          </a:xfrm>
          <a:prstGeom prst="rect">
            <a:avLst/>
          </a:prstGeom>
        </p:spPr>
      </p:pic>
      <p:sp>
        <p:nvSpPr>
          <p:cNvPr id="5" name="Объект 2"/>
          <p:cNvSpPr>
            <a:spLocks noGrp="1"/>
          </p:cNvSpPr>
          <p:nvPr>
            <p:ph sz="quarter" idx="13"/>
          </p:nvPr>
        </p:nvSpPr>
        <p:spPr>
          <a:xfrm>
            <a:off x="3354355" y="477192"/>
            <a:ext cx="6741368" cy="3311189"/>
          </a:xfrm>
        </p:spPr>
        <p:txBody>
          <a:bodyPr/>
          <a:lstStyle/>
          <a:p>
            <a:r>
              <a:rPr lang="ru-RU" dirty="0" err="1" smtClean="0"/>
              <a:t>Саламатов</a:t>
            </a:r>
            <a:r>
              <a:rPr lang="ru-RU" dirty="0" smtClean="0"/>
              <a:t> Владимир  </a:t>
            </a:r>
            <a:r>
              <a:rPr lang="ru-RU" dirty="0" err="1" smtClean="0"/>
              <a:t>егорович</a:t>
            </a:r>
            <a:r>
              <a:rPr lang="ru-RU" dirty="0" smtClean="0"/>
              <a:t>. 1926 – 1946гг. Ушел на фронт в 1943году. Погиб в Берлине. В 1946году.</a:t>
            </a:r>
            <a:endParaRPr lang="ru-RU" dirty="0"/>
          </a:p>
        </p:txBody>
      </p:sp>
    </p:spTree>
    <p:extLst>
      <p:ext uri="{BB962C8B-B14F-4D97-AF65-F5344CB8AC3E}">
        <p14:creationId xmlns:p14="http://schemas.microsoft.com/office/powerpoint/2010/main" val="2434096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2526" y="0"/>
            <a:ext cx="7523249" cy="5539978"/>
          </a:xfrm>
          <a:prstGeom prst="rect">
            <a:avLst/>
          </a:prstGeom>
          <a:ln>
            <a:noFill/>
          </a:ln>
        </p:spPr>
        <p:txBody>
          <a:bodyPr wrap="square">
            <a:spAutoFit/>
          </a:bodyPr>
          <a:lstStyle/>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Радостный май по планете шагает,</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Землю весенним дождём умывает.</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Девятого мая мы вспомним солдат –</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Тех, кто в могилах братских лежат.</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Тех, кто жизнь на Земле отстояли,</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За свободу России жизни отдали.</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Мы – дети солдат, что вернулись с войны,</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Их раны на сердце поныне видны,</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И раны болят и кровоточат,</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И память забыть эти годы не хочет.</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Мы их эстафету по жизни несём,</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b="1"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Россию для внуков своих сбережём.</a:t>
            </a:r>
            <a:endParaRPr lang="ru-RU" sz="280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b="1"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7461" y="1442434"/>
            <a:ext cx="6542466" cy="5518597"/>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7"/>
            <a:ext cx="12192000" cy="6917817"/>
          </a:xfrm>
          <a:prstGeom prst="rect">
            <a:avLst/>
          </a:prstGeom>
        </p:spPr>
      </p:pic>
    </p:spTree>
    <p:extLst>
      <p:ext uri="{BB962C8B-B14F-4D97-AF65-F5344CB8AC3E}">
        <p14:creationId xmlns:p14="http://schemas.microsoft.com/office/powerpoint/2010/main" val="7285729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0"/>
                                        <p:tgtEl>
                                          <p:spTgt spid="4"/>
                                        </p:tgtEl>
                                      </p:cBhvr>
                                    </p:animEffect>
                                    <p:anim calcmode="lin" valueType="num">
                                      <p:cBhvr>
                                        <p:cTn id="8" dur="10000" fill="hold"/>
                                        <p:tgtEl>
                                          <p:spTgt spid="4"/>
                                        </p:tgtEl>
                                        <p:attrNameLst>
                                          <p:attrName>ppt_x</p:attrName>
                                        </p:attrNameLst>
                                      </p:cBhvr>
                                      <p:tavLst>
                                        <p:tav tm="0">
                                          <p:val>
                                            <p:strVal val="#ppt_x"/>
                                          </p:val>
                                        </p:tav>
                                        <p:tav tm="100000">
                                          <p:val>
                                            <p:strVal val="#ppt_x"/>
                                          </p:val>
                                        </p:tav>
                                      </p:tavLst>
                                    </p:anim>
                                    <p:anim calcmode="lin" valueType="num">
                                      <p:cBhvr>
                                        <p:cTn id="9" dur="9000" decel="100000" fill="hold"/>
                                        <p:tgtEl>
                                          <p:spTgt spid="4"/>
                                        </p:tgtEl>
                                        <p:attrNameLst>
                                          <p:attrName>ppt_y</p:attrName>
                                        </p:attrNameLst>
                                      </p:cBhvr>
                                      <p:tavLst>
                                        <p:tav tm="0">
                                          <p:val>
                                            <p:strVal val="#ppt_y+1"/>
                                          </p:val>
                                        </p:tav>
                                        <p:tav tm="100000">
                                          <p:val>
                                            <p:strVal val="#ppt_y-.03"/>
                                          </p:val>
                                        </p:tav>
                                      </p:tavLst>
                                    </p:anim>
                                    <p:anim calcmode="lin" valueType="num">
                                      <p:cBhvr>
                                        <p:cTn id="10" dur="1000" accel="100000" fill="hold">
                                          <p:stCondLst>
                                            <p:cond delay="90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anim calcmode="lin" valueType="num">
                                      <p:cBhvr>
                                        <p:cTn id="16" dur="2000" fill="hold"/>
                                        <p:tgtEl>
                                          <p:spTgt spid="7"/>
                                        </p:tgtEl>
                                        <p:attrNameLst>
                                          <p:attrName>ppt_x</p:attrName>
                                        </p:attrNameLst>
                                      </p:cBhvr>
                                      <p:tavLst>
                                        <p:tav tm="0">
                                          <p:val>
                                            <p:strVal val="#ppt_x"/>
                                          </p:val>
                                        </p:tav>
                                        <p:tav tm="100000">
                                          <p:val>
                                            <p:strVal val="#ppt_x"/>
                                          </p:val>
                                        </p:tav>
                                      </p:tavLst>
                                    </p:anim>
                                    <p:anim calcmode="lin" valueType="num">
                                      <p:cBhvr>
                                        <p:cTn id="17"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Главное мероприятие">
  <a:themeElements>
    <a:clrScheme name="Главное мероприятие">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Главное мероприятие">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ое мероприятие">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xmlns="" name="Main Event" id="{AC372BB4-D83D-411E-B849-B641926BA760}" vid="{F1EFBDE3-1A95-4E3D-81AD-1F53D65BEA01}"/>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TM04033927[[fn=Главное мероприятие]]</Template>
  <TotalTime>1218</TotalTime>
  <Words>903</Words>
  <Application>Microsoft Office PowerPoint</Application>
  <PresentationFormat>Произвольный</PresentationFormat>
  <Paragraphs>62</Paragraphs>
  <Slides>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Главное мероприятие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Child</dc:creator>
  <cp:lastModifiedBy>Наталья Чусовская</cp:lastModifiedBy>
  <cp:revision>68</cp:revision>
  <dcterms:created xsi:type="dcterms:W3CDTF">2017-09-28T12:21:22Z</dcterms:created>
  <dcterms:modified xsi:type="dcterms:W3CDTF">2020-05-07T18:49:38Z</dcterms:modified>
</cp:coreProperties>
</file>