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0" r:id="rId3"/>
    <p:sldId id="261" r:id="rId4"/>
    <p:sldId id="262" r:id="rId5"/>
    <p:sldId id="267" r:id="rId6"/>
    <p:sldId id="264" r:id="rId7"/>
    <p:sldId id="265" r:id="rId8"/>
    <p:sldId id="266" r:id="rId9"/>
    <p:sldId id="274" r:id="rId10"/>
    <p:sldId id="268" r:id="rId11"/>
    <p:sldId id="269" r:id="rId12"/>
    <p:sldId id="270" r:id="rId13"/>
    <p:sldId id="275" r:id="rId14"/>
    <p:sldId id="272" r:id="rId15"/>
    <p:sldId id="277" r:id="rId16"/>
    <p:sldId id="25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10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8B83-BF39-4FEF-98B6-7737D134A08A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E446-EA84-4D96-96BA-18A22CF95B3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8B83-BF39-4FEF-98B6-7737D134A08A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E446-EA84-4D96-96BA-18A22CF95B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8B83-BF39-4FEF-98B6-7737D134A08A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E446-EA84-4D96-96BA-18A22CF95B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8B83-BF39-4FEF-98B6-7737D134A08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05.11.2014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E446-EA84-4D96-96BA-18A22CF95B3C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8383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8B83-BF39-4FEF-98B6-7737D134A08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05.11.2014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E446-EA84-4D96-96BA-18A22CF95B3C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03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8B83-BF39-4FEF-98B6-7737D134A08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05.11.2014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5C1E446-EA84-4D96-96BA-18A22CF95B3C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030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8B83-BF39-4FEF-98B6-7737D134A08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05.11.2014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E446-EA84-4D96-96BA-18A22CF95B3C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49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8B83-BF39-4FEF-98B6-7737D134A08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05.11.2014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E446-EA84-4D96-96BA-18A22CF95B3C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38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8B83-BF39-4FEF-98B6-7737D134A08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05.11.2014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E446-EA84-4D96-96BA-18A22CF95B3C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54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8B83-BF39-4FEF-98B6-7737D134A08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05.11.2014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E446-EA84-4D96-96BA-18A22CF95B3C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04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8B83-BF39-4FEF-98B6-7737D134A08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05.11.2014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E446-EA84-4D96-96BA-18A22CF95B3C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4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8B83-BF39-4FEF-98B6-7737D134A08A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E446-EA84-4D96-96BA-18A22CF95B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8B83-BF39-4FEF-98B6-7737D134A08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05.11.2014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E446-EA84-4D96-96BA-18A22CF95B3C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96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8B83-BF39-4FEF-98B6-7737D134A08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05.11.2014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E446-EA84-4D96-96BA-18A22CF95B3C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83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8B83-BF39-4FEF-98B6-7737D134A08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05.11.2014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E446-EA84-4D96-96BA-18A22CF95B3C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73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8B83-BF39-4FEF-98B6-7737D134A08A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5C1E446-EA84-4D96-96BA-18A22CF95B3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8B83-BF39-4FEF-98B6-7737D134A08A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E446-EA84-4D96-96BA-18A22CF95B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8B83-BF39-4FEF-98B6-7737D134A08A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E446-EA84-4D96-96BA-18A22CF95B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8B83-BF39-4FEF-98B6-7737D134A08A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E446-EA84-4D96-96BA-18A22CF95B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8B83-BF39-4FEF-98B6-7737D134A08A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E446-EA84-4D96-96BA-18A22CF95B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8B83-BF39-4FEF-98B6-7737D134A08A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E446-EA84-4D96-96BA-18A22CF95B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8B83-BF39-4FEF-98B6-7737D134A08A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E446-EA84-4D96-96BA-18A22CF95B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F3F8B83-BF39-4FEF-98B6-7737D134A08A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5C1E446-EA84-4D96-96BA-18A22CF95B3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F3F8B83-BF39-4FEF-98B6-7737D134A08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05.11.2014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5C1E446-EA84-4D96-96BA-18A22CF95B3C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9184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gif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5" Type="http://schemas.microsoft.com/office/2007/relationships/hdphoto" Target="../media/hdphoto2.wdp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jpe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295009" y="260648"/>
            <a:ext cx="472526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Georgia" pitchFamily="18" charset="0"/>
              </a:rPr>
              <a:t>БЕЗ ПРОШЛОГО,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000" b="1" kern="0" dirty="0" smtClean="0">
                <a:solidFill>
                  <a:srgbClr val="800000"/>
                </a:solidFill>
                <a:latin typeface="Georgia" pitchFamily="18" charset="0"/>
              </a:rPr>
              <a:t>                          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Georgia" pitchFamily="18" charset="0"/>
              </a:rPr>
              <a:t>  НЕТ  БУДУЩЕГО…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523855" y="2132856"/>
            <a:ext cx="63373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800" b="1" dirty="0" smtClean="0">
                <a:solidFill>
                  <a:srgbClr val="800000"/>
                </a:solidFill>
                <a:latin typeface="Bookman Old Style" pitchFamily="18" charset="0"/>
              </a:rPr>
              <a:t>Военный </a:t>
            </a:r>
            <a:r>
              <a:rPr lang="ru-RU" sz="2800" b="1" dirty="0">
                <a:solidFill>
                  <a:srgbClr val="800000"/>
                </a:solidFill>
                <a:latin typeface="Bookman Old Style" pitchFamily="18" charset="0"/>
              </a:rPr>
              <a:t>путь </a:t>
            </a:r>
            <a:endParaRPr lang="ru-RU" sz="2800" b="1" dirty="0" smtClean="0">
              <a:solidFill>
                <a:srgbClr val="800000"/>
              </a:solidFill>
              <a:latin typeface="Bookman Old Style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800000"/>
                </a:solidFill>
                <a:latin typeface="Bookman Old Style" pitchFamily="18" charset="0"/>
              </a:rPr>
              <a:t>ветерана </a:t>
            </a:r>
            <a:r>
              <a:rPr lang="ru-RU" sz="2800" b="1" dirty="0">
                <a:solidFill>
                  <a:srgbClr val="800000"/>
                </a:solidFill>
                <a:latin typeface="Bookman Old Style" pitchFamily="18" charset="0"/>
              </a:rPr>
              <a:t>Великой отечественной войны</a:t>
            </a:r>
            <a:endParaRPr lang="ru-RU" sz="2800" dirty="0">
              <a:solidFill>
                <a:srgbClr val="800000"/>
              </a:solidFill>
              <a:latin typeface="Bookman Old Style" pitchFamily="18" charset="0"/>
            </a:endParaRPr>
          </a:p>
          <a:p>
            <a:pPr algn="ctr"/>
            <a:r>
              <a:rPr lang="ru-RU" sz="2800" b="1" dirty="0" err="1">
                <a:solidFill>
                  <a:srgbClr val="800000"/>
                </a:solidFill>
                <a:latin typeface="Bookman Old Style" pitchFamily="18" charset="0"/>
              </a:rPr>
              <a:t>Бариной</a:t>
            </a:r>
            <a:r>
              <a:rPr lang="ru-RU" sz="2800" b="1" dirty="0">
                <a:solidFill>
                  <a:srgbClr val="800000"/>
                </a:solidFill>
                <a:latin typeface="Bookman Old Style" pitchFamily="18" charset="0"/>
              </a:rPr>
              <a:t> Анны </a:t>
            </a:r>
            <a:r>
              <a:rPr lang="ru-RU" sz="2800" b="1" dirty="0" smtClean="0">
                <a:solidFill>
                  <a:srgbClr val="800000"/>
                </a:solidFill>
                <a:latin typeface="Bookman Old Style" pitchFamily="18" charset="0"/>
              </a:rPr>
              <a:t>Ивановны</a:t>
            </a:r>
            <a:endParaRPr kumimoji="0" lang="ru-RU" alt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Georg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72" y="260648"/>
            <a:ext cx="1656184" cy="2632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37687"/>
            <a:ext cx="1904877" cy="2680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shmas.okis.ru/foto/shmas/17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339" y="4509121"/>
            <a:ext cx="3028810" cy="2130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1" name="Picture 9" descr="Trueplan.ru &quot; Георгиевская лента c кодом для вставки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73" y="4794511"/>
            <a:ext cx="2957165" cy="184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Ах, войн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62400" y="54123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8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5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&amp;ZHcy;&amp;iecy;&amp;ncy;&amp;shchcy;&amp;icy;&amp;ncy;&amp;ycy;-&amp;tcy;&amp;iecy;&amp;khcy;&amp;ncy;&amp;icy;&amp;kcy;&amp;icy; 305-&amp;jcy; &amp;shcy;&amp;tcy;&amp;ucy;&amp;rcy;&amp;mcy;&amp;ocy;&amp;vcy;&amp;ocy;&amp;jcy; &amp;acy;&amp;vcy;&amp;icy;&amp;acy;&amp;tscy;&amp;icy;&amp;ocy;&amp;ncy;&amp;ncy;&amp;ocy;&amp;jcy; &amp;dcy;&amp;icy;&amp;vcy;&amp;icy;&amp;zcy;&amp;icy;&amp;icy; &amp;ucy; &amp;shcy;&amp;tcy;&amp;ucy;&amp;rcy;&amp;mcy;&amp;ocy;&amp;vcy;&amp;icy;&amp;kcy;&amp;acy; &amp;Icy;&amp;lcy;-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672408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355976" y="332656"/>
            <a:ext cx="457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Второй Белорусский,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Третий Украинский фронты.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Румыния,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Венгрия,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Австрия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  это только вехи на местах крупнейших сражений, в которых участвовал  53 авиационный полк.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1266" name="Picture 2" descr="500x301, 48.0K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182" y="4193283"/>
            <a:ext cx="4043794" cy="2434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ftfoto.ucoz.ru/_ph/460/15920214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93283"/>
            <a:ext cx="3672408" cy="2403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91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332656"/>
            <a:ext cx="52920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ea typeface="Times New Roman"/>
              </a:rPr>
              <a:t>В архиве Министерства обороны хранятся документы о результатах боевых действий авиации 3-го Украинского фронта на территории Венгрии. </a:t>
            </a:r>
            <a:endParaRPr lang="ru-RU" sz="2000" dirty="0" smtClean="0">
              <a:solidFill>
                <a:schemeClr val="bg1"/>
              </a:solidFill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ea typeface="Times New Roman"/>
              </a:rPr>
              <a:t>Половина </a:t>
            </a:r>
            <a:r>
              <a:rPr lang="ru-RU" sz="2000" dirty="0">
                <a:solidFill>
                  <a:schemeClr val="bg1"/>
                </a:solidFill>
                <a:ea typeface="Times New Roman"/>
              </a:rPr>
              <a:t>вражеских танков и артиллерии была выведена из строя силами нашей авиации. </a:t>
            </a:r>
            <a:endParaRPr lang="ru-RU" sz="2000" dirty="0" smtClean="0">
              <a:solidFill>
                <a:schemeClr val="bg1"/>
              </a:solidFill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ea typeface="Times New Roman"/>
              </a:rPr>
              <a:t>В </a:t>
            </a:r>
            <a:r>
              <a:rPr lang="ru-RU" sz="2000" dirty="0">
                <a:solidFill>
                  <a:schemeClr val="bg1"/>
                </a:solidFill>
                <a:ea typeface="Times New Roman"/>
              </a:rPr>
              <a:t>достижение этого результата свой  немалый вклад внесла и сержант </a:t>
            </a:r>
            <a:r>
              <a:rPr lang="ru-RU" sz="2000" dirty="0" err="1">
                <a:solidFill>
                  <a:schemeClr val="bg1"/>
                </a:solidFill>
                <a:ea typeface="Times New Roman"/>
              </a:rPr>
              <a:t>Кондрашина</a:t>
            </a:r>
            <a:r>
              <a:rPr lang="ru-RU" sz="2000" dirty="0">
                <a:solidFill>
                  <a:schemeClr val="bg1"/>
                </a:solidFill>
                <a:ea typeface="Times New Roman"/>
              </a:rPr>
              <a:t>  Анна Ивановна.</a:t>
            </a:r>
            <a:endParaRPr lang="ru-RU" sz="2000" b="1" dirty="0">
              <a:solidFill>
                <a:schemeClr val="bg1"/>
              </a:solidFill>
              <a:ea typeface="Times New Roman"/>
            </a:endParaRPr>
          </a:p>
        </p:txBody>
      </p:sp>
      <p:pic>
        <p:nvPicPr>
          <p:cNvPr id="10246" name="Picture 6" descr="Ла-5 над Украино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29" y="363504"/>
            <a:ext cx="2923191" cy="1985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542" y="3645024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ea typeface="Times New Roman"/>
              </a:rPr>
              <a:t>«Однажды ночью  мы </a:t>
            </a:r>
            <a:r>
              <a:rPr lang="ru-RU" sz="2000" dirty="0" smtClean="0">
                <a:solidFill>
                  <a:schemeClr val="bg1"/>
                </a:solidFill>
                <a:ea typeface="Times New Roman"/>
              </a:rPr>
              <a:t>с </a:t>
            </a:r>
            <a:r>
              <a:rPr lang="ru-RU" sz="2000" dirty="0">
                <a:solidFill>
                  <a:schemeClr val="bg1"/>
                </a:solidFill>
                <a:ea typeface="Times New Roman"/>
              </a:rPr>
              <a:t>девушками услышали  мужские крики </a:t>
            </a:r>
            <a:r>
              <a:rPr lang="ru-RU" sz="2000" b="1" dirty="0">
                <a:solidFill>
                  <a:schemeClr val="bg1"/>
                </a:solidFill>
                <a:ea typeface="Times New Roman"/>
              </a:rPr>
              <a:t>«Ура! Победа!»</a:t>
            </a:r>
            <a:r>
              <a:rPr lang="ru-RU" sz="2000" dirty="0">
                <a:solidFill>
                  <a:schemeClr val="bg1"/>
                </a:solidFill>
                <a:ea typeface="Times New Roman"/>
              </a:rPr>
              <a:t> Вот она, долгожданная! Какой тут сон, все выбежали на улицу из </a:t>
            </a:r>
            <a:r>
              <a:rPr lang="ru-RU" sz="2000" dirty="0" smtClean="0">
                <a:solidFill>
                  <a:schemeClr val="bg1"/>
                </a:solidFill>
                <a:ea typeface="Times New Roman"/>
              </a:rPr>
              <a:t>землянок, стали стрелять в воздух </a:t>
            </a:r>
            <a:r>
              <a:rPr lang="ru-RU" sz="2000" dirty="0">
                <a:solidFill>
                  <a:schemeClr val="bg1"/>
                </a:solidFill>
                <a:ea typeface="Times New Roman"/>
              </a:rPr>
              <a:t>и до утра буквально, как дети, прыгали, пели, танцевали от счастья».</a:t>
            </a:r>
          </a:p>
        </p:txBody>
      </p:sp>
      <p:pic>
        <p:nvPicPr>
          <p:cNvPr id="10248" name="Picture 8" descr="РЭСПУБЛIКА - Новости Беларуси Белорусские новости - 120 (4786) - Четверг, 02 июля 20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309" y="3483866"/>
            <a:ext cx="3533643" cy="2352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39209" y="5835256"/>
            <a:ext cx="44625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ea typeface="Times New Roman"/>
              </a:rPr>
              <a:t>Это произошло </a:t>
            </a:r>
            <a:r>
              <a:rPr lang="ru-RU" sz="2000" b="1" dirty="0" smtClean="0">
                <a:solidFill>
                  <a:schemeClr val="bg1"/>
                </a:solidFill>
                <a:ea typeface="Times New Roman"/>
              </a:rPr>
              <a:t>под </a:t>
            </a:r>
            <a:r>
              <a:rPr lang="ru-RU" sz="2000" b="1" dirty="0">
                <a:solidFill>
                  <a:schemeClr val="bg1"/>
                </a:solidFill>
                <a:ea typeface="Times New Roman"/>
              </a:rPr>
              <a:t>Веной </a:t>
            </a:r>
            <a:endParaRPr lang="ru-RU" sz="2000" b="1" dirty="0" smtClean="0">
              <a:solidFill>
                <a:schemeClr val="bg1"/>
              </a:solidFill>
              <a:ea typeface="Times New Roman"/>
            </a:endParaRPr>
          </a:p>
          <a:p>
            <a:pPr indent="540385" algn="ctr">
              <a:spcAft>
                <a:spcPts val="0"/>
              </a:spcAft>
            </a:pPr>
            <a:r>
              <a:rPr lang="ru-RU" sz="2000" b="1" dirty="0" smtClean="0">
                <a:solidFill>
                  <a:schemeClr val="bg1"/>
                </a:solidFill>
                <a:ea typeface="Times New Roman"/>
              </a:rPr>
              <a:t>в </a:t>
            </a:r>
            <a:r>
              <a:rPr lang="ru-RU" sz="2000" b="1" dirty="0">
                <a:solidFill>
                  <a:schemeClr val="bg1"/>
                </a:solidFill>
                <a:ea typeface="Times New Roman"/>
              </a:rPr>
              <a:t>Австрии. </a:t>
            </a:r>
          </a:p>
        </p:txBody>
      </p:sp>
    </p:spTree>
    <p:extLst>
      <p:ext uri="{BB962C8B-B14F-4D97-AF65-F5344CB8AC3E}">
        <p14:creationId xmlns:p14="http://schemas.microsoft.com/office/powerpoint/2010/main" val="288016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Медицинский форум :: Тема: Мы были ВРАЧАМИ (1/7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672" y="3142996"/>
            <a:ext cx="3358718" cy="2204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5885" y="321297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a typeface="Times New Roman"/>
              </a:rPr>
              <a:t>Вскоре </a:t>
            </a:r>
            <a:r>
              <a:rPr lang="ru-RU" sz="2000" b="1" dirty="0">
                <a:solidFill>
                  <a:schemeClr val="bg1"/>
                </a:solidFill>
                <a:ea typeface="Times New Roman"/>
              </a:rPr>
              <a:t>после первого ранения  снова обстрел, и контузия. </a:t>
            </a:r>
            <a:endParaRPr lang="ru-RU" sz="2000" b="1" dirty="0" smtClean="0">
              <a:solidFill>
                <a:schemeClr val="bg1"/>
              </a:solidFill>
              <a:ea typeface="Times New Roman"/>
            </a:endParaRPr>
          </a:p>
          <a:p>
            <a:r>
              <a:rPr lang="ru-RU" sz="2000" dirty="0" smtClean="0">
                <a:solidFill>
                  <a:schemeClr val="bg1"/>
                </a:solidFill>
                <a:ea typeface="Times New Roman"/>
              </a:rPr>
              <a:t>Помнит</a:t>
            </a:r>
            <a:r>
              <a:rPr lang="ru-RU" sz="2000" dirty="0">
                <a:solidFill>
                  <a:schemeClr val="bg1"/>
                </a:solidFill>
                <a:ea typeface="Times New Roman"/>
              </a:rPr>
              <a:t>, как засыпало в окопе землей. До сих пор благодарна той девушке, которая после обстрела сообщила, что в окопе я лежу без сознания. Очнулась только в госпитале. Месяц лечилась.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69269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ea typeface="Times New Roman"/>
              </a:rPr>
              <a:t>Но противник еще сопротивлялся. Не раз бомбили наш аэродром. </a:t>
            </a:r>
            <a:r>
              <a:rPr lang="ru-RU" sz="2000" b="1" dirty="0">
                <a:solidFill>
                  <a:schemeClr val="bg1"/>
                </a:solidFill>
                <a:ea typeface="Times New Roman"/>
              </a:rPr>
              <a:t>Однажды во время обстрела осколком снаряда Аню ранило в ногу. </a:t>
            </a:r>
            <a:r>
              <a:rPr lang="ru-RU" sz="2000" dirty="0">
                <a:solidFill>
                  <a:schemeClr val="bg1"/>
                </a:solidFill>
                <a:ea typeface="Times New Roman"/>
              </a:rPr>
              <a:t>Здесь же, на аэродроме, в медсанчасти ходила на перевязку. Можно сказать, легко отделалась. </a:t>
            </a:r>
          </a:p>
        </p:txBody>
      </p:sp>
      <p:pic>
        <p:nvPicPr>
          <p:cNvPr id="16388" name="Picture 4" descr="Самые новые запис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672" y="548680"/>
            <a:ext cx="3363924" cy="2246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8254" y="5805264"/>
            <a:ext cx="55961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spcAft>
                <a:spcPts val="0"/>
              </a:spcAft>
            </a:pPr>
            <a:r>
              <a:rPr lang="ru-RU" sz="2000" b="1" i="1" dirty="0" smtClean="0">
                <a:solidFill>
                  <a:srgbClr val="800000"/>
                </a:solidFill>
                <a:latin typeface="Bookman Old Style" panose="02050604050505020204" pitchFamily="18" charset="0"/>
                <a:ea typeface="Times New Roman"/>
              </a:rPr>
              <a:t>«Лишь </a:t>
            </a:r>
            <a:r>
              <a:rPr lang="ru-RU" sz="2000" b="1" i="1" dirty="0">
                <a:solidFill>
                  <a:srgbClr val="800000"/>
                </a:solidFill>
                <a:latin typeface="Bookman Old Style" panose="02050604050505020204" pitchFamily="18" charset="0"/>
                <a:ea typeface="Times New Roman"/>
              </a:rPr>
              <a:t>25 августа 1945 года вышел приказ о нашей </a:t>
            </a:r>
            <a:r>
              <a:rPr lang="ru-RU" sz="2000" b="1" i="1" dirty="0" smtClean="0">
                <a:solidFill>
                  <a:srgbClr val="800000"/>
                </a:solidFill>
                <a:latin typeface="Bookman Old Style" panose="02050604050505020204" pitchFamily="18" charset="0"/>
                <a:ea typeface="Times New Roman"/>
              </a:rPr>
              <a:t>демобилизации».  </a:t>
            </a:r>
            <a:endParaRPr lang="ru-RU" sz="2000" b="1" i="1" dirty="0">
              <a:solidFill>
                <a:srgbClr val="800000"/>
              </a:solidFill>
              <a:latin typeface="Bookman Old Style" panose="02050604050505020204" pitchFamily="18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16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2132856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i="1" dirty="0">
                <a:solidFill>
                  <a:srgbClr val="800000"/>
                </a:solidFill>
                <a:ea typeface="Times New Roman"/>
              </a:rPr>
              <a:t>Имеет правительственные награды:</a:t>
            </a:r>
            <a:endParaRPr lang="ru-RU" sz="2000" dirty="0">
              <a:solidFill>
                <a:srgbClr val="800000"/>
              </a:solidFill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ea typeface="Times New Roman"/>
              </a:rPr>
              <a:t>Медали:</a:t>
            </a:r>
            <a:endParaRPr lang="ru-RU" sz="2000" dirty="0">
              <a:solidFill>
                <a:schemeClr val="bg1"/>
              </a:solidFill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ea typeface="Times New Roman"/>
              </a:rPr>
              <a:t>«За боевые заслуги», 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ea typeface="Times New Roman"/>
              </a:rPr>
              <a:t>«За победу над Германией», 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ea typeface="Times New Roman"/>
              </a:rPr>
              <a:t>«За взятие Будапешта»,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ea typeface="Times New Roman"/>
              </a:rPr>
              <a:t> «За взятие Вены», многие юбилейные медали.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ea typeface="Times New Roman"/>
              </a:rPr>
              <a:t>Медаль «70-лет освобождения Белоруссии»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ea typeface="Times New Roman"/>
              </a:rPr>
              <a:t>Орден </a:t>
            </a:r>
            <a:r>
              <a:rPr lang="ru-RU" sz="2000" dirty="0">
                <a:solidFill>
                  <a:schemeClr val="bg1"/>
                </a:solidFill>
                <a:ea typeface="Times New Roman"/>
              </a:rPr>
              <a:t>Отечественной войны 2 степени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101920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i="1" dirty="0" smtClean="0">
                <a:solidFill>
                  <a:srgbClr val="800000"/>
                </a:solidFill>
                <a:latin typeface="Bookman Old Style" pitchFamily="18" charset="0"/>
                <a:ea typeface="Times New Roman"/>
              </a:rPr>
              <a:t>Барина Анна Ивановна </a:t>
            </a:r>
            <a:endParaRPr lang="ru-RU" sz="2800" b="1" i="1" dirty="0">
              <a:solidFill>
                <a:srgbClr val="800000"/>
              </a:solidFill>
              <a:latin typeface="Bookman Old Style" pitchFamily="18" charset="0"/>
              <a:ea typeface="Times New Roman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773" y="1684164"/>
            <a:ext cx="2551532" cy="3590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89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16632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b="1" dirty="0">
                <a:solidFill>
                  <a:srgbClr val="800000"/>
                </a:solidFill>
                <a:latin typeface="Bookman Old Style" pitchFamily="18" charset="0"/>
                <a:ea typeface="Times New Roman"/>
              </a:rPr>
              <a:t>Карта боевого пути ветерана войны </a:t>
            </a:r>
            <a:r>
              <a:rPr lang="ru-RU" b="1" dirty="0" err="1">
                <a:solidFill>
                  <a:srgbClr val="800000"/>
                </a:solidFill>
                <a:latin typeface="Bookman Old Style" pitchFamily="18" charset="0"/>
                <a:ea typeface="Times New Roman"/>
              </a:rPr>
              <a:t>Бариной</a:t>
            </a:r>
            <a:r>
              <a:rPr lang="ru-RU" b="1" dirty="0">
                <a:solidFill>
                  <a:srgbClr val="800000"/>
                </a:solidFill>
                <a:latin typeface="Bookman Old Style" pitchFamily="18" charset="0"/>
                <a:ea typeface="Times New Roman"/>
              </a:rPr>
              <a:t> Анны Ивановны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5" t="1555" r="12625"/>
          <a:stretch/>
        </p:blipFill>
        <p:spPr bwMode="auto">
          <a:xfrm>
            <a:off x="755576" y="762963"/>
            <a:ext cx="7876728" cy="5894241"/>
          </a:xfrm>
          <a:prstGeom prst="rect">
            <a:avLst/>
          </a:prstGeom>
          <a:noFill/>
          <a:ln w="222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76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рамка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888"/>
            <a:ext cx="9144000" cy="710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Конкурс &quot;Фотографы Атреи&quot; - Новости - Aion-Free For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52936"/>
            <a:ext cx="61912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0"/>
            <a:ext cx="7920880" cy="139278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n w="12700"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  <a:ea typeface="Calibri"/>
                <a:cs typeface="Times New Roman"/>
              </a:rPr>
              <a:t>Помните!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n w="12700"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  <a:ea typeface="Calibri"/>
                <a:cs typeface="Times New Roman"/>
              </a:rPr>
              <a:t>Через века, через года, —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n w="12700"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  <a:ea typeface="Calibri"/>
                <a:cs typeface="Times New Roman"/>
              </a:rPr>
              <a:t>Помните!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n w="12700"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  <a:ea typeface="Calibri"/>
                <a:cs typeface="Times New Roman"/>
              </a:rPr>
              <a:t>О тех, кто уже не придёт   никогда,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n w="12700"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  <a:ea typeface="Calibri"/>
                <a:cs typeface="Times New Roman"/>
              </a:rPr>
              <a:t>Помните!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n w="12700"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  <a:ea typeface="Calibri"/>
                <a:cs typeface="Times New Roman"/>
              </a:rPr>
              <a:t>Не плачьте! В горле  сдержи</a:t>
            </a:r>
            <a:r>
              <a:rPr lang="ru-RU" sz="2800" b="1" dirty="0" smtClean="0">
                <a:ln w="12700"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  <a:ea typeface="Calibri"/>
                <a:cs typeface="Bookman Old Style"/>
              </a:rPr>
              <a:t>те</a:t>
            </a:r>
            <a:r>
              <a:rPr lang="ru-RU" sz="2800" b="1" dirty="0" smtClean="0">
                <a:ln w="12700"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  <a:ea typeface="Calibri"/>
                <a:cs typeface="Times New Roman"/>
              </a:rPr>
              <a:t> </a:t>
            </a:r>
            <a:r>
              <a:rPr lang="ru-RU" sz="2800" b="1" dirty="0" smtClean="0">
                <a:ln w="12700"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  <a:ea typeface="Calibri"/>
                <a:cs typeface="Bookman Old Style"/>
              </a:rPr>
              <a:t>стоны</a:t>
            </a:r>
            <a:r>
              <a:rPr lang="ru-RU" sz="2800" b="1" dirty="0" smtClean="0">
                <a:ln w="12700"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  <a:ea typeface="Calibri"/>
                <a:cs typeface="Times New Roman"/>
              </a:rPr>
              <a:t>, горькие стоны.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n w="12700"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  <a:ea typeface="Calibri"/>
                <a:cs typeface="Times New Roman"/>
              </a:rPr>
              <a:t>Памяти  павших   будьте  достойны!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n w="12700"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  <a:ea typeface="Calibri"/>
                <a:cs typeface="Times New Roman"/>
              </a:rPr>
              <a:t>Вечно достойны!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n w="12700"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  <a:ea typeface="Calibri"/>
                <a:cs typeface="Times New Roman"/>
              </a:rPr>
              <a:t>Хлебом и песней, мечтой и стихами,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n w="12700"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  <a:ea typeface="Calibri"/>
                <a:cs typeface="Times New Roman"/>
              </a:rPr>
              <a:t>Жизнью  просторной, каждой секундой, каждым дыханьем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n w="12700"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  <a:ea typeface="Calibri"/>
                <a:cs typeface="Times New Roman"/>
              </a:rPr>
              <a:t>Будьте достойны!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n w="12700"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  <a:ea typeface="Calibri"/>
                <a:cs typeface="Times New Roman"/>
              </a:rPr>
              <a:t> Люди! Покуда сердца́  стучатся, —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n w="12700"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  <a:ea typeface="Calibri"/>
                <a:cs typeface="Times New Roman"/>
              </a:rPr>
              <a:t>Помните!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n w="12700"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  <a:ea typeface="Calibri"/>
                <a:cs typeface="Times New Roman"/>
              </a:rPr>
              <a:t>Какою  ценой завоевано счастье, —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n w="12700"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  <a:ea typeface="Calibri"/>
                <a:cs typeface="Times New Roman"/>
              </a:rPr>
              <a:t>Пожалуйста,   помните!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n w="12700"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  <a:ea typeface="Calibri"/>
                <a:cs typeface="Times New Roman"/>
              </a:rPr>
              <a:t>Песню свою отправляя в полёт, —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n w="12700"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  <a:ea typeface="Calibri"/>
                <a:cs typeface="Times New Roman"/>
              </a:rPr>
              <a:t>Помните!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n w="12700"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  <a:ea typeface="Calibri"/>
                <a:cs typeface="Times New Roman"/>
              </a:rPr>
              <a:t>О тех, кто уже никогда   не споёт, —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n w="12700"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  <a:ea typeface="Calibri"/>
                <a:cs typeface="Times New Roman"/>
              </a:rPr>
              <a:t>Помните!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n w="12700"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  <a:ea typeface="Calibri"/>
                <a:cs typeface="Times New Roman"/>
              </a:rPr>
              <a:t>Детям своим  расскажите о них,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n w="12700"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  <a:ea typeface="Calibri"/>
                <a:cs typeface="Times New Roman"/>
              </a:rPr>
              <a:t>Чтоб запомнили!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n w="12700"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  <a:ea typeface="Calibri"/>
                <a:cs typeface="Times New Roman"/>
              </a:rPr>
              <a:t>Детям   детей  расскажите о них,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n w="12700"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  <a:ea typeface="Calibri"/>
                <a:cs typeface="Times New Roman"/>
              </a:rPr>
              <a:t>чтобы тоже  запомнили!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n w="12700"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  <a:ea typeface="Calibri"/>
                <a:cs typeface="Times New Roman"/>
              </a:rPr>
              <a:t>Во все́ </a:t>
            </a:r>
            <a:r>
              <a:rPr lang="ru-RU" sz="2800" b="1" dirty="0" smtClean="0">
                <a:ln w="12700"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  <a:ea typeface="Calibri"/>
                <a:cs typeface="Bookman Old Style"/>
              </a:rPr>
              <a:t>времена</a:t>
            </a:r>
            <a:r>
              <a:rPr lang="ru-RU" sz="2800" b="1" dirty="0" smtClean="0">
                <a:ln w="12700"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  <a:ea typeface="Calibri"/>
                <a:cs typeface="Times New Roman"/>
              </a:rPr>
              <a:t>   бессмертной   Земли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n w="12700"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  <a:ea typeface="Calibri"/>
                <a:cs typeface="Times New Roman"/>
              </a:rPr>
              <a:t>Помните!</a:t>
            </a:r>
            <a:endParaRPr lang="ru-RU" sz="2800" b="1" dirty="0">
              <a:ln w="12700">
                <a:solidFill>
                  <a:schemeClr val="tx1">
                    <a:lumMod val="75000"/>
                  </a:schemeClr>
                </a:solidFill>
              </a:ln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anose="02050604050505020204" pitchFamily="18" charset="0"/>
              <a:ea typeface="Calibri"/>
              <a:cs typeface="Times New Roman"/>
            </a:endParaRPr>
          </a:p>
        </p:txBody>
      </p:sp>
      <p:pic>
        <p:nvPicPr>
          <p:cNvPr id="5" name="Picture 9" descr="свеча норм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5" y="6004047"/>
            <a:ext cx="800515" cy="80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36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Светлана\Documents\Барина\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51" y="683280"/>
            <a:ext cx="2016224" cy="2759204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699792" y="683280"/>
            <a:ext cx="57606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spcAft>
                <a:spcPts val="0"/>
              </a:spcAft>
            </a:pPr>
            <a:r>
              <a:rPr lang="ru-RU" sz="2000" b="1" dirty="0">
                <a:solidFill>
                  <a:srgbClr val="800000"/>
                </a:solidFill>
                <a:ea typeface="Times New Roman"/>
              </a:rPr>
              <a:t>Родилась Анна Ивановна 16 августа 1922 года в </a:t>
            </a:r>
            <a:r>
              <a:rPr lang="ru-RU" sz="2000" b="1" dirty="0" smtClean="0">
                <a:solidFill>
                  <a:srgbClr val="800000"/>
                </a:solidFill>
                <a:ea typeface="Times New Roman"/>
              </a:rPr>
              <a:t>дер. </a:t>
            </a:r>
            <a:r>
              <a:rPr lang="ru-RU" sz="2000" b="1" dirty="0" err="1">
                <a:solidFill>
                  <a:srgbClr val="800000"/>
                </a:solidFill>
                <a:ea typeface="Times New Roman"/>
              </a:rPr>
              <a:t>Макушиной</a:t>
            </a:r>
            <a:r>
              <a:rPr lang="ru-RU" sz="2000" b="1" dirty="0">
                <a:solidFill>
                  <a:srgbClr val="800000"/>
                </a:solidFill>
                <a:ea typeface="Times New Roman"/>
              </a:rPr>
              <a:t>  </a:t>
            </a:r>
            <a:r>
              <a:rPr lang="ru-RU" sz="2000" b="1" dirty="0" err="1">
                <a:solidFill>
                  <a:srgbClr val="800000"/>
                </a:solidFill>
                <a:ea typeface="Times New Roman"/>
              </a:rPr>
              <a:t>Городищенского</a:t>
            </a:r>
            <a:r>
              <a:rPr lang="ru-RU" sz="2000" b="1" dirty="0">
                <a:solidFill>
                  <a:srgbClr val="800000"/>
                </a:solidFill>
                <a:ea typeface="Times New Roman"/>
              </a:rPr>
              <a:t> с/совета.  </a:t>
            </a:r>
            <a:r>
              <a:rPr lang="ru-RU" sz="2000" dirty="0">
                <a:solidFill>
                  <a:schemeClr val="bg1"/>
                </a:solidFill>
                <a:ea typeface="Times New Roman"/>
              </a:rPr>
              <a:t>Начальную школу  закончила  здесь же,  в  </a:t>
            </a:r>
            <a:r>
              <a:rPr lang="ru-RU" sz="2000" dirty="0" err="1">
                <a:solidFill>
                  <a:schemeClr val="bg1"/>
                </a:solidFill>
                <a:ea typeface="Times New Roman"/>
              </a:rPr>
              <a:t>Макушиной</a:t>
            </a:r>
            <a:r>
              <a:rPr lang="ru-RU" sz="2000" dirty="0">
                <a:solidFill>
                  <a:schemeClr val="bg1"/>
                </a:solidFill>
                <a:ea typeface="Times New Roman"/>
              </a:rPr>
              <a:t>, а с 5 по 7 класс пришлось на учебу ходить за 6 километров пешком в соседнее село Городище. Но это не считали за трудность, ходили гурьбой и в дождь, и в мороз. И ведь старались, учились. Аня училась  без «троек», и это усердие в учебе пригодилось ей в скором будущем.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256276"/>
            <a:ext cx="79746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ea typeface="Times New Roman"/>
              </a:rPr>
              <a:t>По комсомольскому призыву  учится </a:t>
            </a:r>
            <a:r>
              <a:rPr lang="ru-RU" sz="2000" dirty="0">
                <a:solidFill>
                  <a:schemeClr val="bg1"/>
                </a:solidFill>
                <a:ea typeface="Times New Roman"/>
              </a:rPr>
              <a:t>на курсах физкультурников </a:t>
            </a:r>
            <a:r>
              <a:rPr lang="ru-RU" sz="2000" dirty="0" smtClean="0">
                <a:solidFill>
                  <a:schemeClr val="bg1"/>
                </a:solidFill>
                <a:ea typeface="Times New Roman"/>
              </a:rPr>
              <a:t>в </a:t>
            </a:r>
            <a:r>
              <a:rPr lang="ru-RU" sz="2000" dirty="0" smtClean="0">
                <a:solidFill>
                  <a:schemeClr val="bg1"/>
                </a:solidFill>
                <a:ea typeface="Times New Roman"/>
              </a:rPr>
              <a:t>Свердловске, </a:t>
            </a:r>
            <a:r>
              <a:rPr lang="ru-RU" sz="2000" dirty="0" smtClean="0">
                <a:solidFill>
                  <a:schemeClr val="bg1"/>
                </a:solidFill>
                <a:ea typeface="Times New Roman"/>
              </a:rPr>
              <a:t>здесь же и застает страшное известие о  вероломном нападении Фашистской Германии на нашу страну.</a:t>
            </a:r>
          </a:p>
          <a:p>
            <a:pPr indent="270510" algn="just"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ea typeface="Times New Roman"/>
              </a:rPr>
              <a:t>Осенью 1941 года мобилизовали по повестке на фронт отца – Ивана Афанасьевича.</a:t>
            </a:r>
          </a:p>
          <a:p>
            <a:pPr indent="270510" algn="just">
              <a:spcAft>
                <a:spcPts val="0"/>
              </a:spcAft>
            </a:pPr>
            <a:endParaRPr lang="ru-RU" sz="2000" dirty="0">
              <a:solidFill>
                <a:schemeClr val="bg1"/>
              </a:solidFill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3746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росто Мария - Казанские ведомос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48680"/>
            <a:ext cx="3972240" cy="2701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0499" y="548680"/>
            <a:ext cx="40206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b="1" dirty="0">
                <a:solidFill>
                  <a:srgbClr val="800000"/>
                </a:solidFill>
                <a:ea typeface="Times New Roman"/>
              </a:rPr>
              <a:t>Повестка на фронт </a:t>
            </a:r>
            <a:r>
              <a:rPr lang="ru-RU" sz="2000" b="1" dirty="0" err="1">
                <a:solidFill>
                  <a:srgbClr val="800000"/>
                </a:solidFill>
                <a:ea typeface="Times New Roman"/>
              </a:rPr>
              <a:t>Бариной</a:t>
            </a:r>
            <a:r>
              <a:rPr lang="ru-RU" sz="2000" b="1" dirty="0">
                <a:solidFill>
                  <a:srgbClr val="800000"/>
                </a:solidFill>
                <a:ea typeface="Times New Roman"/>
              </a:rPr>
              <a:t> (в девичестве - </a:t>
            </a:r>
            <a:r>
              <a:rPr lang="ru-RU" sz="2000" b="1" dirty="0" err="1">
                <a:solidFill>
                  <a:srgbClr val="800000"/>
                </a:solidFill>
                <a:ea typeface="Times New Roman"/>
              </a:rPr>
              <a:t>Кондрашиной</a:t>
            </a:r>
            <a:r>
              <a:rPr lang="ru-RU" sz="2000" b="1" dirty="0">
                <a:solidFill>
                  <a:srgbClr val="800000"/>
                </a:solidFill>
                <a:ea typeface="Times New Roman"/>
              </a:rPr>
              <a:t>) Анне  пришла в июне 1942 года. </a:t>
            </a:r>
            <a:r>
              <a:rPr lang="ru-RU" sz="2000" dirty="0">
                <a:solidFill>
                  <a:schemeClr val="bg1"/>
                </a:solidFill>
                <a:ea typeface="Times New Roman"/>
              </a:rPr>
              <a:t>«Явиться в военкомат для отправки в часть…».  22 июня 1942 года  привезли  ее и еще  несколько девушек   из соседних деревень и сел в Ирбит, там был сборный пункт, а затем в Свердловск. </a:t>
            </a:r>
            <a:endParaRPr lang="ru-RU" sz="2000" b="1" dirty="0">
              <a:solidFill>
                <a:schemeClr val="bg1"/>
              </a:solidFill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4077072"/>
            <a:ext cx="7344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ea typeface="Times New Roman"/>
              </a:rPr>
              <a:t>В </a:t>
            </a:r>
            <a:r>
              <a:rPr lang="ru-RU" sz="2000" dirty="0">
                <a:solidFill>
                  <a:schemeClr val="bg1"/>
                </a:solidFill>
                <a:ea typeface="Times New Roman"/>
              </a:rPr>
              <a:t>Свердловске </a:t>
            </a:r>
            <a:r>
              <a:rPr lang="ru-RU" sz="2000" dirty="0" smtClean="0">
                <a:solidFill>
                  <a:schemeClr val="bg1"/>
                </a:solidFill>
                <a:ea typeface="Times New Roman"/>
              </a:rPr>
              <a:t>целый </a:t>
            </a:r>
            <a:r>
              <a:rPr lang="ru-RU" sz="2000" dirty="0">
                <a:solidFill>
                  <a:schemeClr val="bg1"/>
                </a:solidFill>
                <a:ea typeface="Times New Roman"/>
              </a:rPr>
              <a:t>эшелон девушек отправился на Дальний восток. Ехали медленно, 15-17 суток. </a:t>
            </a:r>
            <a:r>
              <a:rPr lang="ru-RU" sz="2000" b="1" dirty="0">
                <a:solidFill>
                  <a:srgbClr val="800000"/>
                </a:solidFill>
                <a:ea typeface="Times New Roman"/>
              </a:rPr>
              <a:t>Привезли в город Биробиджан. </a:t>
            </a:r>
            <a:r>
              <a:rPr lang="ru-RU" sz="2000" dirty="0">
                <a:solidFill>
                  <a:schemeClr val="bg1"/>
                </a:solidFill>
                <a:ea typeface="Times New Roman"/>
              </a:rPr>
              <a:t>Там несколько дней жили в бараках  по 500 человек. Ждали  распределения по воинским частям.</a:t>
            </a:r>
            <a:endParaRPr lang="ru-RU" sz="2000" b="1" dirty="0">
              <a:solidFill>
                <a:schemeClr val="bg1"/>
              </a:solidFill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1213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07025" y="743271"/>
            <a:ext cx="516346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b="1" i="1" dirty="0">
                <a:solidFill>
                  <a:schemeClr val="bg1"/>
                </a:solidFill>
                <a:latin typeface="Bookman Old Style" panose="02050604050505020204" pitchFamily="18" charset="0"/>
                <a:ea typeface="Times New Roman"/>
              </a:rPr>
              <a:t>«После  распределения нас вместе с землячкой Барановой Валентиной направили </a:t>
            </a:r>
            <a:r>
              <a:rPr lang="ru-RU" b="1" i="1" dirty="0">
                <a:solidFill>
                  <a:srgbClr val="800000"/>
                </a:solidFill>
                <a:latin typeface="Bookman Old Style" panose="02050604050505020204" pitchFamily="18" charset="0"/>
                <a:ea typeface="Times New Roman"/>
              </a:rPr>
              <a:t>в Школу младших авиаспециалистов  под Комсомольск- на- Амуре» </a:t>
            </a:r>
            <a:r>
              <a:rPr lang="ru-RU" sz="2000" b="1" dirty="0">
                <a:solidFill>
                  <a:srgbClr val="800000"/>
                </a:solidFill>
                <a:ea typeface="Times New Roman"/>
              </a:rPr>
              <a:t>- </a:t>
            </a:r>
            <a:r>
              <a:rPr lang="ru-RU" sz="2000" dirty="0">
                <a:solidFill>
                  <a:schemeClr val="bg1"/>
                </a:solidFill>
                <a:ea typeface="Times New Roman"/>
              </a:rPr>
              <a:t> вспоминает Анна Ивановна. </a:t>
            </a:r>
            <a:endParaRPr lang="ru-RU" sz="2000" b="1" dirty="0">
              <a:solidFill>
                <a:schemeClr val="bg1"/>
              </a:solidFill>
              <a:ea typeface="Times New Roman"/>
            </a:endParaRPr>
          </a:p>
        </p:txBody>
      </p:sp>
      <p:pic>
        <p:nvPicPr>
          <p:cNvPr id="6" name="Рисунок 5" descr="C:\Users\Светлана\AppData\Local\Microsoft\Windows\Temporary Internet Files\Content.Word\IMG_206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25" y="743271"/>
            <a:ext cx="1809750" cy="2886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899592" y="3789040"/>
            <a:ext cx="716377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b="1" i="1" dirty="0">
                <a:solidFill>
                  <a:schemeClr val="bg1"/>
                </a:solidFill>
                <a:latin typeface="Bookman Old Style" panose="02050604050505020204" pitchFamily="18" charset="0"/>
                <a:ea typeface="Times New Roman"/>
              </a:rPr>
              <a:t>«Выдали в  </a:t>
            </a:r>
            <a:r>
              <a:rPr lang="ru-RU" b="1" i="1" dirty="0" smtClean="0">
                <a:solidFill>
                  <a:schemeClr val="bg1"/>
                </a:solidFill>
                <a:latin typeface="Bookman Old Style" panose="02050604050505020204" pitchFamily="18" charset="0"/>
                <a:ea typeface="Times New Roman"/>
              </a:rPr>
              <a:t>ШМАС  </a:t>
            </a:r>
            <a:r>
              <a:rPr lang="ru-RU" b="1" i="1" dirty="0">
                <a:solidFill>
                  <a:schemeClr val="bg1"/>
                </a:solidFill>
                <a:latin typeface="Bookman Old Style" panose="02050604050505020204" pitchFamily="18" charset="0"/>
                <a:ea typeface="Times New Roman"/>
              </a:rPr>
              <a:t>военную  форму: юбку, гимнастерку, зимой бушлат и шлем,  ботинки. Весь день с 6 часов утра был загружен до отказа: занятия, строевая подготовка. Учились разбирать и собирать авиационные пулеметы, пушки, винтовки. Условия, конечно, были тяжелые: жили в бараках по 250 человек, спали на 2-х  ярусных кроватях, готовили, стирали, прибирали, но главное – учились военному искусству». </a:t>
            </a:r>
          </a:p>
        </p:txBody>
      </p:sp>
      <p:pic>
        <p:nvPicPr>
          <p:cNvPr id="8" name="Picture 2" descr="[​IMG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277830"/>
            <a:ext cx="1286972" cy="125499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24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Светлана\AppData\Local\Microsoft\Windows\Temporary Internet Files\Content.Word\IMG_206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2656"/>
            <a:ext cx="2457822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827585" y="556602"/>
            <a:ext cx="51845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b="1" i="1" dirty="0" smtClean="0">
                <a:solidFill>
                  <a:srgbClr val="800000"/>
                </a:solidFill>
                <a:latin typeface="Bookman Old Style" panose="02050604050505020204" pitchFamily="18" charset="0"/>
                <a:ea typeface="Times New Roman"/>
              </a:rPr>
              <a:t>«</a:t>
            </a:r>
            <a:r>
              <a:rPr lang="ru-RU" b="1" i="1" dirty="0">
                <a:solidFill>
                  <a:srgbClr val="800000"/>
                </a:solidFill>
                <a:latin typeface="Bookman Old Style" panose="02050604050505020204" pitchFamily="18" charset="0"/>
                <a:ea typeface="Times New Roman"/>
              </a:rPr>
              <a:t>Зимой были холода, не уральские,  ниже 45 градусов. Стояли на карауле, пилили  дрова, зайдешь в барак, ботинки еле снимешь, а чулки примерзали к ногам, вот и отморозили все ноги».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5733256"/>
            <a:ext cx="59142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ea typeface="Times New Roman"/>
              </a:rPr>
              <a:t>Учились до мая 1943 года, </a:t>
            </a:r>
            <a:endParaRPr lang="ru-RU" sz="2000" dirty="0" smtClean="0">
              <a:solidFill>
                <a:schemeClr val="bg1"/>
              </a:solidFill>
              <a:ea typeface="Times New Roman"/>
            </a:endParaRPr>
          </a:p>
          <a:p>
            <a:pPr indent="450215" algn="ctr">
              <a:spcAft>
                <a:spcPts val="0"/>
              </a:spcAft>
            </a:pPr>
            <a:r>
              <a:rPr lang="ru-RU" sz="2000" b="1" dirty="0" smtClean="0">
                <a:solidFill>
                  <a:srgbClr val="800000"/>
                </a:solidFill>
                <a:ea typeface="Times New Roman"/>
              </a:rPr>
              <a:t>ШМАС </a:t>
            </a:r>
            <a:r>
              <a:rPr lang="ru-RU" sz="2000" b="1" dirty="0">
                <a:solidFill>
                  <a:srgbClr val="800000"/>
                </a:solidFill>
                <a:ea typeface="Times New Roman"/>
              </a:rPr>
              <a:t>Аня закончила в звании ефрейтора</a:t>
            </a:r>
            <a:r>
              <a:rPr lang="ru-RU" sz="2000" b="1" dirty="0" smtClean="0">
                <a:solidFill>
                  <a:srgbClr val="800000"/>
                </a:solidFill>
                <a:ea typeface="Times New Roman"/>
              </a:rPr>
              <a:t>.</a:t>
            </a:r>
            <a:endParaRPr lang="ru-RU" sz="2000" b="1" dirty="0">
              <a:solidFill>
                <a:srgbClr val="800000"/>
              </a:solidFill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420014"/>
            <a:ext cx="51845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ea typeface="Times New Roman"/>
              </a:rPr>
              <a:t>Даже мужчине трудно приспособиться к военной жизни после гражданской. Женщине же принять тяжелейшие физические нагрузки, армейскую дисциплину, громоздкую солдатскую форму большого размера, отсутствие элементарных бытовых удобств – все это стоит колоссального морального и физического напряжения. </a:t>
            </a:r>
            <a:r>
              <a:rPr lang="ru-RU" sz="2000" b="1" dirty="0">
                <a:solidFill>
                  <a:schemeClr val="bg1"/>
                </a:solidFill>
                <a:ea typeface="Times New Roman"/>
              </a:rPr>
              <a:t>Учили военным специальностям: </a:t>
            </a:r>
            <a:r>
              <a:rPr lang="ru-RU" sz="2000" b="1" dirty="0" err="1">
                <a:solidFill>
                  <a:schemeClr val="bg1"/>
                </a:solidFill>
                <a:ea typeface="Times New Roman"/>
              </a:rPr>
              <a:t>приборист</a:t>
            </a:r>
            <a:r>
              <a:rPr lang="ru-RU" sz="2000" b="1" dirty="0">
                <a:solidFill>
                  <a:schemeClr val="bg1"/>
                </a:solidFill>
                <a:ea typeface="Times New Roman"/>
              </a:rPr>
              <a:t>,  </a:t>
            </a:r>
            <a:r>
              <a:rPr lang="ru-RU" sz="2000" b="1" dirty="0" err="1">
                <a:solidFill>
                  <a:schemeClr val="bg1"/>
                </a:solidFill>
                <a:ea typeface="Times New Roman"/>
              </a:rPr>
              <a:t>кислородник</a:t>
            </a:r>
            <a:r>
              <a:rPr lang="ru-RU" sz="2000" b="1" dirty="0">
                <a:solidFill>
                  <a:schemeClr val="bg1"/>
                </a:solidFill>
                <a:ea typeface="Times New Roman"/>
              </a:rPr>
              <a:t> </a:t>
            </a:r>
            <a:r>
              <a:rPr lang="ru-RU" sz="2000" dirty="0">
                <a:solidFill>
                  <a:schemeClr val="bg1"/>
                </a:solidFill>
                <a:ea typeface="Times New Roman"/>
              </a:rPr>
              <a:t>и </a:t>
            </a:r>
            <a:r>
              <a:rPr lang="ru-RU" sz="2000" dirty="0" smtClean="0">
                <a:solidFill>
                  <a:schemeClr val="bg1"/>
                </a:solidFill>
                <a:ea typeface="Times New Roman"/>
              </a:rPr>
              <a:t>другим. </a:t>
            </a:r>
            <a:endParaRPr lang="ru-RU" sz="2000" b="1" dirty="0">
              <a:solidFill>
                <a:schemeClr val="bg1"/>
              </a:solidFill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5330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725390" y="3902307"/>
            <a:ext cx="41044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    К специальностям, которым обучали в </a:t>
            </a:r>
            <a:r>
              <a:rPr lang="ru-RU" sz="2000" dirty="0" err="1" smtClean="0">
                <a:solidFill>
                  <a:schemeClr val="bg1"/>
                </a:solidFill>
              </a:rPr>
              <a:t>ШМАСе</a:t>
            </a:r>
            <a:r>
              <a:rPr lang="ru-RU" sz="2000" dirty="0" smtClean="0">
                <a:solidFill>
                  <a:schemeClr val="bg1"/>
                </a:solidFill>
              </a:rPr>
              <a:t>, добавилась еще одна  </a:t>
            </a:r>
            <a:r>
              <a:rPr lang="ru-RU" sz="2000" b="1" dirty="0" smtClean="0">
                <a:solidFill>
                  <a:schemeClr val="bg1"/>
                </a:solidFill>
              </a:rPr>
              <a:t>специальность - оружейника, </a:t>
            </a:r>
            <a:r>
              <a:rPr lang="ru-RU" sz="2000" dirty="0" smtClean="0">
                <a:solidFill>
                  <a:schemeClr val="bg1"/>
                </a:solidFill>
              </a:rPr>
              <a:t>в таких специалистах очень нуждалась авиадивизия с самолетами </a:t>
            </a:r>
            <a:r>
              <a:rPr lang="ru-RU" sz="2000" b="1" dirty="0" smtClean="0">
                <a:solidFill>
                  <a:schemeClr val="bg1"/>
                </a:solidFill>
              </a:rPr>
              <a:t>ЛА-5 </a:t>
            </a:r>
            <a:r>
              <a:rPr lang="ru-RU" sz="2000" dirty="0" smtClean="0">
                <a:solidFill>
                  <a:schemeClr val="bg1"/>
                </a:solidFill>
              </a:rPr>
              <a:t>(конструктор  С.А. Лавочкин).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http://shmas.okis.ru/foto/shmas/1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3791270" cy="3003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2" name="Picture 8" descr="Ла 5 руководство по эксплуатации летчику - Официальный сай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02" y="3772467"/>
            <a:ext cx="3795792" cy="234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39552" y="703787"/>
            <a:ext cx="40324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         После учебы в Школе младших авиаспециалистов  распределили по авиадивизиям.  </a:t>
            </a:r>
          </a:p>
          <a:p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        </a:t>
            </a:r>
            <a:r>
              <a:rPr lang="ru-RU" sz="2000" b="1" dirty="0" err="1" smtClean="0">
                <a:solidFill>
                  <a:schemeClr val="bg1"/>
                </a:solidFill>
              </a:rPr>
              <a:t>Кондрашина</a:t>
            </a:r>
            <a:r>
              <a:rPr lang="ru-RU" sz="2000" b="1" dirty="0" smtClean="0">
                <a:solidFill>
                  <a:schemeClr val="bg1"/>
                </a:solidFill>
              </a:rPr>
              <a:t> Аня попала в  авиадивизию, стоящую недалеко от Владивостока, близ озера  </a:t>
            </a:r>
            <a:r>
              <a:rPr lang="ru-RU" sz="2000" b="1" dirty="0" err="1" smtClean="0">
                <a:solidFill>
                  <a:schemeClr val="bg1"/>
                </a:solidFill>
              </a:rPr>
              <a:t>Ханка</a:t>
            </a:r>
            <a:r>
              <a:rPr lang="ru-RU" sz="2000" b="1" dirty="0" smtClean="0">
                <a:solidFill>
                  <a:schemeClr val="bg1"/>
                </a:solidFill>
              </a:rPr>
              <a:t>.  </a:t>
            </a:r>
          </a:p>
          <a:p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       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0784" y="260648"/>
            <a:ext cx="4176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ea typeface="Times New Roman"/>
              </a:rPr>
              <a:t>Анна </a:t>
            </a:r>
            <a:r>
              <a:rPr lang="ru-RU" sz="2000" dirty="0" smtClean="0">
                <a:solidFill>
                  <a:schemeClr val="bg1"/>
                </a:solidFill>
                <a:ea typeface="Times New Roman"/>
              </a:rPr>
              <a:t>получает  </a:t>
            </a:r>
            <a:r>
              <a:rPr lang="ru-RU" sz="2000" dirty="0">
                <a:solidFill>
                  <a:schemeClr val="bg1"/>
                </a:solidFill>
                <a:ea typeface="Times New Roman"/>
              </a:rPr>
              <a:t>специальность </a:t>
            </a:r>
            <a:r>
              <a:rPr lang="ru-RU" sz="2000" dirty="0" smtClean="0">
                <a:solidFill>
                  <a:schemeClr val="bg1"/>
                </a:solidFill>
                <a:ea typeface="Times New Roman"/>
              </a:rPr>
              <a:t>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ea typeface="Times New Roman"/>
              </a:rPr>
              <a:t> </a:t>
            </a:r>
            <a:r>
              <a:rPr lang="ru-RU" sz="2000" b="1" dirty="0">
                <a:solidFill>
                  <a:schemeClr val="bg1"/>
                </a:solidFill>
                <a:ea typeface="Times New Roman"/>
              </a:rPr>
              <a:t>«Мастер авиационного вооружения»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http://s019.radikal.ru/i603/1301/7e/ae878a9e3c2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60648"/>
            <a:ext cx="2001391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www.airwar.ru/image/i/weapon/shvak1.jpg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188932"/>
            <a:ext cx="5229225" cy="68834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043608" y="5880462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Общая длина пушек ШВАК составляла: для </a:t>
            </a:r>
            <a:r>
              <a:rPr lang="ru-RU" sz="1600" b="1" dirty="0" err="1" smtClean="0">
                <a:solidFill>
                  <a:schemeClr val="bg1"/>
                </a:solidFill>
              </a:rPr>
              <a:t>моторпушки</a:t>
            </a:r>
            <a:r>
              <a:rPr lang="ru-RU" sz="1600" b="1" dirty="0" smtClean="0">
                <a:solidFill>
                  <a:schemeClr val="bg1"/>
                </a:solidFill>
              </a:rPr>
              <a:t> - 2122 мм. Вес пушек 44,5 кг. Длина 185 мм. Темп стрельбы 700-800 </a:t>
            </a:r>
            <a:r>
              <a:rPr lang="ru-RU" sz="1600" b="1" dirty="0" err="1" smtClean="0">
                <a:solidFill>
                  <a:schemeClr val="bg1"/>
                </a:solidFill>
              </a:rPr>
              <a:t>выстр</a:t>
            </a:r>
            <a:r>
              <a:rPr lang="ru-RU" sz="1600" b="1" dirty="0" smtClean="0">
                <a:solidFill>
                  <a:schemeClr val="bg1"/>
                </a:solidFill>
              </a:rPr>
              <a:t>./мин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1480718"/>
            <a:ext cx="50802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800000"/>
                </a:solidFill>
                <a:latin typeface="Bookman Old Style" panose="02050604050505020204" pitchFamily="18" charset="0"/>
              </a:rPr>
              <a:t>Что означало «вооружить  Ла-5» ?</a:t>
            </a:r>
            <a:endParaRPr lang="ru-RU" sz="2000" b="1" i="1" dirty="0">
              <a:solidFill>
                <a:srgbClr val="8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9" y="1959223"/>
            <a:ext cx="56886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Все истребители Ла-5 комплектовались </a:t>
            </a:r>
            <a:r>
              <a:rPr lang="ru-RU" sz="2000" dirty="0" err="1" smtClean="0">
                <a:solidFill>
                  <a:schemeClr val="bg1"/>
                </a:solidFill>
              </a:rPr>
              <a:t>подкрыльевыми</a:t>
            </a:r>
            <a:r>
              <a:rPr lang="ru-RU" sz="2000" dirty="0" smtClean="0">
                <a:solidFill>
                  <a:schemeClr val="bg1"/>
                </a:solidFill>
              </a:rPr>
              <a:t> бомбодержателями ДЗ-40. На каждом держателе могли подвешиваться бомбы массой до 50 кг.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9" y="3300241"/>
            <a:ext cx="60811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chemeClr val="bg1"/>
                </a:solidFill>
              </a:rPr>
              <a:t>Оружейнице</a:t>
            </a:r>
            <a:r>
              <a:rPr lang="ru-RU" sz="2000" dirty="0" smtClean="0">
                <a:solidFill>
                  <a:schemeClr val="bg1"/>
                </a:solidFill>
              </a:rPr>
              <a:t>  надо было за 15-20 минут, пока летчики докладывали о выполнении задания и получали новое, вручную загрузить все бомбы, все снаряды, патроны, Кроме того в каждую бомбу надо было ввернуть взрыватели.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48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7178" y="908720"/>
            <a:ext cx="37573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sz="2000" dirty="0">
                <a:solidFill>
                  <a:schemeClr val="bg1"/>
                </a:solidFill>
              </a:rPr>
              <a:t>Летом 1943 года всю авиадивизию перебросили на запад, </a:t>
            </a:r>
            <a:r>
              <a:rPr lang="ru-RU" sz="2000" b="1" dirty="0">
                <a:solidFill>
                  <a:schemeClr val="bg1"/>
                </a:solidFill>
              </a:rPr>
              <a:t>под  Харьков, недалеко от города Рогань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7363" y="2352655"/>
            <a:ext cx="377777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i="1" dirty="0" err="1" smtClean="0">
                <a:solidFill>
                  <a:srgbClr val="800000"/>
                </a:solidFill>
                <a:latin typeface="Bookman Old Style" panose="02050604050505020204" pitchFamily="18" charset="0"/>
                <a:ea typeface="Times New Roman"/>
              </a:rPr>
              <a:t>Кондрашина</a:t>
            </a:r>
            <a:r>
              <a:rPr lang="ru-RU" b="1" i="1" dirty="0" smtClean="0">
                <a:solidFill>
                  <a:srgbClr val="800000"/>
                </a:solidFill>
                <a:latin typeface="Bookman Old Style" panose="02050604050505020204" pitchFamily="18" charset="0"/>
                <a:ea typeface="Times New Roman"/>
              </a:rPr>
              <a:t> Анна </a:t>
            </a:r>
            <a:endParaRPr lang="ru-RU" b="1" i="1" dirty="0" smtClean="0">
              <a:solidFill>
                <a:srgbClr val="800000"/>
              </a:solidFill>
              <a:latin typeface="Bookman Old Style" panose="02050604050505020204" pitchFamily="18" charset="0"/>
              <a:ea typeface="Times New Roman"/>
            </a:endParaRPr>
          </a:p>
          <a:p>
            <a:pPr algn="ctr">
              <a:spcAft>
                <a:spcPts val="600"/>
              </a:spcAft>
            </a:pPr>
            <a:r>
              <a:rPr lang="ru-RU" b="1" i="1" dirty="0" smtClean="0">
                <a:solidFill>
                  <a:srgbClr val="800000"/>
                </a:solidFill>
                <a:latin typeface="Bookman Old Style" panose="02050604050505020204" pitchFamily="18" charset="0"/>
                <a:ea typeface="Times New Roman"/>
              </a:rPr>
              <a:t>была </a:t>
            </a:r>
            <a:r>
              <a:rPr lang="ru-RU" b="1" i="1" dirty="0">
                <a:solidFill>
                  <a:srgbClr val="800000"/>
                </a:solidFill>
                <a:latin typeface="Bookman Old Style" panose="02050604050505020204" pitchFamily="18" charset="0"/>
                <a:ea typeface="Times New Roman"/>
              </a:rPr>
              <a:t>записана </a:t>
            </a:r>
            <a:endParaRPr lang="ru-RU" b="1" i="1" dirty="0" smtClean="0">
              <a:solidFill>
                <a:srgbClr val="800000"/>
              </a:solidFill>
              <a:latin typeface="Bookman Old Style" panose="02050604050505020204" pitchFamily="18" charset="0"/>
              <a:ea typeface="Times New Roman"/>
            </a:endParaRPr>
          </a:p>
          <a:p>
            <a:pPr algn="ctr">
              <a:spcAft>
                <a:spcPts val="600"/>
              </a:spcAft>
            </a:pPr>
            <a:r>
              <a:rPr lang="ru-RU" b="1" i="1" dirty="0" smtClean="0">
                <a:solidFill>
                  <a:srgbClr val="800000"/>
                </a:solidFill>
                <a:latin typeface="Bookman Old Style" panose="02050604050505020204" pitchFamily="18" charset="0"/>
                <a:ea typeface="Times New Roman"/>
              </a:rPr>
              <a:t>в </a:t>
            </a:r>
            <a:r>
              <a:rPr lang="ru-RU" b="1" i="1" dirty="0">
                <a:solidFill>
                  <a:srgbClr val="800000"/>
                </a:solidFill>
                <a:latin typeface="Bookman Old Style" panose="02050604050505020204" pitchFamily="18" charset="0"/>
                <a:ea typeface="Times New Roman"/>
              </a:rPr>
              <a:t>53 истребительный авиаполк.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2065" y="4509120"/>
            <a:ext cx="37777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b="1" i="1" dirty="0" smtClean="0">
                <a:solidFill>
                  <a:schemeClr val="bg1"/>
                </a:solidFill>
                <a:latin typeface="Bookman Old Style" panose="02050604050505020204" pitchFamily="18" charset="0"/>
                <a:ea typeface="Times New Roman"/>
              </a:rPr>
              <a:t>«Нашим </a:t>
            </a:r>
            <a:r>
              <a:rPr lang="ru-RU" b="1" i="1" dirty="0">
                <a:solidFill>
                  <a:schemeClr val="bg1"/>
                </a:solidFill>
                <a:latin typeface="Bookman Old Style" panose="02050604050505020204" pitchFamily="18" charset="0"/>
                <a:ea typeface="Times New Roman"/>
              </a:rPr>
              <a:t>истребителям  ЛА-5 была отведена особая роль:  прикрывали бомбардировщиков, защищали их от обстрелов вражеских </a:t>
            </a:r>
            <a:r>
              <a:rPr lang="ru-RU" b="1" i="1" dirty="0" smtClean="0">
                <a:solidFill>
                  <a:schemeClr val="bg1"/>
                </a:solidFill>
                <a:latin typeface="Bookman Old Style" panose="02050604050505020204" pitchFamily="18" charset="0"/>
                <a:ea typeface="Times New Roman"/>
              </a:rPr>
              <a:t>самолетов».</a:t>
            </a:r>
            <a:endParaRPr lang="ru-RU" b="1" i="1" dirty="0">
              <a:solidFill>
                <a:schemeClr val="bg1"/>
              </a:solidFill>
              <a:latin typeface="Bookman Old Style" panose="02050604050505020204" pitchFamily="18" charset="0"/>
              <a:ea typeface="Times New Roman"/>
            </a:endParaRPr>
          </a:p>
        </p:txBody>
      </p:sp>
      <p:pic>
        <p:nvPicPr>
          <p:cNvPr id="15366" name="Picture 6" descr="http://coollib.com/i/34/186934/i_03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730" y="544868"/>
            <a:ext cx="3965724" cy="2242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copypast.ru/uploads/posts/1304846030_4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668" y="3789040"/>
            <a:ext cx="4147847" cy="2639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19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.crazys.info/files/i/2011.5.10/1305027010_po2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2997462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74013" y="47667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ea typeface="Times New Roman"/>
              </a:rPr>
              <a:t>И не менее тяжело было ждать возращения «своего» самолета с задания, иногда часами глядели в небо и ждали, ждали экипажи. Зная, сколько машин поднялось в воздух, с замиранием сердца мы считали, сколько их возвращается.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3372753"/>
            <a:ext cx="37060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ea typeface="Times New Roman"/>
              </a:rPr>
              <a:t>Слезы </a:t>
            </a:r>
            <a:r>
              <a:rPr lang="ru-RU" sz="2000" dirty="0">
                <a:solidFill>
                  <a:schemeClr val="bg1"/>
                </a:solidFill>
                <a:ea typeface="Times New Roman"/>
              </a:rPr>
              <a:t>радости подступали к глазам, если еще в небе удавалось узнать бортовой номер своего самолета, свою «семерку» или «девятку». Ждать, не теряя надежды, было самым трудным на войне!</a:t>
            </a:r>
          </a:p>
        </p:txBody>
      </p:sp>
      <p:pic>
        <p:nvPicPr>
          <p:cNvPr id="6" name="Рисунок 5" descr="http://coollib.com/i/75/263275/pic_47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89040"/>
            <a:ext cx="3542121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622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298</TotalTime>
  <Words>1123</Words>
  <Application>Microsoft Office PowerPoint</Application>
  <PresentationFormat>Экран (4:3)</PresentationFormat>
  <Paragraphs>84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Апекс</vt:lpstr>
      <vt:lpstr>1_Апекс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Хата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 </dc:creator>
  <cp:lastModifiedBy>Светлана</cp:lastModifiedBy>
  <cp:revision>27</cp:revision>
  <dcterms:created xsi:type="dcterms:W3CDTF">2014-11-04T17:03:13Z</dcterms:created>
  <dcterms:modified xsi:type="dcterms:W3CDTF">2014-11-05T18:14:49Z</dcterms:modified>
</cp:coreProperties>
</file>