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7"/>
  </p:notesMasterIdLst>
  <p:sldIdLst>
    <p:sldId id="268" r:id="rId2"/>
    <p:sldId id="260" r:id="rId3"/>
    <p:sldId id="273" r:id="rId4"/>
    <p:sldId id="275" r:id="rId5"/>
    <p:sldId id="265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14F5A643-9EA3-46F9-9BDE-F88974916CA8}">
          <p14:sldIdLst>
            <p14:sldId id="268"/>
            <p14:sldId id="260"/>
            <p14:sldId id="273"/>
            <p14:sldId id="275"/>
            <p14:sldId id="26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3385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3F2B88-A69E-4586-976A-65C45B2BBED5}" v="137" dt="2020-03-03T05:39:10.245"/>
    <p1510:client id="{8F50C4DB-9A40-41C2-BAA6-85737C3C1AF7}" v="18" dt="2020-03-03T06:22:07.938"/>
    <p1510:client id="{B27DBCB8-0DBB-4695-9030-B77F229CDF40}" v="86" dt="2020-03-03T06:47:17.333"/>
    <p1510:client id="{CB3E33B5-EF48-4E21-A537-F13EFEDC438B}" v="84" dt="2020-03-03T06:15:32.5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188" autoAdjust="0"/>
    <p:restoredTop sz="94660"/>
  </p:normalViewPr>
  <p:slideViewPr>
    <p:cSldViewPr snapToGrid="0">
      <p:cViewPr>
        <p:scale>
          <a:sx n="77" d="100"/>
          <a:sy n="77" d="100"/>
        </p:scale>
        <p:origin x="-96" y="36"/>
      </p:cViewPr>
      <p:guideLst>
        <p:guide orient="horz" pos="338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79E3B-DB2E-449B-84EB-10375E8D53A4}" type="datetimeFigureOut">
              <a:rPr lang="ru-RU" smtClean="0"/>
              <a:t>08.05.2021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0AE7F-1360-4B8F-8870-9CDEE32B8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75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5/8/2021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726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155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359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592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388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030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167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14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99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797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190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709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D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48CAE4AE-A9DF-45AF-9A9C-1712BC6341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6C272060-BC98-4C91-A58F-4DFEC566CF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" name="Freeform 5">
              <a:extLst>
                <a:ext uri="{FF2B5EF4-FFF2-40B4-BE49-F238E27FC236}">
                  <a16:creationId xmlns="" xmlns:a16="http://schemas.microsoft.com/office/drawing/2014/main" id="{8BA2DCB9-0DC0-4109-B2A2-56896E35E6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="" xmlns:a16="http://schemas.microsoft.com/office/drawing/2014/main" id="{64A33555-1142-4AD7-8084-1A99422A11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="" xmlns:a16="http://schemas.microsoft.com/office/drawing/2014/main" id="{BC6E4081-1A88-453E-8CCF-B97B0CE20D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="" xmlns:a16="http://schemas.microsoft.com/office/drawing/2014/main" id="{5B7E0935-6EE8-4C61-AED5-09B9A2A99A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="" xmlns:a16="http://schemas.microsoft.com/office/drawing/2014/main" id="{EB962BD6-C878-48FF-A75E-DCC7BDA3C3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="" xmlns:a16="http://schemas.microsoft.com/office/drawing/2014/main" id="{CABF3786-BDE1-4FE5-9967-F6B6131A2C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="" xmlns:a16="http://schemas.microsoft.com/office/drawing/2014/main" id="{4969707A-C75E-4F7F-A5C2-2991C65475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="" xmlns:a16="http://schemas.microsoft.com/office/drawing/2014/main" id="{0E293989-8389-48CD-85D3-CAEFD5E963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3">
              <a:extLst>
                <a:ext uri="{FF2B5EF4-FFF2-40B4-BE49-F238E27FC236}">
                  <a16:creationId xmlns="" xmlns:a16="http://schemas.microsoft.com/office/drawing/2014/main" id="{8DCF1E8B-9247-45E2-8641-90DA9F7D52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4">
              <a:extLst>
                <a:ext uri="{FF2B5EF4-FFF2-40B4-BE49-F238E27FC236}">
                  <a16:creationId xmlns="" xmlns:a16="http://schemas.microsoft.com/office/drawing/2014/main" id="{48DF418F-91AD-4E55-AF3B-F28FF45961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5">
              <a:extLst>
                <a:ext uri="{FF2B5EF4-FFF2-40B4-BE49-F238E27FC236}">
                  <a16:creationId xmlns="" xmlns:a16="http://schemas.microsoft.com/office/drawing/2014/main" id="{EDBF35BD-D1DA-49B1-AE30-289189DACD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6">
              <a:extLst>
                <a:ext uri="{FF2B5EF4-FFF2-40B4-BE49-F238E27FC236}">
                  <a16:creationId xmlns="" xmlns:a16="http://schemas.microsoft.com/office/drawing/2014/main" id="{69198BEC-A3B6-4562-AB0F-3E7760026C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7">
              <a:extLst>
                <a:ext uri="{FF2B5EF4-FFF2-40B4-BE49-F238E27FC236}">
                  <a16:creationId xmlns="" xmlns:a16="http://schemas.microsoft.com/office/drawing/2014/main" id="{9AB30D45-77AB-4323-83A2-1A637D07D5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8">
              <a:extLst>
                <a:ext uri="{FF2B5EF4-FFF2-40B4-BE49-F238E27FC236}">
                  <a16:creationId xmlns="" xmlns:a16="http://schemas.microsoft.com/office/drawing/2014/main" id="{D1AD137E-7B63-434C-9D0D-5A64BB4968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="" xmlns:a16="http://schemas.microsoft.com/office/drawing/2014/main" id="{8B32BE2D-36DC-4BD0-952E-8FE32A70DB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0">
              <a:extLst>
                <a:ext uri="{FF2B5EF4-FFF2-40B4-BE49-F238E27FC236}">
                  <a16:creationId xmlns="" xmlns:a16="http://schemas.microsoft.com/office/drawing/2014/main" id="{930295E0-AD01-4DB0-9829-AD91BED608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21">
              <a:extLst>
                <a:ext uri="{FF2B5EF4-FFF2-40B4-BE49-F238E27FC236}">
                  <a16:creationId xmlns="" xmlns:a16="http://schemas.microsoft.com/office/drawing/2014/main" id="{29807E74-6BFD-4EA7-B3F3-92C0728A7D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">
              <a:extLst>
                <a:ext uri="{FF2B5EF4-FFF2-40B4-BE49-F238E27FC236}">
                  <a16:creationId xmlns="" xmlns:a16="http://schemas.microsoft.com/office/drawing/2014/main" id="{C9EDBF49-4B87-4B6F-BEE6-DDC4A63CE6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3">
              <a:extLst>
                <a:ext uri="{FF2B5EF4-FFF2-40B4-BE49-F238E27FC236}">
                  <a16:creationId xmlns="" xmlns:a16="http://schemas.microsoft.com/office/drawing/2014/main" id="{7738C468-1405-4ED9-8392-F93FA995EE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4">
              <a:extLst>
                <a:ext uri="{FF2B5EF4-FFF2-40B4-BE49-F238E27FC236}">
                  <a16:creationId xmlns="" xmlns:a16="http://schemas.microsoft.com/office/drawing/2014/main" id="{F16402CF-F511-450A-8584-8C8A5B7E9D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5">
              <a:extLst>
                <a:ext uri="{FF2B5EF4-FFF2-40B4-BE49-F238E27FC236}">
                  <a16:creationId xmlns="" xmlns:a16="http://schemas.microsoft.com/office/drawing/2014/main" id="{85E5B49A-CFC2-4019-9BA6-528095F788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6B675A8-2AB7-46C5-B8BB-18E370CAA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200000">
            <a:off x="6965629" y="804665"/>
            <a:ext cx="4479621" cy="314857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2"/>
                </a:solidFill>
                <a:cs typeface="Calibri Light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cs typeface="Calibri Light"/>
              </a:rPr>
              <a:t>В 1914-1919 и с 1922 по 1934 годы семья Захаровых жила в Чурапче и  </a:t>
            </a:r>
            <a:r>
              <a:rPr lang="ru-RU" sz="2800" b="1" dirty="0">
                <a:solidFill>
                  <a:schemeClr val="tx2"/>
                </a:solidFill>
                <a:cs typeface="Calibri Light"/>
              </a:rPr>
              <a:t>Вера </a:t>
            </a:r>
            <a:r>
              <a:rPr lang="ru-RU" sz="2800" b="1" dirty="0" smtClean="0">
                <a:solidFill>
                  <a:schemeClr val="tx2"/>
                </a:solidFill>
                <a:cs typeface="Calibri Light"/>
              </a:rPr>
              <a:t>училась  в  </a:t>
            </a:r>
            <a:r>
              <a:rPr lang="ru-RU" sz="2800" b="1" dirty="0" err="1" smtClean="0">
                <a:solidFill>
                  <a:schemeClr val="tx2"/>
                </a:solidFill>
                <a:cs typeface="Calibri Light"/>
              </a:rPr>
              <a:t>Чурапчинской</a:t>
            </a:r>
            <a:r>
              <a:rPr lang="ru-RU" sz="2800" b="1" dirty="0" smtClean="0">
                <a:solidFill>
                  <a:schemeClr val="tx2"/>
                </a:solidFill>
                <a:cs typeface="Calibri Light"/>
              </a:rPr>
              <a:t> школе. Отец </a:t>
            </a:r>
            <a:r>
              <a:rPr lang="ru-RU" sz="2800" b="1" dirty="0">
                <a:solidFill>
                  <a:schemeClr val="tx2"/>
                </a:solidFill>
                <a:cs typeface="Calibri Light"/>
              </a:rPr>
              <a:t>учительствовал </a:t>
            </a:r>
            <a:r>
              <a:rPr lang="ru-RU" sz="2800" b="1" dirty="0" smtClean="0">
                <a:solidFill>
                  <a:schemeClr val="tx2"/>
                </a:solidFill>
                <a:cs typeface="Calibri Light"/>
              </a:rPr>
              <a:t>все эти годы</a:t>
            </a:r>
            <a:endParaRPr lang="ru-RU" sz="2800" b="1" dirty="0">
              <a:solidFill>
                <a:schemeClr val="tx2"/>
              </a:solidFill>
              <a:cs typeface="Calibri Light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DCB47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екст, фотография, газета, в позе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B4BB53ED-48A7-445C-8A68-76E7B19ED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713" y="1255447"/>
            <a:ext cx="5641848" cy="4019816"/>
          </a:xfrm>
          <a:prstGeom prst="rect">
            <a:avLst/>
          </a:prstGeom>
          <a:ln w="12700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32FFB582-9E67-457C-838D-DBF9E13FF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3817" y="4621427"/>
            <a:ext cx="4099607" cy="1395198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DCB47F"/>
              </a:buClr>
            </a:pPr>
            <a:r>
              <a:rPr lang="ru-RU" sz="3200" b="1" dirty="0">
                <a:solidFill>
                  <a:schemeClr val="tx2"/>
                </a:solidFill>
                <a:cs typeface="Calibri Light"/>
              </a:rPr>
              <a:t>Они учились в </a:t>
            </a:r>
            <a:r>
              <a:rPr lang="ru-RU" sz="3200" b="1" dirty="0" err="1">
                <a:solidFill>
                  <a:schemeClr val="tx2"/>
                </a:solidFill>
                <a:cs typeface="Calibri Light"/>
              </a:rPr>
              <a:t>Чурапчинской</a:t>
            </a:r>
            <a:r>
              <a:rPr lang="ru-RU" sz="3200" b="1" dirty="0">
                <a:solidFill>
                  <a:schemeClr val="tx2"/>
                </a:solidFill>
                <a:cs typeface="Calibri Light"/>
              </a:rPr>
              <a:t> школе в 30-х годах</a:t>
            </a:r>
          </a:p>
          <a:p>
            <a:pPr>
              <a:buClr>
                <a:srgbClr val="DCB47F"/>
              </a:buClr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70652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8">
            <a:extLst>
              <a:ext uri="{FF2B5EF4-FFF2-40B4-BE49-F238E27FC236}">
                <a16:creationId xmlns="" xmlns:a16="http://schemas.microsoft.com/office/drawing/2014/main" id="{E6C08EBB-2C97-4884-9312-EA0A6A62A2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484188" y="0"/>
            <a:ext cx="3421063" cy="6843713"/>
          </a:xfrm>
          <a:custGeom>
            <a:avLst/>
            <a:gdLst/>
            <a:ahLst/>
            <a:cxnLst/>
            <a:rect l="0" t="0" r="r" b="b"/>
            <a:pathLst>
              <a:path w="720" h="1440">
                <a:moveTo>
                  <a:pt x="720" y="0"/>
                </a:moveTo>
                <a:cubicBezTo>
                  <a:pt x="316" y="282"/>
                  <a:pt x="0" y="1018"/>
                  <a:pt x="362" y="144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" name="Freeform 20">
            <a:extLst>
              <a:ext uri="{FF2B5EF4-FFF2-40B4-BE49-F238E27FC236}">
                <a16:creationId xmlns="" xmlns:a16="http://schemas.microsoft.com/office/drawing/2014/main" id="{17406E40-244E-4DD6-94A4-E739602419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598488" y="0"/>
            <a:ext cx="2717800" cy="6843713"/>
          </a:xfrm>
          <a:custGeom>
            <a:avLst/>
            <a:gdLst/>
            <a:ahLst/>
            <a:cxnLst/>
            <a:rect l="0" t="0" r="r" b="b"/>
            <a:pathLst>
              <a:path w="572" h="1440">
                <a:moveTo>
                  <a:pt x="572" y="0"/>
                </a:moveTo>
                <a:cubicBezTo>
                  <a:pt x="213" y="320"/>
                  <a:pt x="0" y="979"/>
                  <a:pt x="164" y="1440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" name="Freeform 21">
            <a:extLst>
              <a:ext uri="{FF2B5EF4-FFF2-40B4-BE49-F238E27FC236}">
                <a16:creationId xmlns="" xmlns:a16="http://schemas.microsoft.com/office/drawing/2014/main" id="{9E621646-8902-4518-ADFE-798B8AF7F1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261938" y="0"/>
            <a:ext cx="2944813" cy="6843713"/>
          </a:xfrm>
          <a:custGeom>
            <a:avLst/>
            <a:gdLst/>
            <a:ahLst/>
            <a:cxnLst/>
            <a:rect l="0" t="0" r="r" b="b"/>
            <a:pathLst>
              <a:path w="620" h="1440">
                <a:moveTo>
                  <a:pt x="620" y="0"/>
                </a:moveTo>
                <a:cubicBezTo>
                  <a:pt x="248" y="325"/>
                  <a:pt x="0" y="960"/>
                  <a:pt x="186" y="144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" name="Freeform 22">
            <a:extLst>
              <a:ext uri="{FF2B5EF4-FFF2-40B4-BE49-F238E27FC236}">
                <a16:creationId xmlns="" xmlns:a16="http://schemas.microsoft.com/office/drawing/2014/main" id="{BC03DD73-798C-403F-B9AC-BFF84A0B1F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-417513" y="0"/>
            <a:ext cx="2403475" cy="6843713"/>
          </a:xfrm>
          <a:custGeom>
            <a:avLst/>
            <a:gdLst/>
            <a:ahLst/>
            <a:cxnLst/>
            <a:rect l="0" t="0" r="r" b="b"/>
            <a:pathLst>
              <a:path w="506" h="1440">
                <a:moveTo>
                  <a:pt x="506" y="0"/>
                </a:moveTo>
                <a:cubicBezTo>
                  <a:pt x="109" y="356"/>
                  <a:pt x="0" y="943"/>
                  <a:pt x="171" y="144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" name="Freeform 23">
            <a:extLst>
              <a:ext uri="{FF2B5EF4-FFF2-40B4-BE49-F238E27FC236}">
                <a16:creationId xmlns="" xmlns:a16="http://schemas.microsoft.com/office/drawing/2014/main" id="{6756FE0C-DC81-49BD-AD76-1E223B6863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14288" y="9525"/>
            <a:ext cx="1771650" cy="3198813"/>
          </a:xfrm>
          <a:custGeom>
            <a:avLst/>
            <a:gdLst/>
            <a:ahLst/>
            <a:cxnLst/>
            <a:rect l="0" t="0" r="r" b="b"/>
            <a:pathLst>
              <a:path w="373" h="673">
                <a:moveTo>
                  <a:pt x="373" y="0"/>
                </a:moveTo>
                <a:cubicBezTo>
                  <a:pt x="175" y="183"/>
                  <a:pt x="51" y="409"/>
                  <a:pt x="0" y="67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" name="Freeform 25">
            <a:extLst>
              <a:ext uri="{FF2B5EF4-FFF2-40B4-BE49-F238E27FC236}">
                <a16:creationId xmlns="" xmlns:a16="http://schemas.microsoft.com/office/drawing/2014/main" id="{FEEAE74D-A8B8-4601-84C4-7F01DFF419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14288" y="0"/>
            <a:ext cx="1562100" cy="2228850"/>
          </a:xfrm>
          <a:custGeom>
            <a:avLst/>
            <a:gdLst/>
            <a:ahLst/>
            <a:cxnLst/>
            <a:rect l="0" t="0" r="r" b="b"/>
            <a:pathLst>
              <a:path w="329" h="469">
                <a:moveTo>
                  <a:pt x="329" y="0"/>
                </a:moveTo>
                <a:cubicBezTo>
                  <a:pt x="189" y="133"/>
                  <a:pt x="69" y="288"/>
                  <a:pt x="0" y="46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" name="Freeform 6">
            <a:extLst>
              <a:ext uri="{FF2B5EF4-FFF2-40B4-BE49-F238E27FC236}">
                <a16:creationId xmlns="" xmlns:a16="http://schemas.microsoft.com/office/drawing/2014/main" id="{CFD751E0-7430-4ACA-A679-ECB74EA589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10626725" y="9525"/>
            <a:ext cx="1539875" cy="555625"/>
          </a:xfrm>
          <a:custGeom>
            <a:avLst/>
            <a:gdLst/>
            <a:ahLst/>
            <a:cxnLst/>
            <a:rect l="0" t="0" r="r" b="b"/>
            <a:pathLst>
              <a:path w="324" h="117">
                <a:moveTo>
                  <a:pt x="324" y="117"/>
                </a:moveTo>
                <a:cubicBezTo>
                  <a:pt x="223" y="64"/>
                  <a:pt x="107" y="2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" name="Freeform 9">
            <a:extLst>
              <a:ext uri="{FF2B5EF4-FFF2-40B4-BE49-F238E27FC236}">
                <a16:creationId xmlns="" xmlns:a16="http://schemas.microsoft.com/office/drawing/2014/main" id="{4337B0AD-9A1D-4899-8791-EDEB9B5A1D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11202988" y="9525"/>
            <a:ext cx="963613" cy="366713"/>
          </a:xfrm>
          <a:custGeom>
            <a:avLst/>
            <a:gdLst/>
            <a:ahLst/>
            <a:cxnLst/>
            <a:rect l="0" t="0" r="r" b="b"/>
            <a:pathLst>
              <a:path w="203" h="77">
                <a:moveTo>
                  <a:pt x="203" y="77"/>
                </a:moveTo>
                <a:cubicBezTo>
                  <a:pt x="138" y="46"/>
                  <a:pt x="68" y="21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" name="Freeform 12">
            <a:extLst>
              <a:ext uri="{FF2B5EF4-FFF2-40B4-BE49-F238E27FC236}">
                <a16:creationId xmlns="" xmlns:a16="http://schemas.microsoft.com/office/drawing/2014/main" id="{20EE4868-1730-433B-AA39-A91305A497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11501438" y="9525"/>
            <a:ext cx="665163" cy="257175"/>
          </a:xfrm>
          <a:custGeom>
            <a:avLst/>
            <a:gdLst/>
            <a:ahLst/>
            <a:cxnLst/>
            <a:rect l="0" t="0" r="r" b="b"/>
            <a:pathLst>
              <a:path w="140" h="54">
                <a:moveTo>
                  <a:pt x="140" y="54"/>
                </a:moveTo>
                <a:cubicBezTo>
                  <a:pt x="95" y="34"/>
                  <a:pt x="48" y="16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" name="Freeform 24">
            <a:extLst>
              <a:ext uri="{FF2B5EF4-FFF2-40B4-BE49-F238E27FC236}">
                <a16:creationId xmlns="" xmlns:a16="http://schemas.microsoft.com/office/drawing/2014/main" id="{89921AE2-097C-4DEE-A398-FCB910D60D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4763" y="6016625"/>
            <a:ext cx="214313" cy="827088"/>
          </a:xfrm>
          <a:custGeom>
            <a:avLst/>
            <a:gdLst/>
            <a:ahLst/>
            <a:cxnLst/>
            <a:rect l="0" t="0" r="r" b="b"/>
            <a:pathLst>
              <a:path w="45" h="174">
                <a:moveTo>
                  <a:pt x="0" y="0"/>
                </a:moveTo>
                <a:cubicBezTo>
                  <a:pt x="11" y="59"/>
                  <a:pt x="26" y="118"/>
                  <a:pt x="45" y="1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" name="Freeform 7">
            <a:extLst>
              <a:ext uri="{FF2B5EF4-FFF2-40B4-BE49-F238E27FC236}">
                <a16:creationId xmlns="" xmlns:a16="http://schemas.microsoft.com/office/drawing/2014/main" id="{A4098D72-B456-40CC-8C9F-D08B9DD25B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10247313" y="5013325"/>
            <a:ext cx="1919288" cy="1830388"/>
          </a:xfrm>
          <a:custGeom>
            <a:avLst/>
            <a:gdLst/>
            <a:ahLst/>
            <a:cxnLst/>
            <a:rect l="0" t="0" r="r" b="b"/>
            <a:pathLst>
              <a:path w="404" h="385">
                <a:moveTo>
                  <a:pt x="0" y="385"/>
                </a:moveTo>
                <a:cubicBezTo>
                  <a:pt x="146" y="272"/>
                  <a:pt x="285" y="142"/>
                  <a:pt x="404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" name="Freeform 10">
            <a:extLst>
              <a:ext uri="{FF2B5EF4-FFF2-40B4-BE49-F238E27FC236}">
                <a16:creationId xmlns="" xmlns:a16="http://schemas.microsoft.com/office/drawing/2014/main" id="{BCA1A530-E6F6-465D-BCD0-371D816CCC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10494963" y="5275263"/>
            <a:ext cx="1666875" cy="1577975"/>
          </a:xfrm>
          <a:custGeom>
            <a:avLst/>
            <a:gdLst/>
            <a:ahLst/>
            <a:cxnLst/>
            <a:rect l="0" t="0" r="r" b="b"/>
            <a:pathLst>
              <a:path w="351" h="332">
                <a:moveTo>
                  <a:pt x="0" y="332"/>
                </a:moveTo>
                <a:cubicBezTo>
                  <a:pt x="125" y="232"/>
                  <a:pt x="245" y="121"/>
                  <a:pt x="351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" name="Freeform 13">
            <a:extLst>
              <a:ext uri="{FF2B5EF4-FFF2-40B4-BE49-F238E27FC236}">
                <a16:creationId xmlns="" xmlns:a16="http://schemas.microsoft.com/office/drawing/2014/main" id="{5AB5DD23-5ECB-4E0C-AC9B-C384785BAE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10641013" y="5408613"/>
            <a:ext cx="1525588" cy="1435100"/>
          </a:xfrm>
          <a:custGeom>
            <a:avLst/>
            <a:gdLst/>
            <a:ahLst/>
            <a:cxnLst/>
            <a:rect l="0" t="0" r="r" b="b"/>
            <a:pathLst>
              <a:path w="321" h="302">
                <a:moveTo>
                  <a:pt x="0" y="302"/>
                </a:moveTo>
                <a:cubicBezTo>
                  <a:pt x="114" y="210"/>
                  <a:pt x="223" y="109"/>
                  <a:pt x="321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" name="Freeform 15">
            <a:extLst>
              <a:ext uri="{FF2B5EF4-FFF2-40B4-BE49-F238E27FC236}">
                <a16:creationId xmlns="" xmlns:a16="http://schemas.microsoft.com/office/drawing/2014/main" id="{7DA4BF21-FA96-43DB-A077-173C5F4333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10802938" y="5518150"/>
            <a:ext cx="1363663" cy="1325563"/>
          </a:xfrm>
          <a:custGeom>
            <a:avLst/>
            <a:gdLst/>
            <a:ahLst/>
            <a:cxnLst/>
            <a:rect l="0" t="0" r="r" b="b"/>
            <a:pathLst>
              <a:path w="287" h="279">
                <a:moveTo>
                  <a:pt x="0" y="279"/>
                </a:moveTo>
                <a:cubicBezTo>
                  <a:pt x="101" y="193"/>
                  <a:pt x="198" y="100"/>
                  <a:pt x="287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pic>
        <p:nvPicPr>
          <p:cNvPr id="2" name="Рисунок 2" descr="Изображение выглядит как текст, человек, фотография, рубашк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65A3FB10-62CD-4967-BF50-CFE928BF9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70" y="192881"/>
            <a:ext cx="3429619" cy="4682075"/>
          </a:xfrm>
          <a:prstGeom prst="rect">
            <a:avLst/>
          </a:prstGeom>
        </p:spPr>
      </p:pic>
      <p:sp>
        <p:nvSpPr>
          <p:cNvPr id="35" name="Freeform 17">
            <a:extLst>
              <a:ext uri="{FF2B5EF4-FFF2-40B4-BE49-F238E27FC236}">
                <a16:creationId xmlns="" xmlns:a16="http://schemas.microsoft.com/office/drawing/2014/main" id="{BF956BA4-7CC2-4E13-9E1D-0854EF4CB0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10979150" y="5694363"/>
            <a:ext cx="1187450" cy="1149350"/>
          </a:xfrm>
          <a:custGeom>
            <a:avLst/>
            <a:gdLst/>
            <a:ahLst/>
            <a:cxnLst/>
            <a:rect l="0" t="0" r="r" b="b"/>
            <a:pathLst>
              <a:path w="250" h="242">
                <a:moveTo>
                  <a:pt x="0" y="242"/>
                </a:moveTo>
                <a:cubicBezTo>
                  <a:pt x="88" y="166"/>
                  <a:pt x="172" y="85"/>
                  <a:pt x="25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" name="Freeform 19">
            <a:extLst>
              <a:ext uri="{FF2B5EF4-FFF2-40B4-BE49-F238E27FC236}">
                <a16:creationId xmlns="" xmlns:a16="http://schemas.microsoft.com/office/drawing/2014/main" id="{3262514D-691E-4344-8751-4E80F046A0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11287125" y="6049963"/>
            <a:ext cx="879475" cy="793750"/>
          </a:xfrm>
          <a:custGeom>
            <a:avLst/>
            <a:gdLst/>
            <a:ahLst/>
            <a:cxnLst/>
            <a:rect l="0" t="0" r="r" b="b"/>
            <a:pathLst>
              <a:path w="185" h="167">
                <a:moveTo>
                  <a:pt x="0" y="167"/>
                </a:moveTo>
                <a:cubicBezTo>
                  <a:pt x="63" y="114"/>
                  <a:pt x="125" y="58"/>
                  <a:pt x="185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TextBox 2"/>
          <p:cNvSpPr txBox="1"/>
          <p:nvPr/>
        </p:nvSpPr>
        <p:spPr>
          <a:xfrm rot="1217749">
            <a:off x="3460012" y="1667467"/>
            <a:ext cx="48125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Старшая сестра закончила в 1941 году Московский </a:t>
            </a:r>
            <a:r>
              <a:rPr lang="ru-RU" b="1" dirty="0" err="1" smtClean="0"/>
              <a:t>гидрометрологический</a:t>
            </a:r>
            <a:r>
              <a:rPr lang="ru-RU" b="1" dirty="0" smtClean="0"/>
              <a:t> институт и все годы войны служила в Мурманске, сопровождала военные корабли. По мужу </a:t>
            </a:r>
            <a:r>
              <a:rPr lang="ru-RU" b="1" dirty="0" err="1"/>
              <a:t>Ч</a:t>
            </a:r>
            <a:r>
              <a:rPr lang="ru-RU" b="1" dirty="0" err="1" smtClean="0"/>
              <a:t>упринская</a:t>
            </a:r>
            <a:r>
              <a:rPr lang="ru-RU" b="1" dirty="0" smtClean="0"/>
              <a:t>, проживала в Москве  и в Киеве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0" y="1491439"/>
            <a:ext cx="3816349" cy="531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86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36" y="405442"/>
            <a:ext cx="4107996" cy="56841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346" y="845388"/>
            <a:ext cx="3583457" cy="48387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41011" y="1492370"/>
            <a:ext cx="33880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Братья </a:t>
            </a:r>
            <a:r>
              <a:rPr lang="ru-RU" b="1" dirty="0" smtClean="0"/>
              <a:t>политрук Иннокентий и пулеметчик Борис Захаровы в годы войны.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13453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1699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01202" y="491706"/>
            <a:ext cx="23205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Родные: </a:t>
            </a:r>
          </a:p>
          <a:p>
            <a:r>
              <a:rPr lang="ru-RU" b="1" dirty="0" smtClean="0"/>
              <a:t>Вера Кирилловна с сестрами Ангелиной, Зинаидой и братом Иннокентием</a:t>
            </a:r>
          </a:p>
          <a:p>
            <a:r>
              <a:rPr lang="ru-RU" b="1" dirty="0"/>
              <a:t> </a:t>
            </a:r>
            <a:r>
              <a:rPr lang="ru-RU" b="1" dirty="0" smtClean="0"/>
              <a:t>в 70-х годах в Брянске (?)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08136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=""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6A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4800B320-C486-4967-AFB8-58E3EBDA9E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420624" y="0"/>
            <a:ext cx="12584114" cy="6853238"/>
            <a:chOff x="-417513" y="0"/>
            <a:chExt cx="12584114" cy="6853238"/>
          </a:xfrm>
        </p:grpSpPr>
        <p:sp>
          <p:nvSpPr>
            <p:cNvPr id="10" name="Freeform 5">
              <a:extLst>
                <a:ext uri="{FF2B5EF4-FFF2-40B4-BE49-F238E27FC236}">
                  <a16:creationId xmlns="" xmlns:a16="http://schemas.microsoft.com/office/drawing/2014/main" id="{B6E6BEB2-753A-4253-9BE2-9E569A8A5E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196A6026-E2E2-4401-BB72-F8314907AB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7">
              <a:extLst>
                <a:ext uri="{FF2B5EF4-FFF2-40B4-BE49-F238E27FC236}">
                  <a16:creationId xmlns="" xmlns:a16="http://schemas.microsoft.com/office/drawing/2014/main" id="{C852B828-3E4B-4404-AEE7-815B0B6EEB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8">
              <a:extLst>
                <a:ext uri="{FF2B5EF4-FFF2-40B4-BE49-F238E27FC236}">
                  <a16:creationId xmlns="" xmlns:a16="http://schemas.microsoft.com/office/drawing/2014/main" id="{B2BAC571-023A-4027-9689-5A7375FE53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9">
              <a:extLst>
                <a:ext uri="{FF2B5EF4-FFF2-40B4-BE49-F238E27FC236}">
                  <a16:creationId xmlns="" xmlns:a16="http://schemas.microsoft.com/office/drawing/2014/main" id="{6BB424FB-2158-48AB-9A28-A11889AA5A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0">
              <a:extLst>
                <a:ext uri="{FF2B5EF4-FFF2-40B4-BE49-F238E27FC236}">
                  <a16:creationId xmlns="" xmlns:a16="http://schemas.microsoft.com/office/drawing/2014/main" id="{BE5FA512-D3FE-4F91-AE23-51DAAAA74E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1">
              <a:extLst>
                <a:ext uri="{FF2B5EF4-FFF2-40B4-BE49-F238E27FC236}">
                  <a16:creationId xmlns="" xmlns:a16="http://schemas.microsoft.com/office/drawing/2014/main" id="{83CF3A0A-06AA-4987-8182-4F86E662EC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2">
              <a:extLst>
                <a:ext uri="{FF2B5EF4-FFF2-40B4-BE49-F238E27FC236}">
                  <a16:creationId xmlns="" xmlns:a16="http://schemas.microsoft.com/office/drawing/2014/main" id="{969C6F15-1F6D-46D5-8C47-3FBC312536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3">
              <a:extLst>
                <a:ext uri="{FF2B5EF4-FFF2-40B4-BE49-F238E27FC236}">
                  <a16:creationId xmlns="" xmlns:a16="http://schemas.microsoft.com/office/drawing/2014/main" id="{01E2B94D-4E93-4C11-A1FC-B3A6E8CC5F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4">
              <a:extLst>
                <a:ext uri="{FF2B5EF4-FFF2-40B4-BE49-F238E27FC236}">
                  <a16:creationId xmlns="" xmlns:a16="http://schemas.microsoft.com/office/drawing/2014/main" id="{F47C1110-8C08-4C26-BD0D-3083BFAC1D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5">
              <a:extLst>
                <a:ext uri="{FF2B5EF4-FFF2-40B4-BE49-F238E27FC236}">
                  <a16:creationId xmlns="" xmlns:a16="http://schemas.microsoft.com/office/drawing/2014/main" id="{3085CEBC-D1F5-4F82-93C8-8ED38B7CBE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6">
              <a:extLst>
                <a:ext uri="{FF2B5EF4-FFF2-40B4-BE49-F238E27FC236}">
                  <a16:creationId xmlns="" xmlns:a16="http://schemas.microsoft.com/office/drawing/2014/main" id="{3ED8F25D-E867-46B6-A62D-3B21147680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7">
              <a:extLst>
                <a:ext uri="{FF2B5EF4-FFF2-40B4-BE49-F238E27FC236}">
                  <a16:creationId xmlns="" xmlns:a16="http://schemas.microsoft.com/office/drawing/2014/main" id="{6BB81545-0C01-4B56-BADD-6B7D5B72AF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8">
              <a:extLst>
                <a:ext uri="{FF2B5EF4-FFF2-40B4-BE49-F238E27FC236}">
                  <a16:creationId xmlns="" xmlns:a16="http://schemas.microsoft.com/office/drawing/2014/main" id="{A1574FCC-646A-4771-AB54-A44212F198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9">
              <a:extLst>
                <a:ext uri="{FF2B5EF4-FFF2-40B4-BE49-F238E27FC236}">
                  <a16:creationId xmlns="" xmlns:a16="http://schemas.microsoft.com/office/drawing/2014/main" id="{A56CC2BC-E51D-4A79-AA80-770FAA7844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0">
              <a:extLst>
                <a:ext uri="{FF2B5EF4-FFF2-40B4-BE49-F238E27FC236}">
                  <a16:creationId xmlns="" xmlns:a16="http://schemas.microsoft.com/office/drawing/2014/main" id="{C95E0495-B7F8-44C5-AD1F-5F3C8633E3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1">
              <a:extLst>
                <a:ext uri="{FF2B5EF4-FFF2-40B4-BE49-F238E27FC236}">
                  <a16:creationId xmlns="" xmlns:a16="http://schemas.microsoft.com/office/drawing/2014/main" id="{28C1E7AA-A198-498A-9426-7632D7AA35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2">
              <a:extLst>
                <a:ext uri="{FF2B5EF4-FFF2-40B4-BE49-F238E27FC236}">
                  <a16:creationId xmlns="" xmlns:a16="http://schemas.microsoft.com/office/drawing/2014/main" id="{96410611-0DF8-42D3-91B1-B87AE692EB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3">
              <a:extLst>
                <a:ext uri="{FF2B5EF4-FFF2-40B4-BE49-F238E27FC236}">
                  <a16:creationId xmlns="" xmlns:a16="http://schemas.microsoft.com/office/drawing/2014/main" id="{EACF821F-24B2-49B5-8688-744B0EADF0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4">
              <a:extLst>
                <a:ext uri="{FF2B5EF4-FFF2-40B4-BE49-F238E27FC236}">
                  <a16:creationId xmlns="" xmlns:a16="http://schemas.microsoft.com/office/drawing/2014/main" id="{418BD791-FEEE-4A18-A5EF-F3815F184C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5">
              <a:extLst>
                <a:ext uri="{FF2B5EF4-FFF2-40B4-BE49-F238E27FC236}">
                  <a16:creationId xmlns="" xmlns:a16="http://schemas.microsoft.com/office/drawing/2014/main" id="{D5D16C8F-EA4F-447C-934A-06E7BFAE92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pic>
        <p:nvPicPr>
          <p:cNvPr id="2" name="Рисунок 2" descr="Изображение выглядит как фотография, внешний, человек, в позе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46B60B8C-D06A-4E4B-8378-DAAB1E33C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143216" y="-1951732"/>
            <a:ext cx="5571066" cy="98602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33577" y="5694363"/>
            <a:ext cx="9966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Вера Кирилловна охотно ездила в Чурапчу. В 80-е годы ездила с проф. </a:t>
            </a:r>
            <a:r>
              <a:rPr lang="ru-RU" b="1" dirty="0" err="1" smtClean="0">
                <a:solidFill>
                  <a:schemeClr val="bg1"/>
                </a:solidFill>
              </a:rPr>
              <a:t>Коркиной</a:t>
            </a:r>
            <a:r>
              <a:rPr lang="ru-RU" b="1" dirty="0" smtClean="0">
                <a:solidFill>
                  <a:schemeClr val="bg1"/>
                </a:solidFill>
              </a:rPr>
              <a:t> Е.И., с которой в детстве вместе училась, на родину деда, отца - в </a:t>
            </a:r>
            <a:r>
              <a:rPr lang="ru-RU" b="1" dirty="0" err="1" smtClean="0">
                <a:solidFill>
                  <a:schemeClr val="bg1"/>
                </a:solidFill>
              </a:rPr>
              <a:t>Кытанах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Чурапчинского</a:t>
            </a:r>
            <a:r>
              <a:rPr lang="ru-RU" b="1" dirty="0" smtClean="0">
                <a:solidFill>
                  <a:schemeClr val="bg1"/>
                </a:solidFill>
              </a:rPr>
              <a:t> района.    С участниками войны в </a:t>
            </a:r>
            <a:r>
              <a:rPr lang="ru-RU" b="1" dirty="0" err="1" smtClean="0">
                <a:solidFill>
                  <a:schemeClr val="bg1"/>
                </a:solidFill>
              </a:rPr>
              <a:t>с.Чурапча</a:t>
            </a:r>
            <a:r>
              <a:rPr lang="ru-RU" b="1" dirty="0" smtClean="0">
                <a:solidFill>
                  <a:schemeClr val="bg1"/>
                </a:solidFill>
              </a:rPr>
              <a:t>. 1970 –</a:t>
            </a:r>
            <a:r>
              <a:rPr lang="ru-RU" b="1" dirty="0" err="1" smtClean="0">
                <a:solidFill>
                  <a:schemeClr val="bg1"/>
                </a:solidFill>
              </a:rPr>
              <a:t>ые</a:t>
            </a:r>
            <a:r>
              <a:rPr lang="ru-RU" b="1" dirty="0" smtClean="0">
                <a:solidFill>
                  <a:schemeClr val="bg1"/>
                </a:solidFill>
              </a:rPr>
              <a:t> годы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528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140</Words>
  <Application>Microsoft Office PowerPoint</Application>
  <PresentationFormat>Произвольный</PresentationFormat>
  <Paragraphs>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Atlas</vt:lpstr>
      <vt:lpstr> В 1914-1919 и с 1922 по 1934 годы семья Захаровых жила в Чурапче и  Вера училась  в  Чурапчинской школе. Отец учительствовал все эти годы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Альбина Поисеева</dc:creator>
  <cp:lastModifiedBy>user</cp:lastModifiedBy>
  <cp:revision>221</cp:revision>
  <dcterms:created xsi:type="dcterms:W3CDTF">2020-03-03T05:35:04Z</dcterms:created>
  <dcterms:modified xsi:type="dcterms:W3CDTF">2021-05-08T08:00:47Z</dcterms:modified>
</cp:coreProperties>
</file>