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>
        <p:scale>
          <a:sx n="74" d="100"/>
          <a:sy n="74" d="100"/>
        </p:scale>
        <p:origin x="-125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4788-285F-42EE-B0F8-B0BD11D563B1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BD714-2CBF-4107-9D5B-D7B85AC219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4788-285F-42EE-B0F8-B0BD11D563B1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D714-2CBF-4107-9D5B-D7B85AC21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4788-285F-42EE-B0F8-B0BD11D563B1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D714-2CBF-4107-9D5B-D7B85AC21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7A4788-285F-42EE-B0F8-B0BD11D563B1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BFBD714-2CBF-4107-9D5B-D7B85AC219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4788-285F-42EE-B0F8-B0BD11D563B1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D714-2CBF-4107-9D5B-D7B85AC219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4788-285F-42EE-B0F8-B0BD11D563B1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D714-2CBF-4107-9D5B-D7B85AC219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D714-2CBF-4107-9D5B-D7B85AC219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4788-285F-42EE-B0F8-B0BD11D563B1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4788-285F-42EE-B0F8-B0BD11D563B1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D714-2CBF-4107-9D5B-D7B85AC219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4788-285F-42EE-B0F8-B0BD11D563B1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D714-2CBF-4107-9D5B-D7B85AC21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7A4788-285F-42EE-B0F8-B0BD11D563B1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BFBD714-2CBF-4107-9D5B-D7B85AC219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4788-285F-42EE-B0F8-B0BD11D563B1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FBD714-2CBF-4107-9D5B-D7B85AC219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B7A4788-285F-42EE-B0F8-B0BD11D563B1}" type="datetimeFigureOut">
              <a:rPr lang="ru-RU" smtClean="0"/>
              <a:pPr/>
              <a:t>30.10.2014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BFBD714-2CBF-4107-9D5B-D7B85AC219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0;&#1083;&#1100;&#1095;&#1072;&#1090;&#1072;&#1081;\Desktop\&#1041;&#1077;&#1090;&#1093;&#1086;&#1074;&#1077;&#1085;%20-%20&#1051;&#1091;&#1085;&#1085;&#1072;&#1103;%20&#1057;&#1086;&#1085;&#1072;&#1090;&#1072;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70;&#1083;&#1100;&#1095;&#1072;&#1090;&#1072;&#1081;\Desktop\&#1041;&#1077;&#1090;&#1093;&#1086;&#1074;&#1077;&#1085;%20-%20&#1051;&#1091;&#1085;&#1085;&#1072;&#1103;%20&#1057;&#1086;&#1085;&#1072;&#1090;&#1072;.mp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xfrm>
            <a:off x="5364088" y="4509120"/>
            <a:ext cx="3528392" cy="180290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1800" dirty="0" smtClean="0">
                <a:solidFill>
                  <a:schemeClr val="accent3"/>
                </a:solidFill>
                <a:latin typeface="Times New Roman" pitchFamily="18" charset="0"/>
              </a:rPr>
              <a:t>Работу выполнила Морозова Светлана ученица 5 «А» класса 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1800" dirty="0" smtClean="0">
                <a:solidFill>
                  <a:schemeClr val="accent3"/>
                </a:solidFill>
                <a:latin typeface="Times New Roman" pitchFamily="18" charset="0"/>
              </a:rPr>
              <a:t>МБОУ СОШ № 4 г. Кызыле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1800" dirty="0" smtClean="0">
                <a:solidFill>
                  <a:schemeClr val="accent3"/>
                </a:solidFill>
                <a:latin typeface="Times New Roman" pitchFamily="18" charset="0"/>
              </a:rPr>
              <a:t>Руководитель: Сергеева Наталья Николаевна</a:t>
            </a:r>
            <a:endParaRPr lang="en-US" sz="1800" dirty="0" smtClean="0">
              <a:solidFill>
                <a:schemeClr val="accent3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en-US" sz="1800" i="1" dirty="0" smtClean="0">
                <a:solidFill>
                  <a:schemeClr val="accent3"/>
                </a:solidFill>
                <a:latin typeface="Times New Roman" pitchFamily="18" charset="0"/>
              </a:rPr>
              <a:t>201</a:t>
            </a:r>
            <a:r>
              <a:rPr lang="ru-RU" sz="1800" i="1" dirty="0" smtClean="0">
                <a:solidFill>
                  <a:schemeClr val="accent3"/>
                </a:solidFill>
                <a:latin typeface="Times New Roman" pitchFamily="18" charset="0"/>
              </a:rPr>
              <a:t>4</a:t>
            </a:r>
            <a:r>
              <a:rPr lang="en-US" sz="1800" i="1" dirty="0" smtClean="0">
                <a:solidFill>
                  <a:schemeClr val="accent3"/>
                </a:solidFill>
                <a:latin typeface="Times New Roman" pitchFamily="18" charset="0"/>
              </a:rPr>
              <a:t> </a:t>
            </a:r>
            <a:r>
              <a:rPr lang="ru-RU" sz="1800" i="1" dirty="0" smtClean="0">
                <a:solidFill>
                  <a:schemeClr val="accent3"/>
                </a:solidFill>
                <a:latin typeface="Times New Roman" pitchFamily="18" charset="0"/>
              </a:rPr>
              <a:t>г.</a:t>
            </a:r>
          </a:p>
        </p:txBody>
      </p:sp>
      <p:sp>
        <p:nvSpPr>
          <p:cNvPr id="50178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2268488"/>
          </a:xfrm>
          <a:ln w="9525"/>
        </p:spPr>
        <p:txBody>
          <a:bodyPr wrap="square" lIns="91440" tIns="45720" rIns="91440" bIns="45720" numCol="1" anchor="t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4800" b="1" i="1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</a:rPr>
              <a:t>Моя семья в летописи Великой Отечественной войны</a:t>
            </a:r>
          </a:p>
        </p:txBody>
      </p:sp>
      <p:pic>
        <p:nvPicPr>
          <p:cNvPr id="6" name="Picture 2" descr="C:\Users\Юльчатай\Pictures\ого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348880"/>
            <a:ext cx="4824536" cy="412283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1871" y="3645024"/>
            <a:ext cx="4608512" cy="288032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10000"/>
              </a:lnSpc>
              <a:buNone/>
            </a:pPr>
            <a:r>
              <a:rPr lang="ru-RU" sz="3100" dirty="0"/>
              <a:t>        Много тягот и лишений пришлось пережить на войне.  Особенно тяжелыми были первые месяцы войны, когда страна не была еще готова сломить мощь и напор фашистских войск. Прадедушка не любил рассказывать об ужасах </a:t>
            </a:r>
            <a:r>
              <a:rPr lang="ru-RU" sz="3100" dirty="0" smtClean="0"/>
              <a:t>войны. </a:t>
            </a:r>
            <a:endParaRPr lang="ru-RU" sz="3100" dirty="0"/>
          </a:p>
          <a:p>
            <a:pPr algn="just"/>
            <a:endParaRPr lang="ru-RU" dirty="0"/>
          </a:p>
        </p:txBody>
      </p:sp>
      <p:pic>
        <p:nvPicPr>
          <p:cNvPr id="5122" name="Picture 2" descr="http://www.koin-nkz.ru/users/2012/01/24/image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3833"/>
            <a:ext cx="3516515" cy="30356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gs8.ru/im/n_211f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000"/>
                    </a14:imgEffect>
                    <a14:imgEffect>
                      <a14:colorTemperature colorTemp="5900"/>
                    </a14:imgEffect>
                    <a14:imgEffect>
                      <a14:brightnessContrast bright="-1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328" y="423833"/>
            <a:ext cx="3568167" cy="303568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5.vashgorod.ru/uploads/images/news/t5/f1442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6" r="5206"/>
          <a:stretch/>
        </p:blipFill>
        <p:spPr bwMode="auto">
          <a:xfrm>
            <a:off x="5152328" y="3573016"/>
            <a:ext cx="3568167" cy="2880320"/>
          </a:xfrm>
          <a:prstGeom prst="rect">
            <a:avLst/>
          </a:prstGeom>
          <a:noFill/>
          <a:ln>
            <a:solidFill>
              <a:schemeClr val="bg2"/>
            </a:solidFill>
          </a:ln>
          <a:effectLst>
            <a:innerShdw blurRad="114300">
              <a:prstClr val="black"/>
            </a:inn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19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Победа</a:t>
            </a:r>
            <a:endParaRPr lang="ru-RU" sz="80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420" y="1305085"/>
            <a:ext cx="4464496" cy="29785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Украина - Страница 661 - Поболтаем. - Форум KERCH.COM.UA - С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65" y="3861048"/>
            <a:ext cx="3888432" cy="27080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://m6.paperblog.com/i/38/380515/-T-0dSddD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7"/>
            <a:ext cx="3764346" cy="270809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://storage.surfingbird.ru/s/13/5/8/14/r2_cWHF3ec96_220_bac3794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20" y="1468080"/>
            <a:ext cx="1994832" cy="237626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http://www.gs.by/get_img?ImageId=234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68080"/>
            <a:ext cx="1825135" cy="239296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0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9 мая 1945 года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" r="2584"/>
          <a:stretch/>
        </p:blipFill>
        <p:spPr bwMode="auto">
          <a:xfrm>
            <a:off x="755576" y="1412776"/>
            <a:ext cx="3308221" cy="457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9992" y="1412776"/>
            <a:ext cx="41044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Arial Black" panose="020B0A04020102020204" pitchFamily="34" charset="0"/>
              </a:rPr>
              <a:t>    И </a:t>
            </a:r>
            <a:r>
              <a:rPr lang="ru-RU" dirty="0">
                <a:latin typeface="Arial Black" panose="020B0A04020102020204" pitchFamily="34" charset="0"/>
              </a:rPr>
              <a:t>вот весна сорок пятого года! День победы прадедушка встретил в </a:t>
            </a:r>
            <a:r>
              <a:rPr lang="ru-RU" dirty="0" smtClean="0">
                <a:latin typeface="Arial Black" panose="020B0A04020102020204" pitchFamily="34" charset="0"/>
              </a:rPr>
              <a:t>Корее.  </a:t>
            </a:r>
            <a:r>
              <a:rPr lang="ru-RU" dirty="0">
                <a:latin typeface="Arial Black" panose="020B0A04020102020204" pitchFamily="34" charset="0"/>
              </a:rPr>
              <a:t>Это действительно был праздник со слезами на глазах. </a:t>
            </a:r>
            <a:r>
              <a:rPr lang="ru-RU" dirty="0" smtClean="0">
                <a:latin typeface="Arial Black" panose="020B0A04020102020204" pitchFamily="34" charset="0"/>
              </a:rPr>
              <a:t>Скорбели </a:t>
            </a:r>
            <a:r>
              <a:rPr lang="ru-RU" dirty="0">
                <a:latin typeface="Arial Black" panose="020B0A04020102020204" pitchFamily="34" charset="0"/>
              </a:rPr>
              <a:t>по своим погибшим товарищам, которые не дожили до этого счастливого дня. Радовались, что можно снова вернуться к мирной жизни, домой, к детям, не видеть ужасов войны, не слышать грохот пушек и выстрелы автоматов. Не думать, что каждая минута может оказаться последней…</a:t>
            </a:r>
          </a:p>
        </p:txBody>
      </p:sp>
    </p:spTree>
    <p:extLst>
      <p:ext uri="{BB962C8B-B14F-4D97-AF65-F5344CB8AC3E}">
        <p14:creationId xmlns:p14="http://schemas.microsoft.com/office/powerpoint/2010/main" val="11553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524000"/>
            <a:ext cx="8579296" cy="4641304"/>
          </a:xfrm>
        </p:spPr>
        <p:txBody>
          <a:bodyPr>
            <a:normAutofit/>
          </a:bodyPr>
          <a:lstStyle/>
          <a:p>
            <a:pPr lvl="0" algn="just">
              <a:buClr>
                <a:srgbClr val="F3A447"/>
              </a:buClr>
              <a:buNone/>
            </a:pPr>
            <a:r>
              <a:rPr lang="ru-RU" sz="2800" dirty="0" smtClean="0">
                <a:solidFill>
                  <a:prstClr val="white"/>
                </a:solidFill>
              </a:rPr>
              <a:t>        </a:t>
            </a:r>
            <a:r>
              <a:rPr lang="ru-RU" sz="3200" dirty="0" smtClean="0">
                <a:solidFill>
                  <a:prstClr val="white"/>
                </a:solidFill>
              </a:rPr>
              <a:t>Но </a:t>
            </a:r>
            <a:r>
              <a:rPr lang="ru-RU" sz="3200" dirty="0">
                <a:solidFill>
                  <a:prstClr val="white"/>
                </a:solidFill>
              </a:rPr>
              <a:t>для моего прадедушки война не закончилась. Началась война с Японией. Его </a:t>
            </a:r>
            <a:r>
              <a:rPr lang="ru-RU" sz="3200" dirty="0" smtClean="0">
                <a:solidFill>
                  <a:prstClr val="white"/>
                </a:solidFill>
              </a:rPr>
              <a:t>направили </a:t>
            </a:r>
            <a:r>
              <a:rPr lang="ru-RU" sz="3200" dirty="0">
                <a:solidFill>
                  <a:prstClr val="white"/>
                </a:solidFill>
              </a:rPr>
              <a:t>на </a:t>
            </a:r>
            <a:r>
              <a:rPr lang="ru-RU" sz="3200" dirty="0" smtClean="0">
                <a:solidFill>
                  <a:prstClr val="white"/>
                </a:solidFill>
              </a:rPr>
              <a:t>восток в </a:t>
            </a:r>
            <a:r>
              <a:rPr lang="ru-RU" sz="3200" dirty="0">
                <a:solidFill>
                  <a:prstClr val="white"/>
                </a:solidFill>
              </a:rPr>
              <a:t>составе </a:t>
            </a:r>
            <a:r>
              <a:rPr lang="ru-RU" sz="3200" dirty="0" smtClean="0">
                <a:solidFill>
                  <a:prstClr val="white"/>
                </a:solidFill>
              </a:rPr>
              <a:t>214 артиллерийского полка, где он воевал с августа 1945 </a:t>
            </a:r>
            <a:r>
              <a:rPr lang="ru-RU" sz="3200" dirty="0">
                <a:solidFill>
                  <a:prstClr val="white"/>
                </a:solidFill>
              </a:rPr>
              <a:t>п</a:t>
            </a:r>
            <a:r>
              <a:rPr lang="ru-RU" sz="3200" dirty="0" smtClean="0">
                <a:solidFill>
                  <a:prstClr val="white"/>
                </a:solidFill>
              </a:rPr>
              <a:t>о сентябрь 1945 года. </a:t>
            </a:r>
          </a:p>
          <a:p>
            <a:pPr lvl="0" algn="just">
              <a:buClr>
                <a:srgbClr val="F3A447"/>
              </a:buClr>
              <a:buNone/>
            </a:pPr>
            <a:r>
              <a:rPr lang="ru-RU" sz="3200" dirty="0" smtClean="0">
                <a:solidFill>
                  <a:prstClr val="white"/>
                </a:solidFill>
              </a:rPr>
              <a:t>         Был уволен в запас 15 июня 1946 года на основании Указа президиума Верховного Совета ССР от 20 марта 1946 года</a:t>
            </a:r>
          </a:p>
          <a:p>
            <a:pPr lvl="0" algn="just">
              <a:buClr>
                <a:srgbClr val="F3A447"/>
              </a:buCl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Arial Black" panose="020B0A04020102020204" pitchFamily="34" charset="0"/>
              </a:rPr>
              <a:t>Возвращение домой</a:t>
            </a:r>
            <a:endParaRPr lang="ru-RU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74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4104456" cy="47853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    Он </a:t>
            </a:r>
            <a:r>
              <a:rPr lang="ru-RU" dirty="0"/>
              <a:t>был награжден орденом Отечественной войны </a:t>
            </a:r>
            <a:r>
              <a:rPr lang="en-US" dirty="0"/>
              <a:t>II</a:t>
            </a:r>
            <a:r>
              <a:rPr lang="ru-RU" dirty="0"/>
              <a:t> степени.</a:t>
            </a:r>
            <a:r>
              <a:rPr lang="ru-RU" b="1" dirty="0"/>
              <a:t> </a:t>
            </a:r>
            <a:r>
              <a:rPr lang="ru-RU" dirty="0"/>
              <a:t>Этот орден был учрежден в 1942 году. Им </a:t>
            </a:r>
            <a:r>
              <a:rPr lang="ru-RU" dirty="0" smtClean="0"/>
              <a:t>награждались солдаты </a:t>
            </a:r>
            <a:r>
              <a:rPr lang="ru-RU" dirty="0"/>
              <a:t>и офицеры Советской армии, военно-морского флота, НКВД и </a:t>
            </a:r>
            <a:r>
              <a:rPr lang="ru-RU" dirty="0" smtClean="0"/>
              <a:t>партизаны за </a:t>
            </a:r>
            <a:r>
              <a:rPr lang="ru-RU" dirty="0"/>
              <a:t> </a:t>
            </a:r>
            <a:r>
              <a:rPr lang="ru-RU" dirty="0" smtClean="0"/>
              <a:t>проявленный </a:t>
            </a:r>
            <a:r>
              <a:rPr lang="ru-RU" dirty="0"/>
              <a:t>в боях героизм, храбрость и мужество в борьбе с врагами, а так же </a:t>
            </a:r>
            <a:r>
              <a:rPr lang="ru-RU" dirty="0" smtClean="0"/>
              <a:t>мероприятия по </a:t>
            </a:r>
            <a:r>
              <a:rPr lang="ru-RU" dirty="0"/>
              <a:t>содействию нашим войскам которые поспособствовали успеху военных операций.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Arial Black" panose="020B0A04020102020204" pitchFamily="34" charset="0"/>
              </a:rPr>
              <a:t>Боевые награды</a:t>
            </a:r>
            <a:endParaRPr lang="ru-RU" sz="6000" dirty="0">
              <a:latin typeface="Arial Black" panose="020B0A04020102020204" pitchFamily="34" charset="0"/>
            </a:endParaRPr>
          </a:p>
        </p:txBody>
      </p:sp>
      <p:pic>
        <p:nvPicPr>
          <p:cNvPr id="8194" name="Picture 2" descr="фотография Орден Отечественной войны II степен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" t="23897" r="1731" b="5515"/>
          <a:stretch/>
        </p:blipFill>
        <p:spPr bwMode="auto">
          <a:xfrm>
            <a:off x="4716016" y="2060848"/>
            <a:ext cx="3636000" cy="3456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3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778384"/>
            <a:ext cx="3888432" cy="496855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      По </a:t>
            </a:r>
            <a:r>
              <a:rPr lang="ru-RU" dirty="0"/>
              <a:t>окончанию Второй Мировой войны советское командование не забыло и о тех кто воевал против милитаристской Японии. Медаль "За победу над Японией" предназначалась для всех участников боевых действий на Дальнем востоке, Забайкалье и на Тихом </a:t>
            </a:r>
            <a:r>
              <a:rPr lang="ru-RU" dirty="0" smtClean="0"/>
              <a:t>океане. </a:t>
            </a:r>
            <a:r>
              <a:rPr lang="ru-RU" dirty="0"/>
              <a:t>По своему статуту она во многом напоминает  </a:t>
            </a:r>
            <a:r>
              <a:rPr lang="ru-RU" dirty="0" smtClean="0"/>
              <a:t>медаль "За </a:t>
            </a:r>
            <a:r>
              <a:rPr lang="ru-RU" dirty="0"/>
              <a:t>победу </a:t>
            </a:r>
            <a:r>
              <a:rPr lang="ru-RU" dirty="0" smtClean="0"/>
              <a:t>над Германией</a:t>
            </a:r>
            <a:r>
              <a:rPr lang="ru-RU" dirty="0"/>
              <a:t> "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И </a:t>
            </a:r>
            <a:r>
              <a:rPr lang="ru-RU" dirty="0"/>
              <a:t>мой прадед  </a:t>
            </a:r>
            <a:r>
              <a:rPr lang="ru-RU" dirty="0" smtClean="0"/>
              <a:t>также, был </a:t>
            </a:r>
            <a:r>
              <a:rPr lang="ru-RU" dirty="0"/>
              <a:t>награжден медалью </a:t>
            </a:r>
            <a:r>
              <a:rPr lang="ru-RU" dirty="0" smtClean="0"/>
              <a:t> "</a:t>
            </a:r>
            <a:r>
              <a:rPr lang="ru-RU" dirty="0"/>
              <a:t>За победу над </a:t>
            </a:r>
            <a:r>
              <a:rPr lang="ru-RU" dirty="0" smtClean="0"/>
              <a:t>Японией</a:t>
            </a:r>
            <a:r>
              <a:rPr lang="ru-RU" dirty="0"/>
              <a:t> </a:t>
            </a:r>
            <a:r>
              <a:rPr lang="ru-RU" dirty="0" smtClean="0"/>
              <a:t>"</a:t>
            </a:r>
            <a:r>
              <a:rPr lang="ru-RU" dirty="0"/>
              <a:t> 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Autofit/>
          </a:bodyPr>
          <a:lstStyle/>
          <a:p>
            <a:pPr algn="ctr"/>
            <a:r>
              <a:rPr lang="ru-RU" sz="4400" b="1" cap="all" dirty="0">
                <a:effectLst/>
                <a:latin typeface="Arial Black" panose="020B0A04020102020204" pitchFamily="34" charset="0"/>
              </a:rPr>
              <a:t>МЕДАЛЬ "ЗА ПОБЕДУ НАД ЯПОНИЕЙ</a:t>
            </a:r>
            <a:r>
              <a:rPr lang="ru-RU" sz="4400" b="1" cap="all" dirty="0" smtClean="0">
                <a:effectLst/>
                <a:latin typeface="Arial Black" panose="020B0A04020102020204" pitchFamily="34" charset="0"/>
              </a:rPr>
              <a:t>"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9218" name="Picture 2" descr="медаль За победу над Японией фот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" t="3413" r="4901" b="4171"/>
          <a:stretch/>
        </p:blipFill>
        <p:spPr bwMode="auto">
          <a:xfrm>
            <a:off x="5292080" y="2132856"/>
            <a:ext cx="2628000" cy="4392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59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3394720" cy="4572000"/>
          </a:xfrm>
        </p:spPr>
        <p:txBody>
          <a:bodyPr>
            <a:normAutofit fontScale="62500" lnSpcReduction="20000"/>
          </a:bodyPr>
          <a:lstStyle/>
          <a:p>
            <a:r>
              <a:rPr lang="ru-RU" sz="2800" dirty="0"/>
              <a:t>И снова потекла мирная жизнь. Работа, дом, семья…Появились </a:t>
            </a:r>
            <a:r>
              <a:rPr lang="ru-RU" sz="2800" dirty="0" smtClean="0"/>
              <a:t>двое детей – сын Виктор и дочь  </a:t>
            </a:r>
            <a:r>
              <a:rPr lang="ru-RU" sz="2800" dirty="0" err="1" smtClean="0"/>
              <a:t>Антонида</a:t>
            </a:r>
            <a:r>
              <a:rPr lang="ru-RU" sz="2800" dirty="0" smtClean="0"/>
              <a:t>. Семья была </a:t>
            </a:r>
            <a:r>
              <a:rPr lang="ru-RU" sz="2800" dirty="0"/>
              <a:t>очень дружная. </a:t>
            </a:r>
            <a:r>
              <a:rPr lang="ru-RU" sz="2800" dirty="0" smtClean="0"/>
              <a:t>Дети </a:t>
            </a:r>
            <a:r>
              <a:rPr lang="ru-RU" sz="2800" dirty="0"/>
              <a:t>всегда во всем старались помочь своим родителям. Все ребята хорошо учились в </a:t>
            </a:r>
            <a:r>
              <a:rPr lang="ru-RU" sz="2800" dirty="0" smtClean="0"/>
              <a:t>школе,  </a:t>
            </a:r>
            <a:r>
              <a:rPr lang="ru-RU" sz="2800" dirty="0"/>
              <a:t>увлекались спортом, рыбалкой. Родители их учили быть справедливыми, скромными, отзывчивыми.      Прадедушка часто говорил: «Надо любить людей. Уважать их и ценить».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Мирная жизнь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59" y="1628799"/>
            <a:ext cx="3446566" cy="1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8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</a:rPr>
              <a:t>Наша большая дружная семья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7586" y="1088740"/>
            <a:ext cx="4482498" cy="298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C:\Users\ПМ\Pictures\Фото\фото\моя ссемья\$2E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5439"/>
            <a:ext cx="7380312" cy="490872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7056784" cy="5400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75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Бессмертный полк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84784"/>
            <a:ext cx="3647264" cy="482654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&quot;Бессмертный полк&quot; - День памяти и скорби в Зеленогорске &quot; Ленинский Комсомол Красноярского Кр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5" y="1484784"/>
            <a:ext cx="2421356" cy="1818069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moe-online.ru/image/user/image/19630_s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11" y="4798361"/>
            <a:ext cx="2232248" cy="1512969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Образовательный портал города Кирова :: МБОУ СОШ 54 города Кирова :: новост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8" y="3573016"/>
            <a:ext cx="2107989" cy="2973253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С ДНЕМ ПОБЕДЫ 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194" y="1484784"/>
            <a:ext cx="2205455" cy="3096344"/>
          </a:xfrm>
          <a:prstGeom prst="rect">
            <a:avLst/>
          </a:prstGeom>
          <a:noFill/>
          <a:effectLst/>
          <a:scene3d>
            <a:camera prst="perspectiveHeroicExtremeLeftFacing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9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262063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1800" dirty="0" smtClean="0">
                <a:latin typeface="Arial Black" pitchFamily="34" charset="0"/>
              </a:rPr>
              <a:t>Узнать о жизни моего прадедушки </a:t>
            </a:r>
            <a:endParaRPr lang="en-US" sz="1800" dirty="0" smtClean="0">
              <a:latin typeface="Arial Black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ru-RU" sz="1800" dirty="0" smtClean="0">
                <a:latin typeface="Arial Black" pitchFamily="34" charset="0"/>
              </a:rPr>
              <a:t>и его участии в Великой Отечественной войне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Цель: 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148" name="Прямоугольник 5"/>
          <p:cNvSpPr>
            <a:spLocks noChangeArrowheads="1"/>
          </p:cNvSpPr>
          <p:nvPr/>
        </p:nvSpPr>
        <p:spPr bwMode="auto">
          <a:xfrm>
            <a:off x="428625" y="3500438"/>
            <a:ext cx="835818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000" b="1" dirty="0"/>
              <a:t>Расспросить родных о прадедушке и его родителях. </a:t>
            </a:r>
          </a:p>
          <a:p>
            <a:pPr>
              <a:buFont typeface="Arial" charset="0"/>
              <a:buChar char="•"/>
            </a:pPr>
            <a:r>
              <a:rPr lang="ru-RU" sz="2000" b="1" dirty="0"/>
              <a:t>Узнать об участии прадедушки в Великой Отечественной войне. </a:t>
            </a:r>
          </a:p>
          <a:p>
            <a:pPr>
              <a:buFont typeface="Arial" charset="0"/>
              <a:buChar char="•"/>
            </a:pPr>
            <a:r>
              <a:rPr lang="ru-RU" sz="2000" b="1" dirty="0"/>
              <a:t>Собрать документы, фотографии прадедушки и членов семьи, его боевые награды. </a:t>
            </a:r>
          </a:p>
          <a:p>
            <a:pPr>
              <a:buFont typeface="Arial" charset="0"/>
              <a:buChar char="•"/>
            </a:pPr>
            <a:r>
              <a:rPr lang="ru-RU" sz="2000" b="1" dirty="0"/>
              <a:t>Узнать, за какие заслуги вручались данные боевые награды. </a:t>
            </a:r>
          </a:p>
          <a:p>
            <a:pPr>
              <a:buFont typeface="Arial" charset="0"/>
              <a:buChar char="•"/>
            </a:pPr>
            <a:r>
              <a:rPr lang="ru-RU" sz="2000" b="1" dirty="0"/>
              <a:t>Найти информацию о сражениях, в которых участвовал прадедушка.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714625"/>
            <a:ext cx="48577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Задачи: 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2400" dirty="0"/>
              <a:t>Работая над </a:t>
            </a:r>
            <a:r>
              <a:rPr lang="ru-RU" sz="2400" dirty="0" smtClean="0"/>
              <a:t>этой темой, я </a:t>
            </a:r>
            <a:r>
              <a:rPr lang="ru-RU" sz="2400" dirty="0"/>
              <a:t>узнала о прадедушке и его родителях, об участии прадедушки в Великой Отечественной войне</a:t>
            </a:r>
            <a:r>
              <a:rPr lang="ru-RU" sz="2400" dirty="0" smtClean="0"/>
              <a:t>, </a:t>
            </a:r>
            <a:r>
              <a:rPr lang="ru-RU" sz="2400" dirty="0"/>
              <a:t>узнала, за какие заслуги вручались данные боевые награды.</a:t>
            </a:r>
            <a:r>
              <a:rPr lang="ru-RU" dirty="0"/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3A447">
                    <a:lumMod val="75000"/>
                  </a:srgbClr>
                </a:solidFill>
                <a:latin typeface="Arial Black" pitchFamily="34" charset="0"/>
              </a:rPr>
              <a:t>Выводы: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4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ctr">
              <a:buClr>
                <a:srgbClr val="F3A447"/>
              </a:buClr>
              <a:buNone/>
            </a:pPr>
            <a:r>
              <a:rPr lang="ru-RU" sz="2800" dirty="0">
                <a:solidFill>
                  <a:srgbClr val="F3A447"/>
                </a:solidFill>
                <a:latin typeface="Arial Black" pitchFamily="34" charset="0"/>
              </a:rPr>
              <a:t>Война принесла много тягот и лишений нашему народу. </a:t>
            </a:r>
            <a:endParaRPr lang="en-US" sz="2800" dirty="0">
              <a:solidFill>
                <a:srgbClr val="F3A447"/>
              </a:solidFill>
              <a:latin typeface="Arial Black" pitchFamily="34" charset="0"/>
            </a:endParaRPr>
          </a:p>
          <a:p>
            <a:pPr lvl="0" algn="ctr">
              <a:buClr>
                <a:srgbClr val="F3A447"/>
              </a:buClr>
              <a:buNone/>
            </a:pPr>
            <a:r>
              <a:rPr lang="ru-RU" sz="2800" dirty="0">
                <a:solidFill>
                  <a:srgbClr val="F3A447"/>
                </a:solidFill>
                <a:latin typeface="Arial Black" pitchFamily="34" charset="0"/>
              </a:rPr>
              <a:t>Это было страшное время. </a:t>
            </a:r>
            <a:endParaRPr lang="en-US" sz="2800" dirty="0">
              <a:solidFill>
                <a:srgbClr val="F3A447"/>
              </a:solidFill>
              <a:latin typeface="Arial Black" pitchFamily="34" charset="0"/>
            </a:endParaRPr>
          </a:p>
          <a:p>
            <a:pPr lvl="0" algn="ctr">
              <a:buClr>
                <a:srgbClr val="F3A447"/>
              </a:buClr>
              <a:buNone/>
            </a:pPr>
            <a:r>
              <a:rPr lang="ru-RU" sz="2800" dirty="0">
                <a:solidFill>
                  <a:srgbClr val="F3A447"/>
                </a:solidFill>
                <a:latin typeface="Arial Black" pitchFamily="34" charset="0"/>
              </a:rPr>
              <a:t>Война никогда не должна повториться, и мы должны сделать все возможное ради мира на Земле. </a:t>
            </a:r>
            <a:endParaRPr lang="en-US" sz="2800" dirty="0">
              <a:solidFill>
                <a:srgbClr val="F3A447"/>
              </a:solidFill>
              <a:latin typeface="Arial Black" pitchFamily="34" charset="0"/>
            </a:endParaRPr>
          </a:p>
          <a:p>
            <a:pPr lvl="0" algn="ctr">
              <a:buClr>
                <a:srgbClr val="F3A447"/>
              </a:buClr>
              <a:buNone/>
            </a:pPr>
            <a:r>
              <a:rPr lang="ru-RU" sz="2800" dirty="0">
                <a:solidFill>
                  <a:srgbClr val="F3A447"/>
                </a:solidFill>
                <a:latin typeface="Arial Black" pitchFamily="34" charset="0"/>
              </a:rPr>
              <a:t>Мы, потомки наших прадедов, должны всегда помнить о том, что они немыслимой ценой отстояли независимость нашей Родины и сохранили для нас мир, в котором мы живем. </a:t>
            </a:r>
          </a:p>
          <a:p>
            <a:pPr lvl="0">
              <a:buClr>
                <a:srgbClr val="F3A447"/>
              </a:buClr>
            </a:pPr>
            <a:endParaRPr lang="ru-RU" sz="2800" dirty="0">
              <a:solidFill>
                <a:srgbClr val="F3A4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6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72000"/>
          </a:xfr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ru-RU" sz="4800" dirty="0" smtClean="0"/>
              <a:t>1. </a:t>
            </a:r>
            <a:r>
              <a:rPr lang="ru-RU" sz="3600" dirty="0" smtClean="0"/>
              <a:t>Жизнь до войны.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ru-RU" sz="4800" dirty="0" smtClean="0"/>
              <a:t>2. В</a:t>
            </a:r>
            <a:r>
              <a:rPr lang="ru-RU" sz="3600" dirty="0" smtClean="0"/>
              <a:t>ойна</a:t>
            </a:r>
            <a:r>
              <a:rPr lang="ru-RU" sz="3600" dirty="0"/>
              <a:t> </a:t>
            </a:r>
            <a:r>
              <a:rPr lang="ru-RU" sz="3600" dirty="0" smtClean="0"/>
              <a:t>1941-1945.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ru-RU" sz="3600" dirty="0"/>
              <a:t>3</a:t>
            </a:r>
            <a:r>
              <a:rPr lang="ru-RU" sz="3600" dirty="0" smtClean="0"/>
              <a:t>. Победа.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r>
              <a:rPr lang="ru-RU" sz="3600" dirty="0"/>
              <a:t>4</a:t>
            </a:r>
            <a:r>
              <a:rPr lang="ru-RU" sz="3600" dirty="0" smtClean="0"/>
              <a:t>. Мирная жизнь.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ru-RU" sz="36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ru-RU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800" b="1" dirty="0" smtClean="0">
                <a:solidFill>
                  <a:schemeClr val="accent2">
                    <a:lumMod val="75000"/>
                  </a:schemeClr>
                </a:solidFill>
              </a:rPr>
              <a:t>План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149080"/>
            <a:ext cx="8429684" cy="19812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Воронов Николай Николаевич</a:t>
            </a:r>
            <a:br>
              <a:rPr lang="ru-RU" dirty="0" smtClean="0"/>
            </a:br>
            <a:r>
              <a:rPr lang="ru-RU" dirty="0" smtClean="0"/>
              <a:t>(1919-1999)</a:t>
            </a:r>
            <a:endParaRPr lang="ru-RU" dirty="0"/>
          </a:p>
        </p:txBody>
      </p:sp>
      <p:pic>
        <p:nvPicPr>
          <p:cNvPr id="4" name="Бетховен - Лунная Сона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29625" y="5883275"/>
            <a:ext cx="46038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2860974" cy="316835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10"/>
          <p:cNvSpPr>
            <a:spLocks noGrp="1"/>
          </p:cNvSpPr>
          <p:nvPr>
            <p:ph idx="4294967295"/>
          </p:nvPr>
        </p:nvSpPr>
        <p:spPr>
          <a:xfrm>
            <a:off x="0" y="142875"/>
            <a:ext cx="8820472" cy="657225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400" dirty="0" smtClean="0"/>
              <a:t>           </a:t>
            </a:r>
            <a:r>
              <a:rPr lang="ru-RU" sz="2800" dirty="0" smtClean="0"/>
              <a:t>Я не помню своего прадедушку. Его не стало, когда меня еще не было, но он – человек, которого в нашей большой семье все вспоминают с особой любовью и уважением. О нем мне очень много рассказывает мой папа, для которого его дедушка был не только очень родным и дорогим человеком, но и лучшим другом. Всю его жизнь перевернула Великая Отечественная война, которую он прошел практически с первых дней до самого конца войны с Японией. Она стала неотъемлемой историей моей семьи. Мой прадедушка сражался ради своей семьи, своей Родины, ради нашего будущего. Вот об этом замечательном человеке я и хочу рассказать…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1"/>
          <p:cNvSpPr>
            <a:spLocks noGrp="1"/>
          </p:cNvSpPr>
          <p:nvPr>
            <p:ph idx="4294967295"/>
          </p:nvPr>
        </p:nvSpPr>
        <p:spPr>
          <a:xfrm rot="20866108">
            <a:off x="-93727" y="545582"/>
            <a:ext cx="7770813" cy="3011560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9600" dirty="0" smtClean="0"/>
              <a:t>Жизнь до войны </a:t>
            </a:r>
          </a:p>
        </p:txBody>
      </p:sp>
      <p:pic>
        <p:nvPicPr>
          <p:cNvPr id="2050" name="Picture 2" descr="http://im2-tub-ru.yandex.net/i?id=6e09e59262044b4a814c449832f89bd3-01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0968"/>
            <a:ext cx="4787230" cy="2724894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Мой прадедушка родился в 1919 году  в селе Мало-Минусы Красноярского края в семье сапожника. Его отец, Николай Алексеевич, был очень трудолюбивым человеком. У него была своя сапожная мастерская. Он много работал, чтобы обеспечить свою большую семью, и был примером для своих детей. Его мама Анна Михайловна вела домашнее хозяйство. Мой прадедушка, окончив 4 класса, стал помогать своему отцу в сапожной мастерской и вскоре стал хорошим сапожником.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600" b="1" smtClean="0"/>
              <a:t>Жизнь до войны</a:t>
            </a:r>
            <a:endParaRPr lang="ru-RU" sz="6600" b="1"/>
          </a:p>
        </p:txBody>
      </p:sp>
      <p:pic>
        <p:nvPicPr>
          <p:cNvPr id="6" name="Бетховен - Лунная Сона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9763" y="3306763"/>
            <a:ext cx="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2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763713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4400" b="1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/>
            </a:r>
            <a:br>
              <a:rPr lang="ru-RU" sz="4400" b="1" dirty="0" smtClean="0">
                <a:ln>
                  <a:noFill/>
                </a:ln>
                <a:solidFill>
                  <a:srgbClr val="FFFFFF"/>
                </a:solidFill>
                <a:effectLst/>
              </a:rPr>
            </a:br>
            <a:r>
              <a:rPr lang="ru-RU" sz="4400" b="1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ВОЙНА</a:t>
            </a:r>
            <a:r>
              <a:rPr lang="ru-RU" sz="440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/>
            </a:r>
            <a:br>
              <a:rPr lang="ru-RU" sz="4400" dirty="0" smtClean="0">
                <a:ln>
                  <a:noFill/>
                </a:ln>
                <a:solidFill>
                  <a:srgbClr val="FFFFFF"/>
                </a:solidFill>
                <a:effectLst/>
              </a:rPr>
            </a:br>
            <a:endParaRPr lang="ru-RU" sz="4400" dirty="0" smtClean="0">
              <a:ln>
                <a:noFill/>
              </a:ln>
              <a:solidFill>
                <a:srgbClr val="FFFFFF"/>
              </a:solidFill>
              <a:effectLst/>
            </a:endParaRPr>
          </a:p>
        </p:txBody>
      </p:sp>
      <p:pic>
        <p:nvPicPr>
          <p:cNvPr id="3077" name="Picture 5" descr="http://fotokudra.lt/files/I3234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09" r="14750"/>
          <a:stretch/>
        </p:blipFill>
        <p:spPr bwMode="auto">
          <a:xfrm rot="272986">
            <a:off x="421294" y="1196752"/>
            <a:ext cx="3996000" cy="504056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Вставай, страна огромная. (Екатерина Картоева) / Стихи.ру - национальный сервер современной поэз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62" y="1196752"/>
            <a:ext cx="4032448" cy="504056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412776"/>
            <a:ext cx="5688632" cy="4896544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ru-RU" dirty="0"/>
              <a:t>         Прадедушка был призван на фронт  в 148 артиллерийский  полк по воинской должности сапожник и проходил службу в этом полку до мая 1942 года. В мае 1942 года был переведен в артиллерийский  полк 1136. В этом полку он проходил службу до июля 1945 года. В июле 1945 года мой прадедушка стал военным водителем в 214 артиллерийском полку.  Это было очень тяжелое и страшное время для всей страны и народа.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Началась война</a:t>
            </a:r>
            <a:endParaRPr lang="ru-RU" sz="6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556792"/>
            <a:ext cx="2952328" cy="446449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31750"/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3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320</TotalTime>
  <Words>837</Words>
  <Application>Microsoft Office PowerPoint</Application>
  <PresentationFormat>Экран (4:3)</PresentationFormat>
  <Paragraphs>50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Моя семья в летописи Великой Отечественной войны</vt:lpstr>
      <vt:lpstr>Цель: </vt:lpstr>
      <vt:lpstr>План </vt:lpstr>
      <vt:lpstr> Воронов Николай Николаевич (1919-1999)</vt:lpstr>
      <vt:lpstr>Презентация PowerPoint</vt:lpstr>
      <vt:lpstr>Презентация PowerPoint</vt:lpstr>
      <vt:lpstr>Жизнь до войны</vt:lpstr>
      <vt:lpstr> ВОЙНА </vt:lpstr>
      <vt:lpstr>Началась война</vt:lpstr>
      <vt:lpstr>Презентация PowerPoint</vt:lpstr>
      <vt:lpstr>Победа</vt:lpstr>
      <vt:lpstr>9 мая 1945 года</vt:lpstr>
      <vt:lpstr>Возвращение домой</vt:lpstr>
      <vt:lpstr>Боевые награды</vt:lpstr>
      <vt:lpstr>МЕДАЛЬ "ЗА ПОБЕДУ НАД ЯПОНИЕЙ"</vt:lpstr>
      <vt:lpstr>Мирная жизнь</vt:lpstr>
      <vt:lpstr>Наша большая дружная семья</vt:lpstr>
      <vt:lpstr>Презентация PowerPoint</vt:lpstr>
      <vt:lpstr>Бессмертный полк</vt:lpstr>
      <vt:lpstr>Выводы: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ПМ</cp:lastModifiedBy>
  <cp:revision>29</cp:revision>
  <dcterms:created xsi:type="dcterms:W3CDTF">2013-11-05T15:45:43Z</dcterms:created>
  <dcterms:modified xsi:type="dcterms:W3CDTF">2014-10-30T12:14:36Z</dcterms:modified>
</cp:coreProperties>
</file>